
<file path=[Content_Types].xml><?xml version="1.0" encoding="utf-8"?>
<Types xmlns="http://schemas.openxmlformats.org/package/2006/content-types">
  <Default Extension="png" ContentType="image/png"/>
  <Default Extension="svg" ContentType="image/svg+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8" r:id="rId2"/>
    <p:sldMasterId id="2147483720" r:id="rId3"/>
  </p:sldMasterIdLst>
  <p:notesMasterIdLst>
    <p:notesMasterId r:id="rId36"/>
  </p:notesMasterIdLst>
  <p:sldIdLst>
    <p:sldId id="256" r:id="rId4"/>
    <p:sldId id="257" r:id="rId5"/>
    <p:sldId id="260" r:id="rId6"/>
    <p:sldId id="261" r:id="rId7"/>
    <p:sldId id="300" r:id="rId8"/>
    <p:sldId id="293" r:id="rId9"/>
    <p:sldId id="262" r:id="rId10"/>
    <p:sldId id="276" r:id="rId11"/>
    <p:sldId id="277" r:id="rId12"/>
    <p:sldId id="278" r:id="rId13"/>
    <p:sldId id="279" r:id="rId14"/>
    <p:sldId id="283" r:id="rId15"/>
    <p:sldId id="286" r:id="rId16"/>
    <p:sldId id="287" r:id="rId17"/>
    <p:sldId id="294" r:id="rId18"/>
    <p:sldId id="289" r:id="rId19"/>
    <p:sldId id="290" r:id="rId20"/>
    <p:sldId id="267" r:id="rId21"/>
    <p:sldId id="281" r:id="rId22"/>
    <p:sldId id="292" r:id="rId23"/>
    <p:sldId id="268" r:id="rId24"/>
    <p:sldId id="269" r:id="rId25"/>
    <p:sldId id="270" r:id="rId26"/>
    <p:sldId id="284" r:id="rId27"/>
    <p:sldId id="298" r:id="rId28"/>
    <p:sldId id="296" r:id="rId29"/>
    <p:sldId id="299" r:id="rId30"/>
    <p:sldId id="285" r:id="rId31"/>
    <p:sldId id="273" r:id="rId32"/>
    <p:sldId id="258" r:id="rId33"/>
    <p:sldId id="295" r:id="rId34"/>
    <p:sldId id="291" r:id="rId35"/>
  </p:sldIdLst>
  <p:sldSz cx="9906000" cy="6858000" type="A4"/>
  <p:notesSz cx="6819900" cy="9918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CC00"/>
    <a:srgbClr val="CCFFCC"/>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02" autoAdjust="0"/>
    <p:restoredTop sz="90379" autoAdjust="0"/>
  </p:normalViewPr>
  <p:slideViewPr>
    <p:cSldViewPr snapToGrid="0" showGuides="1">
      <p:cViewPr varScale="1">
        <p:scale>
          <a:sx n="114" d="100"/>
          <a:sy n="114" d="100"/>
        </p:scale>
        <p:origin x="102" y="13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A4396424-E4FD-4E7A-9374-9E61F1B32A01}" type="datetimeFigureOut">
              <a:rPr lang="de-DE" smtClean="0"/>
              <a:t>26.08.2022</a:t>
            </a:fld>
            <a:endParaRPr lang="de-DE"/>
          </a:p>
        </p:txBody>
      </p:sp>
      <p:sp>
        <p:nvSpPr>
          <p:cNvPr id="4" name="Folienbildplatzhalter 3"/>
          <p:cNvSpPr>
            <a:spLocks noGrp="1" noRot="1" noChangeAspect="1"/>
          </p:cNvSpPr>
          <p:nvPr>
            <p:ph type="sldImg" idx="2"/>
          </p:nvPr>
        </p:nvSpPr>
        <p:spPr>
          <a:xfrm>
            <a:off x="992188" y="1239838"/>
            <a:ext cx="4835525" cy="334803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6CBEB034-05A9-4396-BE02-81B8D830AF17}" type="slidenum">
              <a:rPr lang="de-DE" smtClean="0"/>
              <a:t>‹Nr.›</a:t>
            </a:fld>
            <a:endParaRPr lang="de-DE"/>
          </a:p>
        </p:txBody>
      </p:sp>
    </p:spTree>
    <p:extLst>
      <p:ext uri="{BB962C8B-B14F-4D97-AF65-F5344CB8AC3E}">
        <p14:creationId xmlns:p14="http://schemas.microsoft.com/office/powerpoint/2010/main" val="2161476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LP: </a:t>
            </a:r>
            <a:r>
              <a:rPr lang="de-DE" b="0" dirty="0"/>
              <a:t>C13 Lernbereich 5: Chemie und Nachhaltigkeit (vergleichen die elektrochemische und </a:t>
            </a:r>
            <a:r>
              <a:rPr lang="de-DE" b="0" dirty="0" err="1"/>
              <a:t>photokatalytische</a:t>
            </a:r>
            <a:r>
              <a:rPr lang="de-DE" b="0" dirty="0"/>
              <a:t> Spaltung der Wasser-Moleküle, sowie die Möglichkeiten zur physikalischen und chemischen Wasserstoffspeicherung in technischen Verfahren und beurteilen diese im Hinblick auf die Realisierung einer „künstlichen Photosynthese“. Dabei bewerten sie den Bedarf an Grundstoffen und Katalysatoren und das Potenzial zur Energiespeicherung aus ökonomischer und ökologischer Sicht. )</a:t>
            </a:r>
          </a:p>
        </p:txBody>
      </p:sp>
      <p:sp>
        <p:nvSpPr>
          <p:cNvPr id="4" name="Foliennummernplatzhalter 3"/>
          <p:cNvSpPr>
            <a:spLocks noGrp="1"/>
          </p:cNvSpPr>
          <p:nvPr>
            <p:ph type="sldNum" sz="quarter" idx="5"/>
          </p:nvPr>
        </p:nvSpPr>
        <p:spPr/>
        <p:txBody>
          <a:bodyPr/>
          <a:lstStyle/>
          <a:p>
            <a:fld id="{6CBEB034-05A9-4396-BE02-81B8D830AF17}" type="slidenum">
              <a:rPr lang="de-DE" smtClean="0"/>
              <a:t>1</a:t>
            </a:fld>
            <a:endParaRPr lang="de-DE"/>
          </a:p>
        </p:txBody>
      </p:sp>
    </p:spTree>
    <p:extLst>
      <p:ext uri="{BB962C8B-B14F-4D97-AF65-F5344CB8AC3E}">
        <p14:creationId xmlns:p14="http://schemas.microsoft.com/office/powerpoint/2010/main" val="3674334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erste Seit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68424" y="1620000"/>
            <a:ext cx="7200000" cy="3600000"/>
          </a:xfrm>
        </p:spPr>
        <p:txBody>
          <a:bodyPr>
            <a:noAutofit/>
          </a:bodyPr>
          <a:lstStyle>
            <a:lvl1pPr marL="0" indent="0" algn="ctr">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
        <p:nvSpPr>
          <p:cNvPr id="8" name="Titel 7"/>
          <p:cNvSpPr>
            <a:spLocks noGrp="1"/>
          </p:cNvSpPr>
          <p:nvPr>
            <p:ph type="title"/>
          </p:nvPr>
        </p:nvSpPr>
        <p:spPr/>
        <p:txBody>
          <a:bodyPr>
            <a:noAutofit/>
          </a:bodyPr>
          <a:lstStyle/>
          <a:p>
            <a:r>
              <a:rPr lang="de-DE" dirty="0"/>
              <a:t>Titelmasterformat durch Klicken bearbeiten</a:t>
            </a:r>
          </a:p>
        </p:txBody>
      </p:sp>
      <p:sp>
        <p:nvSpPr>
          <p:cNvPr id="10" name="Textplatzhalter 9"/>
          <p:cNvSpPr>
            <a:spLocks noGrp="1"/>
          </p:cNvSpPr>
          <p:nvPr>
            <p:ph type="body" sz="quarter" idx="11"/>
          </p:nvPr>
        </p:nvSpPr>
        <p:spPr>
          <a:xfrm>
            <a:off x="1368000" y="5580950"/>
            <a:ext cx="7200000" cy="540000"/>
          </a:xfrm>
        </p:spPr>
        <p:txBody>
          <a:bodyPr anchor="ctr">
            <a:noAutofit/>
          </a:bodyPr>
          <a:lstStyle>
            <a:lvl1pPr>
              <a:defRPr b="1"/>
            </a:lvl1pPr>
          </a:lstStyle>
          <a:p>
            <a:pPr lvl="0"/>
            <a:endParaRPr lang="de-DE" dirty="0"/>
          </a:p>
        </p:txBody>
      </p:sp>
    </p:spTree>
    <p:extLst>
      <p:ext uri="{BB962C8B-B14F-4D97-AF65-F5344CB8AC3E}">
        <p14:creationId xmlns:p14="http://schemas.microsoft.com/office/powerpoint/2010/main" val="3667053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Entsorgung">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t">
            <a:noAutofit/>
          </a:bodyPr>
          <a:lstStyle>
            <a:lvl1pPr marL="177800" indent="-177800">
              <a:spcBef>
                <a:spcPts val="600"/>
              </a:spcBef>
              <a:buFont typeface="Arial" panose="020B0604020202020204" pitchFamily="34" charset="0"/>
              <a:buChar char="•"/>
              <a:defRPr/>
            </a:lvl1pPr>
          </a:lstStyle>
          <a:p>
            <a:pPr lvl="0"/>
            <a:endParaRPr lang="de-DE" dirty="0"/>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3960000" y="720000"/>
            <a:ext cx="2052000" cy="540000"/>
          </a:xfrm>
          <a:prstGeom prst="rect">
            <a:avLst/>
          </a:prstGeom>
          <a:noFill/>
        </p:spPr>
        <p:txBody>
          <a:bodyPr wrap="none" rtlCol="0" anchor="ctr">
            <a:noAutofit/>
          </a:bodyPr>
          <a:lstStyle/>
          <a:p>
            <a:pPr algn="ctr"/>
            <a:r>
              <a:rPr lang="de-DE" sz="2800" dirty="0"/>
              <a:t>Entsorgung</a:t>
            </a:r>
          </a:p>
        </p:txBody>
      </p:sp>
      <p:pic>
        <p:nvPicPr>
          <p:cNvPr id="2" name="Grafik 1"/>
          <p:cNvPicPr>
            <a:picLocks noChangeAspect="1"/>
          </p:cNvPicPr>
          <p:nvPr userDrawn="1"/>
        </p:nvPicPr>
        <p:blipFill>
          <a:blip r:embed="rId2"/>
          <a:stretch>
            <a:fillRect/>
          </a:stretch>
        </p:blipFill>
        <p:spPr>
          <a:xfrm>
            <a:off x="396000" y="504000"/>
            <a:ext cx="814784" cy="900000"/>
          </a:xfrm>
          <a:prstGeom prst="rect">
            <a:avLst/>
          </a:prstGeom>
        </p:spPr>
      </p:pic>
    </p:spTree>
    <p:extLst>
      <p:ext uri="{BB962C8B-B14F-4D97-AF65-F5344CB8AC3E}">
        <p14:creationId xmlns:p14="http://schemas.microsoft.com/office/powerpoint/2010/main" val="135067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Hilfe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7"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626985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Hilfe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noChangeAspect="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8"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3884157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Loesung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7"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4155585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Loesung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8"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2436846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Selbsteinschätzung">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noAutofit/>
          </a:bodyPr>
          <a:lstStyle/>
          <a:p>
            <a:fld id="{649AAC7D-4B30-4604-BD35-0C4E56313D0D}" type="slidenum">
              <a:rPr lang="de-DE" smtClean="0"/>
              <a:pPr/>
              <a:t>‹Nr.›</a:t>
            </a:fld>
            <a:endParaRPr lang="de-DE"/>
          </a:p>
        </p:txBody>
      </p:sp>
      <p:sp>
        <p:nvSpPr>
          <p:cNvPr id="5" name="Textfeld 4"/>
          <p:cNvSpPr txBox="1"/>
          <p:nvPr userDrawn="1"/>
        </p:nvSpPr>
        <p:spPr>
          <a:xfrm>
            <a:off x="2664000" y="1438190"/>
            <a:ext cx="4608000" cy="360000"/>
          </a:xfrm>
          <a:prstGeom prst="rect">
            <a:avLst/>
          </a:prstGeom>
          <a:noFill/>
        </p:spPr>
        <p:txBody>
          <a:bodyPr wrap="none" rtlCol="0">
            <a:noAutofit/>
          </a:bodyPr>
          <a:lstStyle/>
          <a:p>
            <a:r>
              <a:rPr lang="de-DE" b="1" dirty="0"/>
              <a:t>Ordne</a:t>
            </a:r>
            <a:r>
              <a:rPr lang="de-DE" b="1" baseline="0" dirty="0"/>
              <a:t> dich gedanklich einem Smiley zu.</a:t>
            </a:r>
            <a:endParaRPr lang="de-DE" b="1" dirty="0"/>
          </a:p>
        </p:txBody>
      </p:sp>
      <p:sp>
        <p:nvSpPr>
          <p:cNvPr id="7" name="Textplatzhalter 6"/>
          <p:cNvSpPr>
            <a:spLocks noGrp="1"/>
          </p:cNvSpPr>
          <p:nvPr>
            <p:ph type="body" sz="quarter" idx="11"/>
          </p:nvPr>
        </p:nvSpPr>
        <p:spPr>
          <a:xfrm>
            <a:off x="1366838" y="1980000"/>
            <a:ext cx="7199312" cy="720000"/>
          </a:xfrm>
        </p:spPr>
        <p:txBody>
          <a:bodyPr>
            <a:noAutofit/>
          </a:bodyPr>
          <a:lstStyle/>
          <a:p>
            <a:pPr lvl="0"/>
            <a:r>
              <a:rPr lang="de-DE" dirty="0"/>
              <a:t>Textmasterformat bearbeiten</a:t>
            </a:r>
          </a:p>
        </p:txBody>
      </p:sp>
      <p:sp>
        <p:nvSpPr>
          <p:cNvPr id="13" name="Textplatzhalter 12"/>
          <p:cNvSpPr>
            <a:spLocks noGrp="1"/>
          </p:cNvSpPr>
          <p:nvPr>
            <p:ph type="body" sz="quarter" idx="12"/>
          </p:nvPr>
        </p:nvSpPr>
        <p:spPr>
          <a:xfrm>
            <a:off x="1366838" y="4140000"/>
            <a:ext cx="7199312" cy="1980000"/>
          </a:xfrm>
        </p:spPr>
        <p:txBody>
          <a:bodyPr anchor="t">
            <a:noAutofit/>
          </a:bodyPr>
          <a:lstStyle>
            <a:lvl1pPr marL="180000" indent="-180000">
              <a:buFont typeface="Arial" panose="020B0604020202020204" pitchFamily="34" charset="0"/>
              <a:buChar char="•"/>
              <a:defRPr/>
            </a:lvl1pPr>
            <a:lvl2pPr marL="180000" indent="-180000">
              <a:buFont typeface="Arial" panose="020B0604020202020204" pitchFamily="34" charset="0"/>
              <a:buChar char="•"/>
              <a:defRPr/>
            </a:lvl2pPr>
            <a:lvl3pPr marL="180000" indent="-180000">
              <a:buFont typeface="Arial" panose="020B0604020202020204" pitchFamily="34" charset="0"/>
              <a:buChar char="•"/>
              <a:defRPr/>
            </a:lvl3pPr>
            <a:lvl4pPr marL="180000" indent="-180000">
              <a:buFont typeface="Arial" panose="020B0604020202020204" pitchFamily="34" charset="0"/>
              <a:buChar char="•"/>
              <a:defRPr/>
            </a:lvl4pPr>
            <a:lvl5pPr marL="180000" indent="-180000">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6" name="Grafik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0" y="2880000"/>
            <a:ext cx="5262410" cy="1080000"/>
          </a:xfrm>
          <a:prstGeom prst="rect">
            <a:avLst/>
          </a:prstGeom>
        </p:spPr>
      </p:pic>
      <p:pic>
        <p:nvPicPr>
          <p:cNvPr id="9" name="Grafik 8"/>
          <p:cNvPicPr>
            <a:picLocks noChangeAspect="1"/>
          </p:cNvPicPr>
          <p:nvPr userDrawn="1"/>
        </p:nvPicPr>
        <p:blipFill>
          <a:blip r:embed="rId3"/>
          <a:stretch>
            <a:fillRect/>
          </a:stretch>
        </p:blipFill>
        <p:spPr>
          <a:xfrm>
            <a:off x="540000" y="433324"/>
            <a:ext cx="493664" cy="1080000"/>
          </a:xfrm>
          <a:prstGeom prst="rect">
            <a:avLst/>
          </a:prstGeom>
        </p:spPr>
      </p:pic>
      <p:sp>
        <p:nvSpPr>
          <p:cNvPr id="10" name="Textfeld 9"/>
          <p:cNvSpPr txBox="1"/>
          <p:nvPr userDrawn="1"/>
        </p:nvSpPr>
        <p:spPr>
          <a:xfrm>
            <a:off x="3199434" y="703324"/>
            <a:ext cx="3534120" cy="540000"/>
          </a:xfrm>
          <a:prstGeom prst="rect">
            <a:avLst/>
          </a:prstGeom>
          <a:noFill/>
        </p:spPr>
        <p:txBody>
          <a:bodyPr wrap="none" rtlCol="0" anchor="ctr">
            <a:noAutofit/>
          </a:bodyPr>
          <a:lstStyle/>
          <a:p>
            <a:pPr algn="ctr"/>
            <a:r>
              <a:rPr lang="de-DE" sz="2800" dirty="0"/>
              <a:t>Selbsteinschätzung</a:t>
            </a:r>
          </a:p>
        </p:txBody>
      </p:sp>
    </p:spTree>
    <p:extLst>
      <p:ext uri="{BB962C8B-B14F-4D97-AF65-F5344CB8AC3E}">
        <p14:creationId xmlns:p14="http://schemas.microsoft.com/office/powerpoint/2010/main" val="1406487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letzte Seite">
    <p:spTree>
      <p:nvGrpSpPr>
        <p:cNvPr id="1" name=""/>
        <p:cNvGrpSpPr/>
        <p:nvPr/>
      </p:nvGrpSpPr>
      <p:grpSpPr>
        <a:xfrm>
          <a:off x="0" y="0"/>
          <a:ext cx="0" cy="0"/>
          <a:chOff x="0" y="0"/>
          <a:chExt cx="0" cy="0"/>
        </a:xfrm>
      </p:grpSpPr>
      <p:sp>
        <p:nvSpPr>
          <p:cNvPr id="3" name="Inhaltsplatzhalter 2"/>
          <p:cNvSpPr>
            <a:spLocks noGrp="1"/>
          </p:cNvSpPr>
          <p:nvPr>
            <p:ph idx="1"/>
          </p:nvPr>
        </p:nvSpPr>
        <p:spPr>
          <a:xfrm>
            <a:off x="720000" y="3600000"/>
            <a:ext cx="8460000" cy="2520000"/>
          </a:xfrm>
        </p:spPr>
        <p:txBody>
          <a:bodyPr anchor="t">
            <a:noAutofit/>
          </a:bodyPr>
          <a:lstStyle>
            <a:lvl1pPr algn="l">
              <a:lnSpc>
                <a:spcPct val="100000"/>
              </a:lnSpc>
              <a:spcBef>
                <a:spcPts val="0"/>
              </a:spcBef>
              <a:defRPr sz="1400" b="0"/>
            </a:lvl1pPr>
            <a:lvl2pPr algn="l">
              <a:lnSpc>
                <a:spcPct val="100000"/>
              </a:lnSpc>
              <a:spcBef>
                <a:spcPts val="0"/>
              </a:spcBef>
              <a:defRPr sz="1400" b="0"/>
            </a:lvl2pPr>
            <a:lvl3pPr algn="l">
              <a:lnSpc>
                <a:spcPct val="100000"/>
              </a:lnSpc>
              <a:spcBef>
                <a:spcPts val="0"/>
              </a:spcBef>
              <a:defRPr sz="1400" b="0"/>
            </a:lvl3pPr>
            <a:lvl4pPr algn="l">
              <a:lnSpc>
                <a:spcPct val="100000"/>
              </a:lnSpc>
              <a:spcBef>
                <a:spcPts val="0"/>
              </a:spcBef>
              <a:defRPr sz="1400" b="0"/>
            </a:lvl4pPr>
            <a:lvl5pPr algn="l">
              <a:lnSpc>
                <a:spcPct val="100000"/>
              </a:lnSpc>
              <a:spcBef>
                <a:spcPts val="0"/>
              </a:spcBef>
              <a:defRPr sz="14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a:xfrm>
            <a:off x="3852000" y="6444000"/>
            <a:ext cx="2232000" cy="360000"/>
          </a:xfrm>
        </p:spPr>
        <p:txBody>
          <a:bodyPr/>
          <a:lstStyle>
            <a:lvl1pPr>
              <a:lnSpc>
                <a:spcPct val="100000"/>
              </a:lnSpc>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512B0DB9-0322-4ED9-940E-5222A7C612BE}" type="slidenum">
              <a:rPr kumimoji="0" lang="de-DE" sz="16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‹Nr.›</a:t>
            </a:fld>
            <a:endParaRPr kumimoji="0" lang="de-DE" sz="1600" b="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12" name="Inhaltsplatzhalter 2"/>
          <p:cNvSpPr>
            <a:spLocks noGrp="1"/>
          </p:cNvSpPr>
          <p:nvPr>
            <p:ph idx="13"/>
          </p:nvPr>
        </p:nvSpPr>
        <p:spPr>
          <a:xfrm>
            <a:off x="720000" y="612000"/>
            <a:ext cx="8460000" cy="2736000"/>
          </a:xfrm>
        </p:spPr>
        <p:txBody>
          <a:bodyPr anchor="ctr">
            <a:noAutofit/>
          </a:bodyPr>
          <a:lstStyle>
            <a:lvl1pPr algn="ctr">
              <a:lnSpc>
                <a:spcPct val="150000"/>
              </a:lnSpc>
              <a:spcBef>
                <a:spcPts val="0"/>
              </a:spcBef>
              <a:defRPr sz="2000" b="0"/>
            </a:lvl1pPr>
            <a:lvl2pPr algn="ctr">
              <a:lnSpc>
                <a:spcPct val="150000"/>
              </a:lnSpc>
              <a:spcBef>
                <a:spcPts val="0"/>
              </a:spcBef>
              <a:defRPr sz="2000" b="0"/>
            </a:lvl2pPr>
            <a:lvl3pPr algn="ctr">
              <a:lnSpc>
                <a:spcPct val="150000"/>
              </a:lnSpc>
              <a:spcBef>
                <a:spcPts val="0"/>
              </a:spcBef>
              <a:defRPr sz="2000" b="0"/>
            </a:lvl3pPr>
            <a:lvl4pPr algn="ctr">
              <a:lnSpc>
                <a:spcPct val="150000"/>
              </a:lnSpc>
              <a:spcBef>
                <a:spcPts val="0"/>
              </a:spcBef>
              <a:defRPr sz="2000" b="0"/>
            </a:lvl4pPr>
            <a:lvl5pPr algn="ctr">
              <a:lnSpc>
                <a:spcPct val="150000"/>
              </a:lnSpc>
              <a:spcBef>
                <a:spcPts val="0"/>
              </a:spcBef>
              <a:defRPr sz="20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635119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Rueckseite">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316961DB-6A4C-470A-BFE3-24928CEFD386}" type="slidenum">
              <a:rPr lang="de-DE" smtClean="0"/>
              <a:pPr/>
              <a:t>‹Nr.›</a:t>
            </a:fld>
            <a:endParaRPr lang="de-DE"/>
          </a:p>
        </p:txBody>
      </p:sp>
    </p:spTree>
    <p:extLst>
      <p:ext uri="{BB962C8B-B14F-4D97-AF65-F5344CB8AC3E}">
        <p14:creationId xmlns:p14="http://schemas.microsoft.com/office/powerpoint/2010/main" val="146486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nSpc>
                <a:spcPct val="100000"/>
              </a:lnSpc>
              <a:defRPr/>
            </a:lvl1pPr>
          </a:lstStyle>
          <a:p>
            <a:r>
              <a:rPr lang="de-DE" dirty="0"/>
              <a:t>Titelmasterformat durch Klicken bearbeiten</a:t>
            </a:r>
          </a:p>
        </p:txBody>
      </p:sp>
      <p:sp>
        <p:nvSpPr>
          <p:cNvPr id="3" name="Inhaltsplatzhalter 2"/>
          <p:cNvSpPr>
            <a:spLocks noGrp="1"/>
          </p:cNvSpPr>
          <p:nvPr>
            <p:ph idx="1"/>
          </p:nvPr>
        </p:nvSpPr>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endParaRPr lang="de-DE" dirty="0"/>
          </a:p>
        </p:txBody>
      </p:sp>
    </p:spTree>
    <p:extLst>
      <p:ext uri="{BB962C8B-B14F-4D97-AF65-F5344CB8AC3E}">
        <p14:creationId xmlns:p14="http://schemas.microsoft.com/office/powerpoint/2010/main" val="362207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Hilfe">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5" name="Inhaltsplatzhalter 30"/>
          <p:cNvPicPr>
            <a:picLocks noChangeAspect="1"/>
          </p:cNvPicPr>
          <p:nvPr userDrawn="1"/>
        </p:nvPicPr>
        <p:blipFill>
          <a:blip r:embed="rId2"/>
          <a:stretch>
            <a:fillRect/>
          </a:stretch>
        </p:blipFill>
        <p:spPr>
          <a:xfrm>
            <a:off x="3744000" y="540000"/>
            <a:ext cx="3104647" cy="5760000"/>
          </a:xfrm>
          <a:prstGeom prst="rect">
            <a:avLst/>
          </a:prstGeom>
        </p:spPr>
      </p:pic>
    </p:spTree>
    <p:extLst>
      <p:ext uri="{BB962C8B-B14F-4D97-AF65-F5344CB8AC3E}">
        <p14:creationId xmlns:p14="http://schemas.microsoft.com/office/powerpoint/2010/main" val="100408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Loesung">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6" name="Inhaltsplatzhalter 33"/>
          <p:cNvPicPr>
            <a:picLocks noChangeAspect="1"/>
          </p:cNvPicPr>
          <p:nvPr userDrawn="1"/>
        </p:nvPicPr>
        <p:blipFill>
          <a:blip r:embed="rId2"/>
          <a:stretch>
            <a:fillRect/>
          </a:stretch>
        </p:blipFill>
        <p:spPr>
          <a:xfrm>
            <a:off x="3852000" y="540000"/>
            <a:ext cx="2488770" cy="5760000"/>
          </a:xfrm>
          <a:prstGeom prst="rect">
            <a:avLst/>
          </a:prstGeom>
        </p:spPr>
      </p:pic>
    </p:spTree>
    <p:extLst>
      <p:ext uri="{BB962C8B-B14F-4D97-AF65-F5344CB8AC3E}">
        <p14:creationId xmlns:p14="http://schemas.microsoft.com/office/powerpoint/2010/main" val="307802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etzte Seite">
    <p:spTree>
      <p:nvGrpSpPr>
        <p:cNvPr id="1" name=""/>
        <p:cNvGrpSpPr/>
        <p:nvPr/>
      </p:nvGrpSpPr>
      <p:grpSpPr>
        <a:xfrm>
          <a:off x="0" y="0"/>
          <a:ext cx="0" cy="0"/>
          <a:chOff x="0" y="0"/>
          <a:chExt cx="0" cy="0"/>
        </a:xfrm>
      </p:grpSpPr>
      <p:sp>
        <p:nvSpPr>
          <p:cNvPr id="3" name="Inhaltsplatzhalter 2"/>
          <p:cNvSpPr>
            <a:spLocks noGrp="1"/>
          </p:cNvSpPr>
          <p:nvPr>
            <p:ph idx="1"/>
          </p:nvPr>
        </p:nvSpPr>
        <p:spPr>
          <a:xfrm>
            <a:off x="720000" y="3600000"/>
            <a:ext cx="8460000" cy="2520000"/>
          </a:xfrm>
        </p:spPr>
        <p:txBody>
          <a:bodyPr anchor="t">
            <a:noAutofit/>
          </a:bodyPr>
          <a:lstStyle>
            <a:lvl1pPr algn="l">
              <a:lnSpc>
                <a:spcPct val="100000"/>
              </a:lnSpc>
              <a:spcBef>
                <a:spcPts val="0"/>
              </a:spcBef>
              <a:defRPr sz="1400" b="0"/>
            </a:lvl1pPr>
            <a:lvl2pPr algn="l">
              <a:lnSpc>
                <a:spcPct val="100000"/>
              </a:lnSpc>
              <a:spcBef>
                <a:spcPts val="0"/>
              </a:spcBef>
              <a:defRPr sz="1400" b="0"/>
            </a:lvl2pPr>
            <a:lvl3pPr algn="l">
              <a:lnSpc>
                <a:spcPct val="100000"/>
              </a:lnSpc>
              <a:spcBef>
                <a:spcPts val="0"/>
              </a:spcBef>
              <a:defRPr sz="1400" b="0"/>
            </a:lvl3pPr>
            <a:lvl4pPr algn="l">
              <a:lnSpc>
                <a:spcPct val="100000"/>
              </a:lnSpc>
              <a:spcBef>
                <a:spcPts val="0"/>
              </a:spcBef>
              <a:defRPr sz="1400" b="0"/>
            </a:lvl4pPr>
            <a:lvl5pPr algn="l">
              <a:lnSpc>
                <a:spcPct val="100000"/>
              </a:lnSpc>
              <a:spcBef>
                <a:spcPts val="0"/>
              </a:spcBef>
              <a:defRPr sz="14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a:xfrm>
            <a:off x="3852000" y="6444000"/>
            <a:ext cx="2232000" cy="360000"/>
          </a:xfrm>
        </p:spPr>
        <p:txBody>
          <a:bodyPr/>
          <a:lstStyle>
            <a:lvl1pPr>
              <a:lnSpc>
                <a:spcPct val="100000"/>
              </a:lnSpc>
              <a:defRPr/>
            </a:lvl1pPr>
          </a:lstStyle>
          <a:p>
            <a:fld id="{512B0DB9-0322-4ED9-940E-5222A7C612BE}" type="slidenum">
              <a:rPr lang="de-DE" smtClean="0"/>
              <a:pPr/>
              <a:t>‹Nr.›</a:t>
            </a:fld>
            <a:endParaRPr lang="de-DE"/>
          </a:p>
        </p:txBody>
      </p:sp>
      <p:sp>
        <p:nvSpPr>
          <p:cNvPr id="12" name="Inhaltsplatzhalter 2"/>
          <p:cNvSpPr>
            <a:spLocks noGrp="1"/>
          </p:cNvSpPr>
          <p:nvPr>
            <p:ph idx="13"/>
          </p:nvPr>
        </p:nvSpPr>
        <p:spPr>
          <a:xfrm>
            <a:off x="720000" y="612000"/>
            <a:ext cx="8460000" cy="2736000"/>
          </a:xfrm>
        </p:spPr>
        <p:txBody>
          <a:bodyPr anchor="ctr">
            <a:noAutofit/>
          </a:bodyPr>
          <a:lstStyle>
            <a:lvl1pPr algn="ctr">
              <a:lnSpc>
                <a:spcPct val="150000"/>
              </a:lnSpc>
              <a:spcBef>
                <a:spcPts val="0"/>
              </a:spcBef>
              <a:defRPr sz="2000" b="0"/>
            </a:lvl1pPr>
            <a:lvl2pPr algn="ctr">
              <a:lnSpc>
                <a:spcPct val="150000"/>
              </a:lnSpc>
              <a:spcBef>
                <a:spcPts val="0"/>
              </a:spcBef>
              <a:defRPr sz="2000" b="0"/>
            </a:lvl2pPr>
            <a:lvl3pPr algn="ctr">
              <a:lnSpc>
                <a:spcPct val="150000"/>
              </a:lnSpc>
              <a:spcBef>
                <a:spcPts val="0"/>
              </a:spcBef>
              <a:defRPr sz="2000" b="0"/>
            </a:lvl3pPr>
            <a:lvl4pPr algn="ctr">
              <a:lnSpc>
                <a:spcPct val="150000"/>
              </a:lnSpc>
              <a:spcBef>
                <a:spcPts val="0"/>
              </a:spcBef>
              <a:defRPr sz="2000" b="0"/>
            </a:lvl4pPr>
            <a:lvl5pPr algn="ctr">
              <a:lnSpc>
                <a:spcPct val="150000"/>
              </a:lnSpc>
              <a:spcBef>
                <a:spcPts val="0"/>
              </a:spcBef>
              <a:defRPr sz="20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8460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54253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Aufgabe 2">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lvl1pPr indent="0">
              <a:defRPr/>
            </a:lvl1p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chor="t">
            <a:noAutofit/>
          </a:bodyPr>
          <a:lstStyle>
            <a:lvl1pPr marL="180000" indent="-180000">
              <a:spcBef>
                <a:spcPts val="0"/>
              </a:spcBef>
              <a:spcAft>
                <a:spcPts val="0"/>
              </a:spcAft>
              <a:buFont typeface="Arial" panose="020B0604020202020204" pitchFamily="34" charset="0"/>
              <a:buChar char="•"/>
              <a:defRPr/>
            </a:lvl1pPr>
            <a:lvl2pPr marL="180000" indent="-180000">
              <a:spcBef>
                <a:spcPts val="0"/>
              </a:spcBef>
              <a:spcAft>
                <a:spcPts val="0"/>
              </a:spcAft>
              <a:buFont typeface="Arial" panose="020B0604020202020204" pitchFamily="34" charset="0"/>
              <a:buChar char="•"/>
              <a:defRPr/>
            </a:lvl2pPr>
            <a:lvl3pPr marL="180000" indent="-180000">
              <a:spcBef>
                <a:spcPts val="0"/>
              </a:spcBef>
              <a:spcAft>
                <a:spcPts val="0"/>
              </a:spcAft>
              <a:buFont typeface="Arial" panose="020B0604020202020204" pitchFamily="34" charset="0"/>
              <a:buChar char="•"/>
              <a:defRPr/>
            </a:lvl3pPr>
            <a:lvl4pPr marL="180000" indent="-180000">
              <a:spcBef>
                <a:spcPts val="0"/>
              </a:spcBef>
              <a:spcAft>
                <a:spcPts val="0"/>
              </a:spcAft>
              <a:buFont typeface="Arial" panose="020B0604020202020204" pitchFamily="34" charset="0"/>
              <a:buChar char="•"/>
              <a:defRPr/>
            </a:lvl4pPr>
            <a:lvl5pPr marL="180000" indent="-180000">
              <a:spcBef>
                <a:spcPts val="0"/>
              </a:spcBef>
              <a:spcAft>
                <a:spcPts val="0"/>
              </a:spcAft>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lvl1pPr indent="0">
              <a:defRPr/>
            </a:lvl1pPr>
          </a:lstStyle>
          <a:p>
            <a:fld id="{649AAC7D-4B30-4604-BD35-0C4E56313D0D}" type="slidenum">
              <a:rPr lang="de-DE" smtClean="0"/>
              <a:pPr/>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7" name="Inhaltsplatzhalter 7"/>
          <p:cNvSpPr>
            <a:spLocks noGrp="1" noChangeAspect="1"/>
          </p:cNvSpPr>
          <p:nvPr>
            <p:ph sz="quarter" idx="14"/>
          </p:nvPr>
        </p:nvSpPr>
        <p:spPr>
          <a:xfrm>
            <a:off x="432000" y="1512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9" name="Inhaltsplatzhalter 7"/>
          <p:cNvSpPr>
            <a:spLocks noGrp="1"/>
          </p:cNvSpPr>
          <p:nvPr>
            <p:ph sz="quarter" idx="15"/>
          </p:nvPr>
        </p:nvSpPr>
        <p:spPr>
          <a:xfrm>
            <a:off x="432000" y="2628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0" name="Inhaltsplatzhalter 7"/>
          <p:cNvSpPr>
            <a:spLocks noGrp="1" noChangeAspect="1"/>
          </p:cNvSpPr>
          <p:nvPr>
            <p:ph sz="quarter" idx="16"/>
          </p:nvPr>
        </p:nvSpPr>
        <p:spPr>
          <a:xfrm>
            <a:off x="432000" y="374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1" name="Inhaltsplatzhalter 7"/>
          <p:cNvSpPr>
            <a:spLocks noGrp="1" noChangeAspect="1"/>
          </p:cNvSpPr>
          <p:nvPr>
            <p:ph sz="quarter" idx="17"/>
          </p:nvPr>
        </p:nvSpPr>
        <p:spPr>
          <a:xfrm>
            <a:off x="432000" y="4860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178790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Aufgabe 3">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6838" y="1440000"/>
            <a:ext cx="7200000" cy="360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
        <p:nvSpPr>
          <p:cNvPr id="5" name="Inhaltsplatzhalter 4"/>
          <p:cNvSpPr>
            <a:spLocks noGrp="1"/>
          </p:cNvSpPr>
          <p:nvPr>
            <p:ph sz="quarter" idx="14"/>
          </p:nvPr>
        </p:nvSpPr>
        <p:spPr>
          <a:xfrm>
            <a:off x="720000" y="5220000"/>
            <a:ext cx="900000" cy="900000"/>
          </a:xfrm>
        </p:spPr>
        <p:txBody>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lstStyle>
            <a:lvl1pPr>
              <a:defRPr sz="2000" b="0">
                <a:solidFill>
                  <a:schemeClr val="accent1"/>
                </a:solidFill>
              </a:defRPr>
            </a:lvl1pPr>
          </a:lstStyle>
          <a:p>
            <a:pPr lvl="0"/>
            <a:r>
              <a:rPr lang="de-DE" dirty="0"/>
              <a:t>Textmasterformat bearbeiten</a:t>
            </a:r>
          </a:p>
        </p:txBody>
      </p:sp>
    </p:spTree>
    <p:extLst>
      <p:ext uri="{BB962C8B-B14F-4D97-AF65-F5344CB8AC3E}">
        <p14:creationId xmlns:p14="http://schemas.microsoft.com/office/powerpoint/2010/main" val="657814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Aufgabe 4">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Foliennummernplatzhalter 2"/>
          <p:cNvSpPr>
            <a:spLocks noGrp="1"/>
          </p:cNvSpPr>
          <p:nvPr>
            <p:ph type="sldNum" sz="quarter" idx="10"/>
          </p:nvPr>
        </p:nvSpPr>
        <p:spPr/>
        <p:txBody>
          <a:bodyPr/>
          <a:lstStyle/>
          <a:p>
            <a:fld id="{649AAC7D-4B30-4604-BD35-0C4E56313D0D}" type="slidenum">
              <a:rPr lang="de-DE" smtClean="0"/>
              <a:pPr/>
              <a:t>‹Nr.›</a:t>
            </a:fld>
            <a:endParaRPr lang="de-DE"/>
          </a:p>
        </p:txBody>
      </p:sp>
      <p:sp>
        <p:nvSpPr>
          <p:cNvPr id="4"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765980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20000" y="648000"/>
            <a:ext cx="8460000" cy="90000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620000"/>
            <a:ext cx="7200000" cy="3600000"/>
          </a:xfrm>
          <a:prstGeom prst="rect">
            <a:avLst/>
          </a:prstGeom>
        </p:spPr>
        <p:txBody>
          <a:bodyPr vert="horz" lIns="91440" tIns="45720" rIns="91440" bIns="45720" rtlCol="0" anchor="b">
            <a:noAutofit/>
          </a:bodyPr>
          <a:lstStyle/>
          <a:p>
            <a:pPr lvl="0"/>
            <a:r>
              <a:rPr lang="de-DE" dirty="0"/>
              <a:t>Textmasterformat bearbeiten</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noAutofit/>
          </a:bodyPr>
          <a:lstStyle>
            <a:lvl1pPr algn="ctr">
              <a:lnSpc>
                <a:spcPct val="100000"/>
              </a:lnSpc>
              <a:defRPr sz="1600">
                <a:solidFill>
                  <a:schemeClr val="tx1">
                    <a:tint val="75000"/>
                  </a:schemeClr>
                </a:solidFill>
              </a:defRPr>
            </a:lvl1pPr>
          </a:lstStyle>
          <a:p>
            <a:fld id="{512B0DB9-0322-4ED9-940E-5222A7C612BE}" type="slidenum">
              <a:rPr lang="de-DE" smtClean="0"/>
              <a:pPr/>
              <a:t>‹Nr.›</a:t>
            </a:fld>
            <a:endParaRPr lang="de-DE" dirty="0"/>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00000"/>
              </a:lnSpc>
            </a:pPr>
            <a:endParaRPr lang="de-DE"/>
          </a:p>
        </p:txBody>
      </p:sp>
    </p:spTree>
    <p:extLst>
      <p:ext uri="{BB962C8B-B14F-4D97-AF65-F5344CB8AC3E}">
        <p14:creationId xmlns:p14="http://schemas.microsoft.com/office/powerpoint/2010/main" val="34119231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1" r:id="rId3"/>
    <p:sldLayoutId id="2147483696" r:id="rId4"/>
    <p:sldLayoutId id="2147483697" r:id="rId5"/>
  </p:sldLayoutIdLst>
  <p:hf hdr="0" ftr="0"/>
  <p:txStyles>
    <p:titleStyle>
      <a:lvl1pPr algn="ctr"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0" indent="0" algn="ctr"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366838" y="613324"/>
            <a:ext cx="7200000" cy="720000"/>
          </a:xfrm>
          <a:prstGeom prst="rect">
            <a:avLst/>
          </a:prstGeom>
        </p:spPr>
        <p:txBody>
          <a:bodyPr vert="horz" wrap="square"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440000"/>
            <a:ext cx="7200000" cy="4320000"/>
          </a:xfrm>
          <a:prstGeom prst="rect">
            <a:avLst/>
          </a:prstGeom>
        </p:spPr>
        <p:txBody>
          <a:bodyPr vert="horz" wrap="square" lIns="91440" tIns="45720" rIns="91440" bIns="45720" rtlCol="0" anchor="t">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wrap="square" lIns="91440" tIns="45720" rIns="91440" bIns="45720" rtlCol="0" anchor="ctr">
            <a:noAutofit/>
          </a:bodyPr>
          <a:lstStyle>
            <a:lvl1pPr algn="ctr">
              <a:lnSpc>
                <a:spcPct val="100000"/>
              </a:lnSpc>
              <a:defRPr sz="1600">
                <a:solidFill>
                  <a:schemeClr val="tx1">
                    <a:tint val="75000"/>
                  </a:schemeClr>
                </a:solidFill>
              </a:defRPr>
            </a:lvl1pPr>
          </a:lstStyle>
          <a:p>
            <a:fld id="{649AAC7D-4B30-4604-BD35-0C4E56313D0D}" type="slidenum">
              <a:rPr lang="de-DE" smtClean="0"/>
              <a:pPr/>
              <a:t>‹Nr.›</a:t>
            </a:fld>
            <a:endParaRPr lang="de-DE"/>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00000"/>
              </a:lnSpc>
            </a:pPr>
            <a:endParaRPr lang="de-DE"/>
          </a:p>
        </p:txBody>
      </p:sp>
      <p:cxnSp>
        <p:nvCxnSpPr>
          <p:cNvPr id="12" name="Gerader Verbinder 11"/>
          <p:cNvCxnSpPr/>
          <p:nvPr userDrawn="1"/>
        </p:nvCxnSpPr>
        <p:spPr>
          <a:xfrm>
            <a:off x="1188000" y="1368000"/>
            <a:ext cx="75600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52977996"/>
      </p:ext>
    </p:extLst>
  </p:cSld>
  <p:clrMap bg1="lt1" tx1="dk1" bg2="lt2" tx2="dk2" accent1="accent1" accent2="accent2" accent3="accent3" accent4="accent4" accent5="accent5" accent6="accent6" hlink="hlink" folHlink="folHlink"/>
  <p:sldLayoutIdLst>
    <p:sldLayoutId id="2147483700" r:id="rId1"/>
    <p:sldLayoutId id="2147483710" r:id="rId2"/>
    <p:sldLayoutId id="2147483712" r:id="rId3"/>
    <p:sldLayoutId id="2147483713" r:id="rId4"/>
    <p:sldLayoutId id="2147483714" r:id="rId5"/>
    <p:sldLayoutId id="2147483715" r:id="rId6"/>
    <p:sldLayoutId id="2147483717" r:id="rId7"/>
    <p:sldLayoutId id="2147483716" r:id="rId8"/>
    <p:sldLayoutId id="2147483718" r:id="rId9"/>
    <p:sldLayoutId id="2147483719" r:id="rId10"/>
    <p:sldLayoutId id="2147483722" r:id="rId11"/>
  </p:sldLayoutIdLst>
  <p:hf hdr="0" ftr="0"/>
  <p:txStyles>
    <p:titleStyle>
      <a:lvl1pPr algn="ctr" defTabSz="914400" rtl="0" eaLnBrk="1" latinLnBrk="0" hangingPunct="1">
        <a:lnSpc>
          <a:spcPct val="100000"/>
        </a:lnSpc>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lstStyle>
            <a:lvl1pPr algn="ctr">
              <a:defRPr sz="1600">
                <a:solidFill>
                  <a:schemeClr val="tx1">
                    <a:tint val="75000"/>
                  </a:schemeClr>
                </a:solidFill>
              </a:defRPr>
            </a:lvl1pPr>
          </a:lstStyle>
          <a:p>
            <a:fld id="{316961DB-6A4C-470A-BFE3-24928CEFD386}" type="slidenum">
              <a:rPr lang="de-DE" smtClean="0"/>
              <a:pPr/>
              <a:t>‹Nr.›</a:t>
            </a:fld>
            <a:endParaRPr lang="de-DE"/>
          </a:p>
        </p:txBody>
      </p:sp>
    </p:spTree>
    <p:extLst>
      <p:ext uri="{BB962C8B-B14F-4D97-AF65-F5344CB8AC3E}">
        <p14:creationId xmlns:p14="http://schemas.microsoft.com/office/powerpoint/2010/main" val="3440656529"/>
      </p:ext>
    </p:extLst>
  </p:cSld>
  <p:clrMap bg1="lt1" tx1="dk1" bg2="lt2" tx2="dk2" accent1="accent1" accent2="accent2" accent3="accent3" accent4="accent4" accent5="accent5" accent6="accent6" hlink="hlink" folHlink="folHlink"/>
  <p:sldLayoutIdLst>
    <p:sldLayoutId id="2147483721"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kce4jlefXY8" TargetMode="Externa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 Target="slide3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5.wmf"/><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20.wmf"/><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7.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 Id="rId4" Type="http://schemas.openxmlformats.org/officeDocument/2006/relationships/image" Target="../media/image11.svg"/></Relationships>
</file>

<file path=ppt/slides/_rels/slide6.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5.svg"/><Relationship Id="rId5" Type="http://schemas.openxmlformats.org/officeDocument/2006/relationships/image" Target="../media/image12.png"/><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enbw.com/unternehmen/eco-journal/wasserstoff-farben.html" TargetMode="External"/><Relationship Id="rId2" Type="http://schemas.openxmlformats.org/officeDocument/2006/relationships/hyperlink" Target="https://www.ewe.com/de/zukunft-gestalten/wasserstoff/die-farben-des-wasserstoffs" TargetMode="External"/><Relationship Id="rId1" Type="http://schemas.openxmlformats.org/officeDocument/2006/relationships/slideLayout" Target="../slideLayouts/slideLayout11.xml"/><Relationship Id="rId4" Type="http://schemas.openxmlformats.org/officeDocument/2006/relationships/hyperlink" Target="https://www.bmbf.de/bmbf/shareddocs/kurzmeldungen/de/wissenswertes-zu-gruenem-wasserstoff.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68000" y="1619999"/>
            <a:ext cx="7200000" cy="3803925"/>
          </a:xfrm>
        </p:spPr>
        <p:txBody>
          <a:bodyPr/>
          <a:lstStyle/>
          <a:p>
            <a:r>
              <a:rPr lang="de-DE" dirty="0"/>
              <a:t>Elektrochemische </a:t>
            </a:r>
            <a:r>
              <a:rPr lang="de-DE" dirty="0" smtClean="0"/>
              <a:t>Spaltung </a:t>
            </a:r>
            <a:r>
              <a:rPr lang="de-DE" dirty="0"/>
              <a:t>von Wasser</a:t>
            </a:r>
          </a:p>
        </p:txBody>
      </p:sp>
      <p:sp>
        <p:nvSpPr>
          <p:cNvPr id="2" name="Titel 1"/>
          <p:cNvSpPr>
            <a:spLocks noGrp="1"/>
          </p:cNvSpPr>
          <p:nvPr>
            <p:ph type="title"/>
          </p:nvPr>
        </p:nvSpPr>
        <p:spPr/>
        <p:txBody>
          <a:bodyPr/>
          <a:lstStyle/>
          <a:p>
            <a:r>
              <a:rPr lang="de-DE" dirty="0"/>
              <a:t>Die Farben des Wasserstoffs</a:t>
            </a:r>
            <a:endParaRPr lang="de-DE" sz="1400" b="0" dirty="0"/>
          </a:p>
        </p:txBody>
      </p:sp>
      <p:sp>
        <p:nvSpPr>
          <p:cNvPr id="4" name="Textplatzhalter 3"/>
          <p:cNvSpPr>
            <a:spLocks noGrp="1"/>
          </p:cNvSpPr>
          <p:nvPr>
            <p:ph type="body" sz="quarter" idx="11"/>
          </p:nvPr>
        </p:nvSpPr>
        <p:spPr/>
        <p:txBody>
          <a:bodyPr/>
          <a:lstStyle/>
          <a:p>
            <a:r>
              <a:rPr lang="de-DE" dirty="0"/>
              <a:t>Stand </a:t>
            </a:r>
            <a:fld id="{948EDE0D-4742-4760-B377-6463BC1970D2}" type="datetime1">
              <a:rPr lang="de-DE" smtClean="0"/>
              <a:t>26.08.2022</a:t>
            </a:fld>
            <a:endParaRPr lang="de-DE" dirty="0"/>
          </a:p>
        </p:txBody>
      </p:sp>
      <p:sp>
        <p:nvSpPr>
          <p:cNvPr id="5" name="Textfeld 4">
            <a:extLst>
              <a:ext uri="{FF2B5EF4-FFF2-40B4-BE49-F238E27FC236}">
                <a16:creationId xmlns:a16="http://schemas.microsoft.com/office/drawing/2014/main" id="{5F69CDB7-5320-4EEF-BFE1-9E1489976F05}"/>
              </a:ext>
            </a:extLst>
          </p:cNvPr>
          <p:cNvSpPr txBox="1"/>
          <p:nvPr/>
        </p:nvSpPr>
        <p:spPr>
          <a:xfrm flipH="1">
            <a:off x="5503721" y="3350909"/>
            <a:ext cx="891400" cy="523220"/>
          </a:xfrm>
          <a:prstGeom prst="rect">
            <a:avLst/>
          </a:prstGeom>
          <a:noFill/>
        </p:spPr>
        <p:txBody>
          <a:bodyPr wrap="square" rtlCol="0">
            <a:spAutoFit/>
          </a:bodyPr>
          <a:lstStyle/>
          <a:p>
            <a:r>
              <a:rPr lang="de-DE" sz="2800" dirty="0"/>
              <a:t>H</a:t>
            </a:r>
            <a:r>
              <a:rPr lang="de-DE" sz="2800" baseline="-25000" dirty="0"/>
              <a:t>2</a:t>
            </a:r>
            <a:endParaRPr lang="de-DE" sz="4400" baseline="-25000" dirty="0"/>
          </a:p>
        </p:txBody>
      </p:sp>
      <p:sp>
        <p:nvSpPr>
          <p:cNvPr id="7" name="Textfeld 6">
            <a:extLst>
              <a:ext uri="{FF2B5EF4-FFF2-40B4-BE49-F238E27FC236}">
                <a16:creationId xmlns:a16="http://schemas.microsoft.com/office/drawing/2014/main" id="{F8FAC12D-6DD2-49AD-A295-9008C6FCD202}"/>
              </a:ext>
            </a:extLst>
          </p:cNvPr>
          <p:cNvSpPr txBox="1"/>
          <p:nvPr/>
        </p:nvSpPr>
        <p:spPr>
          <a:xfrm flipH="1">
            <a:off x="6395121" y="3258576"/>
            <a:ext cx="891400" cy="707886"/>
          </a:xfrm>
          <a:prstGeom prst="rect">
            <a:avLst/>
          </a:prstGeom>
          <a:noFill/>
        </p:spPr>
        <p:txBody>
          <a:bodyPr wrap="square" rtlCol="0">
            <a:spAutoFit/>
          </a:bodyPr>
          <a:lstStyle/>
          <a:p>
            <a:r>
              <a:rPr lang="de-DE" sz="4000" dirty="0">
                <a:solidFill>
                  <a:schemeClr val="bg1">
                    <a:lumMod val="65000"/>
                  </a:schemeClr>
                </a:solidFill>
              </a:rPr>
              <a:t>H</a:t>
            </a:r>
            <a:r>
              <a:rPr lang="de-DE" sz="4000" baseline="-25000" dirty="0">
                <a:solidFill>
                  <a:schemeClr val="bg1">
                    <a:lumMod val="65000"/>
                  </a:schemeClr>
                </a:solidFill>
              </a:rPr>
              <a:t>2</a:t>
            </a:r>
            <a:endParaRPr lang="de-DE" sz="4400" baseline="-25000" dirty="0">
              <a:solidFill>
                <a:schemeClr val="bg1">
                  <a:lumMod val="65000"/>
                </a:schemeClr>
              </a:solidFill>
            </a:endParaRPr>
          </a:p>
        </p:txBody>
      </p:sp>
      <p:sp>
        <p:nvSpPr>
          <p:cNvPr id="8" name="Textfeld 7">
            <a:extLst>
              <a:ext uri="{FF2B5EF4-FFF2-40B4-BE49-F238E27FC236}">
                <a16:creationId xmlns:a16="http://schemas.microsoft.com/office/drawing/2014/main" id="{3BA4ABF4-9F1B-4EC7-A9C2-4C225BE402C9}"/>
              </a:ext>
            </a:extLst>
          </p:cNvPr>
          <p:cNvSpPr txBox="1"/>
          <p:nvPr/>
        </p:nvSpPr>
        <p:spPr>
          <a:xfrm flipH="1">
            <a:off x="3387487" y="3204788"/>
            <a:ext cx="1580513" cy="1446550"/>
          </a:xfrm>
          <a:prstGeom prst="rect">
            <a:avLst/>
          </a:prstGeom>
          <a:noFill/>
        </p:spPr>
        <p:txBody>
          <a:bodyPr wrap="square" rtlCol="0">
            <a:spAutoFit/>
          </a:bodyPr>
          <a:lstStyle/>
          <a:p>
            <a:r>
              <a:rPr lang="de-DE" sz="8800" dirty="0">
                <a:solidFill>
                  <a:srgbClr val="008000"/>
                </a:solidFill>
              </a:rPr>
              <a:t>H</a:t>
            </a:r>
            <a:r>
              <a:rPr lang="de-DE" sz="8800" baseline="-25000" dirty="0">
                <a:solidFill>
                  <a:srgbClr val="008000"/>
                </a:solidFill>
              </a:rPr>
              <a:t>2</a:t>
            </a:r>
            <a:endParaRPr lang="de-DE" sz="4400" baseline="-25000" dirty="0">
              <a:solidFill>
                <a:srgbClr val="008000"/>
              </a:solidFill>
            </a:endParaRPr>
          </a:p>
        </p:txBody>
      </p:sp>
      <p:sp>
        <p:nvSpPr>
          <p:cNvPr id="9" name="Textfeld 8">
            <a:extLst>
              <a:ext uri="{FF2B5EF4-FFF2-40B4-BE49-F238E27FC236}">
                <a16:creationId xmlns:a16="http://schemas.microsoft.com/office/drawing/2014/main" id="{5603B882-A1D7-406B-8A95-FC47CF167FCC}"/>
              </a:ext>
            </a:extLst>
          </p:cNvPr>
          <p:cNvSpPr txBox="1"/>
          <p:nvPr/>
        </p:nvSpPr>
        <p:spPr>
          <a:xfrm flipH="1">
            <a:off x="1564986" y="2004459"/>
            <a:ext cx="891400" cy="769441"/>
          </a:xfrm>
          <a:prstGeom prst="rect">
            <a:avLst/>
          </a:prstGeom>
          <a:noFill/>
        </p:spPr>
        <p:txBody>
          <a:bodyPr wrap="square" rtlCol="0">
            <a:spAutoFit/>
          </a:bodyPr>
          <a:lstStyle/>
          <a:p>
            <a:r>
              <a:rPr lang="de-DE" sz="4400" dirty="0">
                <a:solidFill>
                  <a:schemeClr val="accent1"/>
                </a:solidFill>
              </a:rPr>
              <a:t>H</a:t>
            </a:r>
            <a:r>
              <a:rPr lang="de-DE" sz="4400" baseline="-25000" dirty="0">
                <a:solidFill>
                  <a:schemeClr val="accent1"/>
                </a:solidFill>
              </a:rPr>
              <a:t>2</a:t>
            </a:r>
          </a:p>
        </p:txBody>
      </p:sp>
      <p:sp>
        <p:nvSpPr>
          <p:cNvPr id="10" name="Textfeld 9">
            <a:extLst>
              <a:ext uri="{FF2B5EF4-FFF2-40B4-BE49-F238E27FC236}">
                <a16:creationId xmlns:a16="http://schemas.microsoft.com/office/drawing/2014/main" id="{27514222-0EE8-4F24-92A1-16490CAFA055}"/>
              </a:ext>
            </a:extLst>
          </p:cNvPr>
          <p:cNvSpPr txBox="1"/>
          <p:nvPr/>
        </p:nvSpPr>
        <p:spPr>
          <a:xfrm flipH="1">
            <a:off x="3911144" y="2004459"/>
            <a:ext cx="1257204" cy="1200329"/>
          </a:xfrm>
          <a:prstGeom prst="rect">
            <a:avLst/>
          </a:prstGeom>
          <a:noFill/>
        </p:spPr>
        <p:txBody>
          <a:bodyPr wrap="square" rtlCol="0">
            <a:spAutoFit/>
          </a:bodyPr>
          <a:lstStyle/>
          <a:p>
            <a:r>
              <a:rPr lang="de-DE" sz="7200" dirty="0">
                <a:solidFill>
                  <a:schemeClr val="accent4"/>
                </a:solidFill>
              </a:rPr>
              <a:t>H</a:t>
            </a:r>
            <a:r>
              <a:rPr lang="de-DE" sz="7200" baseline="-25000" dirty="0">
                <a:solidFill>
                  <a:schemeClr val="accent4"/>
                </a:solidFill>
              </a:rPr>
              <a:t>2</a:t>
            </a:r>
            <a:endParaRPr lang="de-DE" sz="4400" baseline="-25000" dirty="0">
              <a:solidFill>
                <a:schemeClr val="accent4"/>
              </a:solidFill>
            </a:endParaRPr>
          </a:p>
        </p:txBody>
      </p:sp>
      <p:sp>
        <p:nvSpPr>
          <p:cNvPr id="11" name="Textfeld 10">
            <a:extLst>
              <a:ext uri="{FF2B5EF4-FFF2-40B4-BE49-F238E27FC236}">
                <a16:creationId xmlns:a16="http://schemas.microsoft.com/office/drawing/2014/main" id="{95827F65-1AF2-4E8A-BE8A-4A41188F28ED}"/>
              </a:ext>
            </a:extLst>
          </p:cNvPr>
          <p:cNvSpPr txBox="1"/>
          <p:nvPr/>
        </p:nvSpPr>
        <p:spPr>
          <a:xfrm flipH="1">
            <a:off x="5731706" y="2219902"/>
            <a:ext cx="891400" cy="769441"/>
          </a:xfrm>
          <a:prstGeom prst="rect">
            <a:avLst/>
          </a:prstGeom>
          <a:noFill/>
        </p:spPr>
        <p:txBody>
          <a:bodyPr wrap="square" rtlCol="0">
            <a:spAutoFit/>
          </a:bodyPr>
          <a:lstStyle/>
          <a:p>
            <a:r>
              <a:rPr lang="de-DE" sz="4400" dirty="0">
                <a:solidFill>
                  <a:schemeClr val="accent6"/>
                </a:solidFill>
              </a:rPr>
              <a:t>H</a:t>
            </a:r>
            <a:r>
              <a:rPr lang="de-DE" sz="4400" baseline="-25000" dirty="0">
                <a:solidFill>
                  <a:schemeClr val="accent6"/>
                </a:solidFill>
              </a:rPr>
              <a:t>2</a:t>
            </a:r>
          </a:p>
        </p:txBody>
      </p:sp>
      <p:sp>
        <p:nvSpPr>
          <p:cNvPr id="12" name="Textfeld 11">
            <a:extLst>
              <a:ext uri="{FF2B5EF4-FFF2-40B4-BE49-F238E27FC236}">
                <a16:creationId xmlns:a16="http://schemas.microsoft.com/office/drawing/2014/main" id="{32A7FF14-3549-49F2-9D6C-E3FE8C0F2567}"/>
              </a:ext>
            </a:extLst>
          </p:cNvPr>
          <p:cNvSpPr txBox="1"/>
          <p:nvPr/>
        </p:nvSpPr>
        <p:spPr>
          <a:xfrm flipH="1">
            <a:off x="7479240" y="1755058"/>
            <a:ext cx="1088759" cy="923330"/>
          </a:xfrm>
          <a:prstGeom prst="rect">
            <a:avLst/>
          </a:prstGeom>
          <a:noFill/>
        </p:spPr>
        <p:txBody>
          <a:bodyPr wrap="square" rtlCol="0">
            <a:spAutoFit/>
          </a:bodyPr>
          <a:lstStyle/>
          <a:p>
            <a:r>
              <a:rPr lang="de-DE" sz="5400" dirty="0">
                <a:solidFill>
                  <a:srgbClr val="996600"/>
                </a:solidFill>
              </a:rPr>
              <a:t>H</a:t>
            </a:r>
            <a:r>
              <a:rPr lang="de-DE" sz="5400" baseline="-25000" dirty="0">
                <a:solidFill>
                  <a:srgbClr val="996600"/>
                </a:solidFill>
              </a:rPr>
              <a:t>2</a:t>
            </a:r>
            <a:endParaRPr lang="de-DE" sz="4400" baseline="-25000" dirty="0">
              <a:solidFill>
                <a:srgbClr val="996600"/>
              </a:solidFill>
            </a:endParaRPr>
          </a:p>
        </p:txBody>
      </p:sp>
      <p:sp>
        <p:nvSpPr>
          <p:cNvPr id="13" name="Textfeld 12">
            <a:extLst>
              <a:ext uri="{FF2B5EF4-FFF2-40B4-BE49-F238E27FC236}">
                <a16:creationId xmlns:a16="http://schemas.microsoft.com/office/drawing/2014/main" id="{CCA8165E-7E06-49CA-A636-AD69BF770667}"/>
              </a:ext>
            </a:extLst>
          </p:cNvPr>
          <p:cNvSpPr txBox="1"/>
          <p:nvPr/>
        </p:nvSpPr>
        <p:spPr>
          <a:xfrm flipH="1">
            <a:off x="2546638" y="3044279"/>
            <a:ext cx="891400" cy="769441"/>
          </a:xfrm>
          <a:prstGeom prst="rect">
            <a:avLst/>
          </a:prstGeom>
          <a:noFill/>
        </p:spPr>
        <p:txBody>
          <a:bodyPr wrap="square" rtlCol="0">
            <a:spAutoFit/>
          </a:bodyPr>
          <a:lstStyle/>
          <a:p>
            <a:r>
              <a:rPr lang="de-DE" sz="4400" dirty="0">
                <a:solidFill>
                  <a:schemeClr val="accent5">
                    <a:lumMod val="75000"/>
                  </a:schemeClr>
                </a:solidFill>
              </a:rPr>
              <a:t>H</a:t>
            </a:r>
            <a:r>
              <a:rPr lang="de-DE" sz="4400" baseline="-25000" dirty="0">
                <a:solidFill>
                  <a:schemeClr val="accent5">
                    <a:lumMod val="75000"/>
                  </a:schemeClr>
                </a:solidFill>
              </a:rPr>
              <a:t>2</a:t>
            </a:r>
          </a:p>
        </p:txBody>
      </p:sp>
    </p:spTree>
    <p:extLst>
      <p:ext uri="{BB962C8B-B14F-4D97-AF65-F5344CB8AC3E}">
        <p14:creationId xmlns:p14="http://schemas.microsoft.com/office/powerpoint/2010/main" val="2762850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50"/>
                                  </p:stCondLst>
                                  <p:childTnLst>
                                    <p:set>
                                      <p:cBhvr>
                                        <p:cTn id="6" dur="1" fill="hold">
                                          <p:stCondLst>
                                            <p:cond delay="249"/>
                                          </p:stCondLst>
                                        </p:cTn>
                                        <p:tgtEl>
                                          <p:spTgt spid="5"/>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250"/>
                                  </p:stCondLst>
                                  <p:childTnLst>
                                    <p:set>
                                      <p:cBhvr>
                                        <p:cTn id="9" dur="1" fill="hold">
                                          <p:stCondLst>
                                            <p:cond delay="249"/>
                                          </p:stCondLst>
                                        </p:cTn>
                                        <p:tgtEl>
                                          <p:spTgt spid="7"/>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250"/>
                                  </p:stCondLst>
                                  <p:childTnLst>
                                    <p:set>
                                      <p:cBhvr>
                                        <p:cTn id="12" dur="1" fill="hold">
                                          <p:stCondLst>
                                            <p:cond delay="249"/>
                                          </p:stCondLst>
                                        </p:cTn>
                                        <p:tgtEl>
                                          <p:spTgt spid="8"/>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250"/>
                                  </p:stCondLst>
                                  <p:childTnLst>
                                    <p:set>
                                      <p:cBhvr>
                                        <p:cTn id="15" dur="1" fill="hold">
                                          <p:stCondLst>
                                            <p:cond delay="249"/>
                                          </p:stCondLst>
                                        </p:cTn>
                                        <p:tgtEl>
                                          <p:spTgt spid="9"/>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250"/>
                                  </p:stCondLst>
                                  <p:childTnLst>
                                    <p:set>
                                      <p:cBhvr>
                                        <p:cTn id="18" dur="1" fill="hold">
                                          <p:stCondLst>
                                            <p:cond delay="249"/>
                                          </p:stCondLst>
                                        </p:cTn>
                                        <p:tgtEl>
                                          <p:spTgt spid="10"/>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250"/>
                                  </p:stCondLst>
                                  <p:childTnLst>
                                    <p:set>
                                      <p:cBhvr>
                                        <p:cTn id="21" dur="1" fill="hold">
                                          <p:stCondLst>
                                            <p:cond delay="249"/>
                                          </p:stCondLst>
                                        </p:cTn>
                                        <p:tgtEl>
                                          <p:spTgt spid="11"/>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grpId="0" nodeType="afterEffect">
                                  <p:stCondLst>
                                    <p:cond delay="250"/>
                                  </p:stCondLst>
                                  <p:childTnLst>
                                    <p:set>
                                      <p:cBhvr>
                                        <p:cTn id="24" dur="1" fill="hold">
                                          <p:stCondLst>
                                            <p:cond delay="249"/>
                                          </p:stCondLst>
                                        </p:cTn>
                                        <p:tgtEl>
                                          <p:spTgt spid="12"/>
                                        </p:tgtEl>
                                        <p:attrNameLst>
                                          <p:attrName>style.visibility</p:attrName>
                                        </p:attrNameLst>
                                      </p:cBhvr>
                                      <p:to>
                                        <p:strVal val="visible"/>
                                      </p:to>
                                    </p:set>
                                  </p:childTnLst>
                                </p:cTn>
                              </p:par>
                            </p:childTnLst>
                          </p:cTn>
                        </p:par>
                        <p:par>
                          <p:cTn id="25" fill="hold">
                            <p:stCondLst>
                              <p:cond delay="3500"/>
                            </p:stCondLst>
                            <p:childTnLst>
                              <p:par>
                                <p:cTn id="26" presetID="1" presetClass="entr" presetSubtype="0" fill="hold" grpId="0" nodeType="afterEffect">
                                  <p:stCondLst>
                                    <p:cond delay="250"/>
                                  </p:stCondLst>
                                  <p:childTnLst>
                                    <p:set>
                                      <p:cBhvr>
                                        <p:cTn id="27" dur="1" fill="hold">
                                          <p:stCondLst>
                                            <p:cond delay="249"/>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ED98646-F8B2-4356-9D17-2DAC30017AF4}"/>
              </a:ext>
            </a:extLst>
          </p:cNvPr>
          <p:cNvSpPr>
            <a:spLocks noGrp="1"/>
          </p:cNvSpPr>
          <p:nvPr>
            <p:ph idx="1"/>
          </p:nvPr>
        </p:nvSpPr>
        <p:spPr/>
        <p:txBody>
          <a:bodyPr/>
          <a:lstStyle/>
          <a:p>
            <a:r>
              <a:rPr lang="de-DE" dirty="0"/>
              <a:t>Falls du dir lieber ein Video anschauen willst, </a:t>
            </a:r>
            <a:r>
              <a:rPr lang="de-DE" dirty="0" smtClean="0"/>
              <a:t>ist </a:t>
            </a:r>
            <a:r>
              <a:rPr lang="de-DE" dirty="0"/>
              <a:t>folgendes YouTube-Video </a:t>
            </a:r>
            <a:r>
              <a:rPr lang="de-DE" dirty="0" smtClean="0"/>
              <a:t>empfehlenswert:</a:t>
            </a:r>
            <a:endParaRPr lang="de-DE" dirty="0"/>
          </a:p>
          <a:p>
            <a:endParaRPr lang="de-DE" dirty="0"/>
          </a:p>
          <a:p>
            <a:r>
              <a:rPr lang="de-DE" dirty="0">
                <a:hlinkClick r:id="rId2"/>
              </a:rPr>
              <a:t>https://www.youtube.com/watch?v=kce4jlefXY8</a:t>
            </a:r>
            <a:r>
              <a:rPr lang="de-DE" dirty="0"/>
              <a:t> </a:t>
            </a:r>
          </a:p>
          <a:p>
            <a:pPr marL="342900" indent="-342900">
              <a:buFont typeface="Arial" panose="020B0604020202020204" pitchFamily="34" charset="0"/>
              <a:buChar char="•"/>
            </a:pPr>
            <a:endParaRPr lang="de-DE" dirty="0"/>
          </a:p>
        </p:txBody>
      </p:sp>
      <p:sp>
        <p:nvSpPr>
          <p:cNvPr id="3" name="Foliennummernplatzhalter 2">
            <a:extLst>
              <a:ext uri="{FF2B5EF4-FFF2-40B4-BE49-F238E27FC236}">
                <a16:creationId xmlns:a16="http://schemas.microsoft.com/office/drawing/2014/main" id="{F6BF5873-11DE-4D76-962A-05286640994F}"/>
              </a:ext>
            </a:extLst>
          </p:cNvPr>
          <p:cNvSpPr>
            <a:spLocks noGrp="1"/>
          </p:cNvSpPr>
          <p:nvPr>
            <p:ph type="sldNum" sz="quarter" idx="12"/>
          </p:nvPr>
        </p:nvSpPr>
        <p:spPr/>
        <p:txBody>
          <a:bodyPr/>
          <a:lstStyle/>
          <a:p>
            <a:fld id="{649AAC7D-4B30-4604-BD35-0C4E56313D0D}" type="slidenum">
              <a:rPr lang="de-DE" smtClean="0"/>
              <a:t>10</a:t>
            </a:fld>
            <a:endParaRPr lang="de-DE"/>
          </a:p>
        </p:txBody>
      </p:sp>
    </p:spTree>
    <p:extLst>
      <p:ext uri="{BB962C8B-B14F-4D97-AF65-F5344CB8AC3E}">
        <p14:creationId xmlns:p14="http://schemas.microsoft.com/office/powerpoint/2010/main" val="4236176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1E38E070-3AD3-48FF-8B2B-6EE6B298155D}"/>
              </a:ext>
            </a:extLst>
          </p:cNvPr>
          <p:cNvSpPr>
            <a:spLocks noGrp="1"/>
          </p:cNvSpPr>
          <p:nvPr>
            <p:ph type="sldNum" sz="quarter" idx="12"/>
          </p:nvPr>
        </p:nvSpPr>
        <p:spPr/>
        <p:txBody>
          <a:bodyPr/>
          <a:lstStyle/>
          <a:p>
            <a:fld id="{512B0DB9-0322-4ED9-940E-5222A7C612BE}" type="slidenum">
              <a:rPr lang="de-DE" smtClean="0"/>
              <a:t>11</a:t>
            </a:fld>
            <a:endParaRPr lang="de-DE"/>
          </a:p>
        </p:txBody>
      </p:sp>
    </p:spTree>
    <p:extLst>
      <p:ext uri="{BB962C8B-B14F-4D97-AF65-F5344CB8AC3E}">
        <p14:creationId xmlns:p14="http://schemas.microsoft.com/office/powerpoint/2010/main" val="32835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23FC555F-222D-4094-8BCF-4307E1A01EF0}"/>
              </a:ext>
            </a:extLst>
          </p:cNvPr>
          <p:cNvSpPr>
            <a:spLocks noGrp="1"/>
          </p:cNvSpPr>
          <p:nvPr>
            <p:ph idx="1"/>
          </p:nvPr>
        </p:nvSpPr>
        <p:spPr/>
        <p:txBody>
          <a:bodyPr/>
          <a:lstStyle/>
          <a:p>
            <a:r>
              <a:rPr lang="de-DE" dirty="0"/>
              <a:t>Mögliche Beschreibungen findest du auf den folgenden </a:t>
            </a:r>
            <a:r>
              <a:rPr lang="de-DE" dirty="0" smtClean="0"/>
              <a:t>5 Seiten</a:t>
            </a:r>
            <a:r>
              <a:rPr lang="de-DE" dirty="0"/>
              <a:t>.</a:t>
            </a:r>
          </a:p>
        </p:txBody>
      </p:sp>
      <p:sp>
        <p:nvSpPr>
          <p:cNvPr id="3" name="Foliennummernplatzhalter 2">
            <a:extLst>
              <a:ext uri="{FF2B5EF4-FFF2-40B4-BE49-F238E27FC236}">
                <a16:creationId xmlns:a16="http://schemas.microsoft.com/office/drawing/2014/main" id="{D0299A3A-615A-4636-9F4D-9299630A9C1B}"/>
              </a:ext>
            </a:extLst>
          </p:cNvPr>
          <p:cNvSpPr>
            <a:spLocks noGrp="1"/>
          </p:cNvSpPr>
          <p:nvPr>
            <p:ph type="sldNum" sz="quarter" idx="12"/>
          </p:nvPr>
        </p:nvSpPr>
        <p:spPr/>
        <p:txBody>
          <a:bodyPr/>
          <a:lstStyle/>
          <a:p>
            <a:fld id="{649AAC7D-4B30-4604-BD35-0C4E56313D0D}" type="slidenum">
              <a:rPr lang="de-DE" smtClean="0"/>
              <a:t>12</a:t>
            </a:fld>
            <a:endParaRPr lang="de-DE"/>
          </a:p>
        </p:txBody>
      </p:sp>
      <p:sp>
        <p:nvSpPr>
          <p:cNvPr id="5" name="Textplatzhalter 4">
            <a:extLst>
              <a:ext uri="{FF2B5EF4-FFF2-40B4-BE49-F238E27FC236}">
                <a16:creationId xmlns:a16="http://schemas.microsoft.com/office/drawing/2014/main" id="{E162B9AE-4870-4F48-93EE-700BE3D10D26}"/>
              </a:ext>
            </a:extLst>
          </p:cNvPr>
          <p:cNvSpPr>
            <a:spLocks noGrp="1"/>
          </p:cNvSpPr>
          <p:nvPr>
            <p:ph type="body" sz="quarter" idx="15"/>
          </p:nvPr>
        </p:nvSpPr>
        <p:spPr>
          <a:xfrm>
            <a:off x="1726838" y="4907091"/>
            <a:ext cx="6840000" cy="1212909"/>
          </a:xfrm>
        </p:spPr>
        <p:txBody>
          <a:bodyPr/>
          <a:lstStyle/>
          <a:p>
            <a:r>
              <a:rPr lang="de-DE" dirty="0"/>
              <a:t>Eventuell hast du im Netz zum Teil andere Definitionen gefunden. Diese </a:t>
            </a:r>
            <a:r>
              <a:rPr lang="de-DE" dirty="0" smtClean="0"/>
              <a:t>müssen nicht falsch sein. </a:t>
            </a:r>
            <a:endParaRPr lang="de-DE" dirty="0"/>
          </a:p>
        </p:txBody>
      </p:sp>
      <p:pic>
        <p:nvPicPr>
          <p:cNvPr id="6" name="Inhaltsplatzhalter 23">
            <a:extLst>
              <a:ext uri="{FF2B5EF4-FFF2-40B4-BE49-F238E27FC236}">
                <a16:creationId xmlns:a16="http://schemas.microsoft.com/office/drawing/2014/main" id="{593868A0-58A0-48D0-8B79-B5366ABCD299}"/>
              </a:ext>
            </a:extLst>
          </p:cNvPr>
          <p:cNvPicPr>
            <a:picLocks noGrp="1" noChangeAspect="1"/>
          </p:cNvPicPr>
          <p:nvPr>
            <p:ph sz="quarter" idx="14"/>
          </p:nvPr>
        </p:nvPicPr>
        <p:blipFill>
          <a:blip r:embed="rId2"/>
          <a:stretch>
            <a:fillRect/>
          </a:stretch>
        </p:blipFill>
        <p:spPr>
          <a:xfrm>
            <a:off x="774248" y="4901703"/>
            <a:ext cx="656987" cy="1218297"/>
          </a:xfrm>
          <a:prstGeom prst="rect">
            <a:avLst/>
          </a:prstGeom>
        </p:spPr>
      </p:pic>
    </p:spTree>
    <p:extLst>
      <p:ext uri="{BB962C8B-B14F-4D97-AF65-F5344CB8AC3E}">
        <p14:creationId xmlns:p14="http://schemas.microsoft.com/office/powerpoint/2010/main" val="399636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2FF293C6-593D-4F97-A8D4-C624FAE19C2F}"/>
              </a:ext>
            </a:extLst>
          </p:cNvPr>
          <p:cNvSpPr>
            <a:spLocks noGrp="1"/>
          </p:cNvSpPr>
          <p:nvPr>
            <p:ph idx="1"/>
          </p:nvPr>
        </p:nvSpPr>
        <p:spPr>
          <a:xfrm>
            <a:off x="1368000" y="1440000"/>
            <a:ext cx="7200000" cy="2652082"/>
          </a:xfrm>
        </p:spPr>
        <p:txBody>
          <a:bodyPr/>
          <a:lstStyle/>
          <a:p>
            <a:r>
              <a:rPr lang="de-DE" dirty="0"/>
              <a:t>1. </a:t>
            </a:r>
            <a:r>
              <a:rPr lang="de-DE" dirty="0">
                <a:solidFill>
                  <a:srgbClr val="008000"/>
                </a:solidFill>
              </a:rPr>
              <a:t>Grüner </a:t>
            </a:r>
            <a:r>
              <a:rPr lang="de-DE" dirty="0"/>
              <a:t>Wasserstoff:</a:t>
            </a:r>
          </a:p>
          <a:p>
            <a:pPr marL="700088" lvl="4" indent="-342900">
              <a:buFont typeface="Arial" panose="020B0604020202020204" pitchFamily="34" charset="0"/>
              <a:buChar char="•"/>
            </a:pPr>
            <a:r>
              <a:rPr lang="de-DE" sz="2000" dirty="0"/>
              <a:t>Herstellung durch </a:t>
            </a:r>
            <a:r>
              <a:rPr lang="de-DE" sz="2000" dirty="0" smtClean="0"/>
              <a:t>Elektrolyse (elektrochemisch)</a:t>
            </a:r>
            <a:endParaRPr lang="de-DE" sz="2000" dirty="0"/>
          </a:p>
          <a:p>
            <a:pPr marL="700088" lvl="4" indent="-342900">
              <a:buFont typeface="Arial" panose="020B0604020202020204" pitchFamily="34" charset="0"/>
              <a:buChar char="•"/>
            </a:pPr>
            <a:r>
              <a:rPr lang="de-DE" sz="2000" dirty="0"/>
              <a:t>Strom aus erneuerbaren </a:t>
            </a:r>
            <a:r>
              <a:rPr lang="de-DE" sz="2000" dirty="0" smtClean="0"/>
              <a:t>Energie-Quellen </a:t>
            </a:r>
            <a:r>
              <a:rPr lang="de-DE" sz="2000" dirty="0"/>
              <a:t>(Windkraft, Wasserkraft, Solarenergie)</a:t>
            </a:r>
          </a:p>
        </p:txBody>
      </p:sp>
      <p:sp>
        <p:nvSpPr>
          <p:cNvPr id="3" name="Foliennummernplatzhalter 2">
            <a:extLst>
              <a:ext uri="{FF2B5EF4-FFF2-40B4-BE49-F238E27FC236}">
                <a16:creationId xmlns:a16="http://schemas.microsoft.com/office/drawing/2014/main" id="{B0BC5C59-9833-4DB2-BEDD-9C657D2F07C6}"/>
              </a:ext>
            </a:extLst>
          </p:cNvPr>
          <p:cNvSpPr>
            <a:spLocks noGrp="1"/>
          </p:cNvSpPr>
          <p:nvPr>
            <p:ph type="sldNum" sz="quarter" idx="12"/>
          </p:nvPr>
        </p:nvSpPr>
        <p:spPr/>
        <p:txBody>
          <a:bodyPr/>
          <a:lstStyle/>
          <a:p>
            <a:fld id="{649AAC7D-4B30-4604-BD35-0C4E56313D0D}" type="slidenum">
              <a:rPr lang="de-DE" smtClean="0"/>
              <a:t>13</a:t>
            </a:fld>
            <a:endParaRPr lang="de-DE"/>
          </a:p>
        </p:txBody>
      </p:sp>
      <p:grpSp>
        <p:nvGrpSpPr>
          <p:cNvPr id="7" name="Gruppieren 6"/>
          <p:cNvGrpSpPr/>
          <p:nvPr/>
        </p:nvGrpSpPr>
        <p:grpSpPr>
          <a:xfrm>
            <a:off x="1869956" y="3867075"/>
            <a:ext cx="4857404" cy="776702"/>
            <a:chOff x="2524298" y="4252969"/>
            <a:chExt cx="4857404" cy="776702"/>
          </a:xfrm>
        </p:grpSpPr>
        <p:sp>
          <p:nvSpPr>
            <p:cNvPr id="21" name="Textfeld 20">
              <a:extLst>
                <a:ext uri="{FF2B5EF4-FFF2-40B4-BE49-F238E27FC236}">
                  <a16:creationId xmlns:a16="http://schemas.microsoft.com/office/drawing/2014/main" id="{B5D3EC19-B726-4638-9852-2F5899B7B559}"/>
                </a:ext>
              </a:extLst>
            </p:cNvPr>
            <p:cNvSpPr txBox="1"/>
            <p:nvPr/>
          </p:nvSpPr>
          <p:spPr>
            <a:xfrm>
              <a:off x="2524298" y="4252969"/>
              <a:ext cx="4857404" cy="400110"/>
            </a:xfrm>
            <a:prstGeom prst="rect">
              <a:avLst/>
            </a:prstGeom>
            <a:solidFill>
              <a:srgbClr val="CCFFCC"/>
            </a:solidFill>
            <a:ln>
              <a:noFill/>
            </a:ln>
          </p:spPr>
          <p:txBody>
            <a:bodyPr wrap="square" rtlCol="0">
              <a:spAutoFit/>
            </a:bodyPr>
            <a:lstStyle/>
            <a:p>
              <a:pPr algn="ctr"/>
              <a:r>
                <a:rPr lang="de-DE" sz="2000" dirty="0"/>
                <a:t>Windkraft, Wasserkraft, Solarenergie</a:t>
              </a:r>
            </a:p>
          </p:txBody>
        </p:sp>
        <p:cxnSp>
          <p:nvCxnSpPr>
            <p:cNvPr id="25" name="Gerade Verbindung mit Pfeil 24">
              <a:extLst>
                <a:ext uri="{FF2B5EF4-FFF2-40B4-BE49-F238E27FC236}">
                  <a16:creationId xmlns:a16="http://schemas.microsoft.com/office/drawing/2014/main" id="{746910B5-A9C6-4D6A-92E3-6DA6645ACD23}"/>
                </a:ext>
              </a:extLst>
            </p:cNvPr>
            <p:cNvCxnSpPr>
              <a:stCxn id="21" idx="2"/>
              <a:endCxn id="18" idx="0"/>
            </p:cNvCxnSpPr>
            <p:nvPr/>
          </p:nvCxnSpPr>
          <p:spPr>
            <a:xfrm>
              <a:off x="4953000" y="4653079"/>
              <a:ext cx="0" cy="37659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 name="Gruppieren 5"/>
          <p:cNvGrpSpPr/>
          <p:nvPr/>
        </p:nvGrpSpPr>
        <p:grpSpPr>
          <a:xfrm>
            <a:off x="1800385" y="4643777"/>
            <a:ext cx="5225097" cy="699439"/>
            <a:chOff x="2454727" y="5029671"/>
            <a:chExt cx="5225097" cy="699439"/>
          </a:xfrm>
        </p:grpSpPr>
        <p:sp>
          <p:nvSpPr>
            <p:cNvPr id="18" name="Textfeld 17">
              <a:extLst>
                <a:ext uri="{FF2B5EF4-FFF2-40B4-BE49-F238E27FC236}">
                  <a16:creationId xmlns:a16="http://schemas.microsoft.com/office/drawing/2014/main" id="{28A9AF49-F2A2-479F-B436-3227D1CA12E3}"/>
                </a:ext>
              </a:extLst>
            </p:cNvPr>
            <p:cNvSpPr txBox="1"/>
            <p:nvPr/>
          </p:nvSpPr>
          <p:spPr>
            <a:xfrm>
              <a:off x="4064158" y="5029671"/>
              <a:ext cx="1777684" cy="400110"/>
            </a:xfrm>
            <a:prstGeom prst="rect">
              <a:avLst/>
            </a:prstGeom>
            <a:noFill/>
          </p:spPr>
          <p:txBody>
            <a:bodyPr wrap="square" rtlCol="0">
              <a:spAutoFit/>
            </a:bodyPr>
            <a:lstStyle/>
            <a:p>
              <a:pPr algn="ctr"/>
              <a:r>
                <a:rPr lang="de-DE" sz="2000" dirty="0"/>
                <a:t>Elektrolyse</a:t>
              </a:r>
            </a:p>
          </p:txBody>
        </p:sp>
        <p:grpSp>
          <p:nvGrpSpPr>
            <p:cNvPr id="31" name="Gruppieren 30">
              <a:extLst>
                <a:ext uri="{FF2B5EF4-FFF2-40B4-BE49-F238E27FC236}">
                  <a16:creationId xmlns:a16="http://schemas.microsoft.com/office/drawing/2014/main" id="{29FA3F8E-BF44-401A-BB8C-C93FC5D300B8}"/>
                </a:ext>
              </a:extLst>
            </p:cNvPr>
            <p:cNvGrpSpPr/>
            <p:nvPr/>
          </p:nvGrpSpPr>
          <p:grpSpPr>
            <a:xfrm>
              <a:off x="2454727" y="5205890"/>
              <a:ext cx="5225097" cy="523220"/>
              <a:chOff x="2237724" y="5298976"/>
              <a:chExt cx="5225097" cy="523220"/>
            </a:xfrm>
          </p:grpSpPr>
          <p:sp>
            <p:nvSpPr>
              <p:cNvPr id="11" name="Textfeld 10">
                <a:extLst>
                  <a:ext uri="{FF2B5EF4-FFF2-40B4-BE49-F238E27FC236}">
                    <a16:creationId xmlns:a16="http://schemas.microsoft.com/office/drawing/2014/main" id="{5DAE1BF3-3CDF-4F90-BA4B-F21852B24E4E}"/>
                  </a:ext>
                </a:extLst>
              </p:cNvPr>
              <p:cNvSpPr txBox="1"/>
              <p:nvPr/>
            </p:nvSpPr>
            <p:spPr>
              <a:xfrm>
                <a:off x="2237724" y="5298976"/>
                <a:ext cx="1073426" cy="523220"/>
              </a:xfrm>
              <a:prstGeom prst="rect">
                <a:avLst/>
              </a:prstGeom>
              <a:noFill/>
            </p:spPr>
            <p:txBody>
              <a:bodyPr wrap="square" rtlCol="0">
                <a:spAutoFit/>
              </a:bodyPr>
              <a:lstStyle/>
              <a:p>
                <a:pPr algn="ctr"/>
                <a:r>
                  <a:rPr lang="de-DE" sz="2800" dirty="0" smtClean="0"/>
                  <a:t>2H</a:t>
                </a:r>
                <a:r>
                  <a:rPr lang="de-DE" sz="2800" baseline="-25000" dirty="0" smtClean="0"/>
                  <a:t>2</a:t>
                </a:r>
                <a:r>
                  <a:rPr lang="de-DE" sz="2800" dirty="0" smtClean="0"/>
                  <a:t>O</a:t>
                </a:r>
                <a:endParaRPr lang="de-DE" sz="2800" dirty="0"/>
              </a:p>
            </p:txBody>
          </p:sp>
          <p:cxnSp>
            <p:nvCxnSpPr>
              <p:cNvPr id="14" name="Gerade Verbindung mit Pfeil 13">
                <a:extLst>
                  <a:ext uri="{FF2B5EF4-FFF2-40B4-BE49-F238E27FC236}">
                    <a16:creationId xmlns:a16="http://schemas.microsoft.com/office/drawing/2014/main" id="{029C35E8-4225-4BD4-9446-9048ECCCB2AC}"/>
                  </a:ext>
                </a:extLst>
              </p:cNvPr>
              <p:cNvCxnSpPr>
                <a:cxnSpLocks/>
                <a:stCxn id="11" idx="3"/>
              </p:cNvCxnSpPr>
              <p:nvPr/>
            </p:nvCxnSpPr>
            <p:spPr>
              <a:xfrm>
                <a:off x="3311150" y="5560586"/>
                <a:ext cx="2538738" cy="0"/>
              </a:xfrm>
              <a:prstGeom prst="straightConnector1">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30" name="Textfeld 29">
                <a:extLst>
                  <a:ext uri="{FF2B5EF4-FFF2-40B4-BE49-F238E27FC236}">
                    <a16:creationId xmlns:a16="http://schemas.microsoft.com/office/drawing/2014/main" id="{7D76ED1B-049E-4DB4-88AC-371D0DF3AA1A}"/>
                  </a:ext>
                </a:extLst>
              </p:cNvPr>
              <p:cNvSpPr txBox="1"/>
              <p:nvPr/>
            </p:nvSpPr>
            <p:spPr>
              <a:xfrm>
                <a:off x="5841842" y="5298976"/>
                <a:ext cx="1620979" cy="523220"/>
              </a:xfrm>
              <a:prstGeom prst="rect">
                <a:avLst/>
              </a:prstGeom>
              <a:noFill/>
            </p:spPr>
            <p:txBody>
              <a:bodyPr wrap="square" rtlCol="0">
                <a:spAutoFit/>
              </a:bodyPr>
              <a:lstStyle/>
              <a:p>
                <a:pPr algn="ctr"/>
                <a:r>
                  <a:rPr lang="de-DE" sz="2800" dirty="0">
                    <a:solidFill>
                      <a:srgbClr val="008000"/>
                    </a:solidFill>
                  </a:rPr>
                  <a:t>2H</a:t>
                </a:r>
                <a:r>
                  <a:rPr lang="de-DE" sz="2800" baseline="-25000" dirty="0">
                    <a:solidFill>
                      <a:srgbClr val="008000"/>
                    </a:solidFill>
                  </a:rPr>
                  <a:t>2</a:t>
                </a:r>
                <a:r>
                  <a:rPr lang="de-DE" sz="2800" dirty="0"/>
                  <a:t> + O</a:t>
                </a:r>
                <a:r>
                  <a:rPr lang="de-DE" sz="2800" baseline="-25000" dirty="0"/>
                  <a:t>2</a:t>
                </a:r>
              </a:p>
            </p:txBody>
          </p:sp>
        </p:grpSp>
      </p:grpSp>
      <p:grpSp>
        <p:nvGrpSpPr>
          <p:cNvPr id="8" name="Gruppieren 7"/>
          <p:cNvGrpSpPr/>
          <p:nvPr/>
        </p:nvGrpSpPr>
        <p:grpSpPr>
          <a:xfrm>
            <a:off x="8185869" y="1630895"/>
            <a:ext cx="1079106" cy="1080000"/>
            <a:chOff x="8185869" y="1630895"/>
            <a:chExt cx="1079106" cy="1080000"/>
          </a:xfrm>
        </p:grpSpPr>
        <p:sp>
          <p:nvSpPr>
            <p:cNvPr id="5" name="Ellipse 4">
              <a:extLst>
                <a:ext uri="{FF2B5EF4-FFF2-40B4-BE49-F238E27FC236}">
                  <a16:creationId xmlns:a16="http://schemas.microsoft.com/office/drawing/2014/main" id="{8FFA0B45-FD09-4574-851B-4B42697C30D1}"/>
                </a:ext>
              </a:extLst>
            </p:cNvPr>
            <p:cNvSpPr/>
            <p:nvPr/>
          </p:nvSpPr>
          <p:spPr>
            <a:xfrm>
              <a:off x="8185869" y="1630895"/>
              <a:ext cx="1079106" cy="1080000"/>
            </a:xfrm>
            <a:prstGeom prst="ellipse">
              <a:avLst/>
            </a:prstGeom>
            <a:ln w="57150">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3200" b="1" dirty="0"/>
                <a:t>CO</a:t>
              </a:r>
              <a:r>
                <a:rPr lang="de-DE" sz="3200" b="1" baseline="-25000" dirty="0"/>
                <a:t>2</a:t>
              </a:r>
            </a:p>
          </p:txBody>
        </p:sp>
        <p:cxnSp>
          <p:nvCxnSpPr>
            <p:cNvPr id="34" name="Gerader Verbinder 33">
              <a:extLst>
                <a:ext uri="{FF2B5EF4-FFF2-40B4-BE49-F238E27FC236}">
                  <a16:creationId xmlns:a16="http://schemas.microsoft.com/office/drawing/2014/main" id="{A23294F7-3795-4104-A14B-A5F708EE3143}"/>
                </a:ext>
              </a:extLst>
            </p:cNvPr>
            <p:cNvCxnSpPr>
              <a:stCxn id="5" idx="7"/>
              <a:endCxn id="5" idx="3"/>
            </p:cNvCxnSpPr>
            <p:nvPr/>
          </p:nvCxnSpPr>
          <p:spPr>
            <a:xfrm flipH="1">
              <a:off x="8343900" y="1789057"/>
              <a:ext cx="763044" cy="76367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6013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left)">
                                      <p:cBhvr>
                                        <p:cTn id="10" dur="500"/>
                                        <p:tgtEl>
                                          <p:spTgt spid="2">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left)">
                                      <p:cBhvr>
                                        <p:cTn id="13" dur="500"/>
                                        <p:tgtEl>
                                          <p:spTgt spid="2">
                                            <p:txEl>
                                              <p:pRg st="2" end="2"/>
                                            </p:txEl>
                                          </p:spTgt>
                                        </p:tgtEl>
                                      </p:cBhvr>
                                    </p:animEffect>
                                  </p:childTnLst>
                                </p:cTn>
                              </p:par>
                            </p:childTnLst>
                          </p:cTn>
                        </p:par>
                        <p:par>
                          <p:cTn id="14" fill="hold">
                            <p:stCondLst>
                              <p:cond delay="500"/>
                            </p:stCondLst>
                            <p:childTnLst>
                              <p:par>
                                <p:cTn id="15" presetID="1" presetClass="entr" presetSubtype="0" fill="hold" nodeType="afterEffect">
                                  <p:stCondLst>
                                    <p:cond delay="100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up)">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B0ABD32-2148-460A-BF59-FCA33F2A8FE7}"/>
              </a:ext>
            </a:extLst>
          </p:cNvPr>
          <p:cNvSpPr>
            <a:spLocks noGrp="1"/>
          </p:cNvSpPr>
          <p:nvPr>
            <p:ph idx="1"/>
          </p:nvPr>
        </p:nvSpPr>
        <p:spPr>
          <a:xfrm>
            <a:off x="1368000" y="1440000"/>
            <a:ext cx="7200000" cy="2143766"/>
          </a:xfrm>
        </p:spPr>
        <p:txBody>
          <a:bodyPr/>
          <a:lstStyle/>
          <a:p>
            <a:r>
              <a:rPr lang="de-DE" dirty="0"/>
              <a:t>2. </a:t>
            </a:r>
            <a:r>
              <a:rPr lang="de-DE" dirty="0">
                <a:solidFill>
                  <a:schemeClr val="bg1">
                    <a:lumMod val="65000"/>
                  </a:schemeClr>
                </a:solidFill>
              </a:rPr>
              <a:t>Grauer</a:t>
            </a:r>
            <a:r>
              <a:rPr lang="de-DE" dirty="0"/>
              <a:t> Wasserstoff:</a:t>
            </a:r>
          </a:p>
          <a:p>
            <a:pPr marL="342900" indent="-342900">
              <a:buFont typeface="Arial" panose="020B0604020202020204" pitchFamily="34" charset="0"/>
              <a:buChar char="•"/>
            </a:pPr>
            <a:r>
              <a:rPr lang="de-DE" sz="2000" dirty="0"/>
              <a:t>Erzeugung von Wasserstoff </a:t>
            </a:r>
            <a:r>
              <a:rPr lang="de-DE" sz="2000" dirty="0" smtClean="0"/>
              <a:t>durch </a:t>
            </a:r>
            <a:r>
              <a:rPr lang="de-DE" sz="2000" dirty="0" smtClean="0">
                <a:hlinkClick r:id="rId2" action="ppaction://hlinksldjump"/>
              </a:rPr>
              <a:t>Dampf-Reformation</a:t>
            </a:r>
            <a:r>
              <a:rPr lang="de-DE" sz="2000" dirty="0" smtClean="0"/>
              <a:t/>
            </a:r>
            <a:br>
              <a:rPr lang="de-DE" sz="2000" dirty="0" smtClean="0"/>
            </a:br>
            <a:r>
              <a:rPr lang="de-DE" sz="2000" dirty="0" smtClean="0"/>
              <a:t>von Erdgas.</a:t>
            </a:r>
            <a:endParaRPr lang="de-DE" sz="2000" dirty="0"/>
          </a:p>
          <a:p>
            <a:pPr marL="342900" indent="-342900">
              <a:buFont typeface="Arial" panose="020B0604020202020204" pitchFamily="34" charset="0"/>
              <a:buChar char="•"/>
            </a:pPr>
            <a:r>
              <a:rPr lang="de-DE" sz="2000" dirty="0" smtClean="0"/>
              <a:t>Dabei </a:t>
            </a:r>
            <a:r>
              <a:rPr lang="de-DE" sz="2000" dirty="0"/>
              <a:t>wird CO</a:t>
            </a:r>
            <a:r>
              <a:rPr lang="de-DE" sz="2000" baseline="-25000" dirty="0"/>
              <a:t>2</a:t>
            </a:r>
            <a:r>
              <a:rPr lang="de-DE" sz="2000" dirty="0"/>
              <a:t> an die Atmosphäre </a:t>
            </a:r>
            <a:r>
              <a:rPr lang="de-DE" sz="2000" dirty="0" smtClean="0"/>
              <a:t>abgegeben.</a:t>
            </a:r>
            <a:endParaRPr lang="de-DE" sz="2000" dirty="0"/>
          </a:p>
        </p:txBody>
      </p:sp>
      <p:sp>
        <p:nvSpPr>
          <p:cNvPr id="3" name="Foliennummernplatzhalter 2">
            <a:extLst>
              <a:ext uri="{FF2B5EF4-FFF2-40B4-BE49-F238E27FC236}">
                <a16:creationId xmlns:a16="http://schemas.microsoft.com/office/drawing/2014/main" id="{A9591AAB-EF86-4155-A870-2E186E17D98B}"/>
              </a:ext>
            </a:extLst>
          </p:cNvPr>
          <p:cNvSpPr>
            <a:spLocks noGrp="1"/>
          </p:cNvSpPr>
          <p:nvPr>
            <p:ph type="sldNum" sz="quarter" idx="12"/>
          </p:nvPr>
        </p:nvSpPr>
        <p:spPr/>
        <p:txBody>
          <a:bodyPr/>
          <a:lstStyle/>
          <a:p>
            <a:fld id="{649AAC7D-4B30-4604-BD35-0C4E56313D0D}" type="slidenum">
              <a:rPr lang="de-DE" smtClean="0"/>
              <a:t>14</a:t>
            </a:fld>
            <a:endParaRPr lang="de-DE"/>
          </a:p>
        </p:txBody>
      </p:sp>
      <p:grpSp>
        <p:nvGrpSpPr>
          <p:cNvPr id="17" name="Gruppieren 16">
            <a:extLst>
              <a:ext uri="{FF2B5EF4-FFF2-40B4-BE49-F238E27FC236}">
                <a16:creationId xmlns:a16="http://schemas.microsoft.com/office/drawing/2014/main" id="{A51B9E32-5E7E-4326-A6C8-0C877922B2B2}"/>
              </a:ext>
            </a:extLst>
          </p:cNvPr>
          <p:cNvGrpSpPr/>
          <p:nvPr/>
        </p:nvGrpSpPr>
        <p:grpSpPr>
          <a:xfrm>
            <a:off x="1423209" y="4532389"/>
            <a:ext cx="6725505" cy="661720"/>
            <a:chOff x="1759080" y="4532389"/>
            <a:chExt cx="6725505" cy="661720"/>
          </a:xfrm>
        </p:grpSpPr>
        <p:sp>
          <p:nvSpPr>
            <p:cNvPr id="6" name="Textfeld 5">
              <a:extLst>
                <a:ext uri="{FF2B5EF4-FFF2-40B4-BE49-F238E27FC236}">
                  <a16:creationId xmlns:a16="http://schemas.microsoft.com/office/drawing/2014/main" id="{BC822884-E68D-4785-974F-C3306BC0F45B}"/>
                </a:ext>
              </a:extLst>
            </p:cNvPr>
            <p:cNvSpPr txBox="1"/>
            <p:nvPr/>
          </p:nvSpPr>
          <p:spPr>
            <a:xfrm>
              <a:off x="3728497" y="4532389"/>
              <a:ext cx="2399118" cy="400110"/>
            </a:xfrm>
            <a:prstGeom prst="rect">
              <a:avLst/>
            </a:prstGeom>
            <a:noFill/>
          </p:spPr>
          <p:txBody>
            <a:bodyPr wrap="square" rtlCol="0">
              <a:spAutoFit/>
            </a:bodyPr>
            <a:lstStyle/>
            <a:p>
              <a:pPr algn="ctr"/>
              <a:r>
                <a:rPr lang="de-DE" sz="2000" dirty="0" smtClean="0"/>
                <a:t>Dampf-Reformation</a:t>
              </a:r>
              <a:endParaRPr lang="de-DE" sz="2000" dirty="0"/>
            </a:p>
          </p:txBody>
        </p:sp>
        <p:grpSp>
          <p:nvGrpSpPr>
            <p:cNvPr id="9" name="Gruppieren 8">
              <a:extLst>
                <a:ext uri="{FF2B5EF4-FFF2-40B4-BE49-F238E27FC236}">
                  <a16:creationId xmlns:a16="http://schemas.microsoft.com/office/drawing/2014/main" id="{B56516F5-9F25-4636-95A5-610C843FA0C8}"/>
                </a:ext>
              </a:extLst>
            </p:cNvPr>
            <p:cNvGrpSpPr/>
            <p:nvPr/>
          </p:nvGrpSpPr>
          <p:grpSpPr>
            <a:xfrm>
              <a:off x="1759080" y="4619818"/>
              <a:ext cx="6725505" cy="574291"/>
              <a:chOff x="1503886" y="5247905"/>
              <a:chExt cx="6725505" cy="574291"/>
            </a:xfrm>
          </p:grpSpPr>
          <p:sp>
            <p:nvSpPr>
              <p:cNvPr id="10" name="Textfeld 9">
                <a:extLst>
                  <a:ext uri="{FF2B5EF4-FFF2-40B4-BE49-F238E27FC236}">
                    <a16:creationId xmlns:a16="http://schemas.microsoft.com/office/drawing/2014/main" id="{909BFC83-437B-473F-B7DA-05DDA7609947}"/>
                  </a:ext>
                </a:extLst>
              </p:cNvPr>
              <p:cNvSpPr txBox="1"/>
              <p:nvPr/>
            </p:nvSpPr>
            <p:spPr>
              <a:xfrm>
                <a:off x="1503886" y="5298976"/>
                <a:ext cx="1807263" cy="523220"/>
              </a:xfrm>
              <a:prstGeom prst="rect">
                <a:avLst/>
              </a:prstGeom>
              <a:noFill/>
            </p:spPr>
            <p:txBody>
              <a:bodyPr wrap="square" rtlCol="0">
                <a:spAutoFit/>
              </a:bodyPr>
              <a:lstStyle/>
              <a:p>
                <a:pPr algn="ctr"/>
                <a:r>
                  <a:rPr lang="de-DE" sz="2800" dirty="0"/>
                  <a:t>CH</a:t>
                </a:r>
                <a:r>
                  <a:rPr lang="de-DE" sz="2800" baseline="-25000" dirty="0"/>
                  <a:t>4</a:t>
                </a:r>
                <a:r>
                  <a:rPr lang="de-DE" sz="2800" dirty="0"/>
                  <a:t> + O</a:t>
                </a:r>
                <a:r>
                  <a:rPr lang="de-DE" sz="2800" baseline="-25000" dirty="0"/>
                  <a:t>2</a:t>
                </a:r>
              </a:p>
            </p:txBody>
          </p:sp>
          <p:cxnSp>
            <p:nvCxnSpPr>
              <p:cNvPr id="11" name="Gerade Verbindung mit Pfeil 10">
                <a:extLst>
                  <a:ext uri="{FF2B5EF4-FFF2-40B4-BE49-F238E27FC236}">
                    <a16:creationId xmlns:a16="http://schemas.microsoft.com/office/drawing/2014/main" id="{CFD5AE85-5D70-40C4-AD57-136DA4B52BD4}"/>
                  </a:ext>
                </a:extLst>
              </p:cNvPr>
              <p:cNvCxnSpPr>
                <a:cxnSpLocks/>
              </p:cNvCxnSpPr>
              <p:nvPr/>
            </p:nvCxnSpPr>
            <p:spPr>
              <a:xfrm>
                <a:off x="3448369" y="5560586"/>
                <a:ext cx="2538739" cy="0"/>
              </a:xfrm>
              <a:prstGeom prst="straightConnector1">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2" name="Textfeld 11">
                    <a:extLst>
                      <a:ext uri="{FF2B5EF4-FFF2-40B4-BE49-F238E27FC236}">
                        <a16:creationId xmlns:a16="http://schemas.microsoft.com/office/drawing/2014/main" id="{59E72637-7C4D-4223-94AE-E0DEF79CDE97}"/>
                      </a:ext>
                    </a:extLst>
                  </p:cNvPr>
                  <p:cNvSpPr txBox="1"/>
                  <p:nvPr/>
                </p:nvSpPr>
                <p:spPr>
                  <a:xfrm>
                    <a:off x="6028673" y="5247905"/>
                    <a:ext cx="2200718" cy="573427"/>
                  </a:xfrm>
                  <a:prstGeom prst="rect">
                    <a:avLst/>
                  </a:prstGeom>
                  <a:noFill/>
                </p:spPr>
                <p:txBody>
                  <a:bodyPr wrap="square" rtlCol="0">
                    <a:spAutoFit/>
                  </a:bodyPr>
                  <a:lstStyle/>
                  <a:p>
                    <a:pPr algn="ctr"/>
                    <a:r>
                      <a:rPr lang="de-DE" sz="2800" dirty="0">
                        <a:solidFill>
                          <a:schemeClr val="bg1">
                            <a:lumMod val="65000"/>
                          </a:schemeClr>
                        </a:solidFill>
                      </a:rPr>
                      <a:t>2H</a:t>
                    </a:r>
                    <a:r>
                      <a:rPr lang="de-DE" sz="2800" baseline="-25000" dirty="0">
                        <a:solidFill>
                          <a:schemeClr val="bg1">
                            <a:lumMod val="65000"/>
                          </a:schemeClr>
                        </a:solidFill>
                      </a:rPr>
                      <a:t>2</a:t>
                    </a:r>
                    <a:r>
                      <a:rPr lang="de-DE" sz="2800" dirty="0"/>
                      <a:t> + CO</a:t>
                    </a:r>
                    <a:r>
                      <a:rPr lang="de-DE" sz="2800" baseline="-25000" dirty="0"/>
                      <a:t>2</a:t>
                    </a:r>
                    <a:r>
                      <a:rPr lang="de-DE" sz="2800" dirty="0"/>
                      <a:t> </a:t>
                    </a:r>
                    <a14:m>
                      <m:oMath xmlns:m="http://schemas.openxmlformats.org/officeDocument/2006/math">
                        <m:r>
                          <a:rPr lang="de-DE" sz="3200" b="1" i="0" smtClean="0">
                            <a:latin typeface="Cambria Math" panose="02040503050406030204" pitchFamily="18" charset="0"/>
                            <a:ea typeface="Cambria Math" panose="02040503050406030204" pitchFamily="18" charset="0"/>
                          </a:rPr>
                          <m:t>↑</m:t>
                        </m:r>
                      </m:oMath>
                    </a14:m>
                    <a:endParaRPr lang="de-DE" sz="2800" b="1" baseline="-25000" dirty="0"/>
                  </a:p>
                </p:txBody>
              </p:sp>
            </mc:Choice>
            <mc:Fallback xmlns="">
              <p:sp>
                <p:nvSpPr>
                  <p:cNvPr id="12" name="Textfeld 11">
                    <a:extLst>
                      <a:ext uri="{FF2B5EF4-FFF2-40B4-BE49-F238E27FC236}">
                        <a16:creationId xmlns:a16="http://schemas.microsoft.com/office/drawing/2014/main" id="{59E72637-7C4D-4223-94AE-E0DEF79CDE97}"/>
                      </a:ext>
                    </a:extLst>
                  </p:cNvPr>
                  <p:cNvSpPr txBox="1">
                    <a:spLocks noRot="1" noChangeAspect="1" noMove="1" noResize="1" noEditPoints="1" noAdjustHandles="1" noChangeArrowheads="1" noChangeShapeType="1" noTextEdit="1"/>
                  </p:cNvSpPr>
                  <p:nvPr/>
                </p:nvSpPr>
                <p:spPr>
                  <a:xfrm>
                    <a:off x="6028673" y="5247905"/>
                    <a:ext cx="2200718" cy="573427"/>
                  </a:xfrm>
                  <a:prstGeom prst="rect">
                    <a:avLst/>
                  </a:prstGeom>
                  <a:blipFill>
                    <a:blip r:embed="rId3"/>
                    <a:stretch>
                      <a:fillRect l="-4155" t="-5319" b="-26596"/>
                    </a:stretch>
                  </a:blipFill>
                </p:spPr>
                <p:txBody>
                  <a:bodyPr/>
                  <a:lstStyle/>
                  <a:p>
                    <a:r>
                      <a:rPr lang="de-DE">
                        <a:noFill/>
                      </a:rPr>
                      <a:t> </a:t>
                    </a:r>
                  </a:p>
                </p:txBody>
              </p:sp>
            </mc:Fallback>
          </mc:AlternateContent>
        </p:grpSp>
      </p:grpSp>
      <p:sp>
        <p:nvSpPr>
          <p:cNvPr id="16" name="Ellipse 15">
            <a:extLst>
              <a:ext uri="{FF2B5EF4-FFF2-40B4-BE49-F238E27FC236}">
                <a16:creationId xmlns:a16="http://schemas.microsoft.com/office/drawing/2014/main" id="{5AF745A7-28C1-4810-AC9B-F0D869DE572C}"/>
              </a:ext>
            </a:extLst>
          </p:cNvPr>
          <p:cNvSpPr/>
          <p:nvPr/>
        </p:nvSpPr>
        <p:spPr>
          <a:xfrm>
            <a:off x="8199140" y="1626451"/>
            <a:ext cx="1079106" cy="1080000"/>
          </a:xfrm>
          <a:prstGeom prst="ellipse">
            <a:avLst/>
          </a:prstGeom>
          <a:ln w="76200">
            <a:solidFill>
              <a:schemeClr val="accent2"/>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3200" b="1" dirty="0"/>
              <a:t>CO</a:t>
            </a:r>
            <a:r>
              <a:rPr lang="de-DE" sz="3200" b="1" baseline="-25000" dirty="0"/>
              <a:t>2</a:t>
            </a:r>
          </a:p>
        </p:txBody>
      </p:sp>
      <p:grpSp>
        <p:nvGrpSpPr>
          <p:cNvPr id="8" name="Gruppieren 7"/>
          <p:cNvGrpSpPr/>
          <p:nvPr/>
        </p:nvGrpSpPr>
        <p:grpSpPr>
          <a:xfrm>
            <a:off x="3392626" y="3795770"/>
            <a:ext cx="2382516" cy="736619"/>
            <a:chOff x="3392626" y="3795770"/>
            <a:chExt cx="2382516" cy="736619"/>
          </a:xfrm>
        </p:grpSpPr>
        <p:sp>
          <p:nvSpPr>
            <p:cNvPr id="13" name="Textfeld 12">
              <a:extLst>
                <a:ext uri="{FF2B5EF4-FFF2-40B4-BE49-F238E27FC236}">
                  <a16:creationId xmlns:a16="http://schemas.microsoft.com/office/drawing/2014/main" id="{B5D3EC19-B726-4638-9852-2F5899B7B559}"/>
                </a:ext>
              </a:extLst>
            </p:cNvPr>
            <p:cNvSpPr txBox="1"/>
            <p:nvPr/>
          </p:nvSpPr>
          <p:spPr>
            <a:xfrm>
              <a:off x="3392626" y="3795770"/>
              <a:ext cx="2382516" cy="400110"/>
            </a:xfrm>
            <a:prstGeom prst="rect">
              <a:avLst/>
            </a:prstGeom>
            <a:solidFill>
              <a:schemeClr val="bg1">
                <a:lumMod val="85000"/>
              </a:schemeClr>
            </a:solidFill>
            <a:ln>
              <a:noFill/>
            </a:ln>
          </p:spPr>
          <p:txBody>
            <a:bodyPr wrap="square" rtlCol="0">
              <a:spAutoFit/>
            </a:bodyPr>
            <a:lstStyle/>
            <a:p>
              <a:pPr algn="ctr"/>
              <a:r>
                <a:rPr lang="de-DE" sz="2000" dirty="0" smtClean="0"/>
                <a:t>Erdgas</a:t>
              </a:r>
              <a:endParaRPr lang="de-DE" sz="2000" dirty="0"/>
            </a:p>
          </p:txBody>
        </p:sp>
        <p:cxnSp>
          <p:nvCxnSpPr>
            <p:cNvPr id="14" name="Gerade Verbindung mit Pfeil 13">
              <a:extLst>
                <a:ext uri="{FF2B5EF4-FFF2-40B4-BE49-F238E27FC236}">
                  <a16:creationId xmlns:a16="http://schemas.microsoft.com/office/drawing/2014/main" id="{746910B5-A9C6-4D6A-92E3-6DA6645ACD23}"/>
                </a:ext>
              </a:extLst>
            </p:cNvPr>
            <p:cNvCxnSpPr>
              <a:stCxn id="13" idx="2"/>
              <a:endCxn id="6" idx="0"/>
            </p:cNvCxnSpPr>
            <p:nvPr/>
          </p:nvCxnSpPr>
          <p:spPr>
            <a:xfrm>
              <a:off x="4583884" y="4195880"/>
              <a:ext cx="8301" cy="33650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42491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left)">
                                      <p:cBhvr>
                                        <p:cTn id="10" dur="500"/>
                                        <p:tgtEl>
                                          <p:spTgt spid="2">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left)">
                                      <p:cBhvr>
                                        <p:cTn id="13" dur="500"/>
                                        <p:tgtEl>
                                          <p:spTgt spid="2">
                                            <p:txEl>
                                              <p:pRg st="2" end="2"/>
                                            </p:txEl>
                                          </p:spTgt>
                                        </p:tgtEl>
                                      </p:cBhvr>
                                    </p:animEffect>
                                  </p:childTnLst>
                                </p:cTn>
                              </p:par>
                            </p:childTnLst>
                          </p:cTn>
                        </p:par>
                        <p:par>
                          <p:cTn id="14" fill="hold">
                            <p:stCondLst>
                              <p:cond delay="500"/>
                            </p:stCondLst>
                            <p:childTnLst>
                              <p:par>
                                <p:cTn id="15" presetID="1" presetClass="entr" presetSubtype="0" fill="hold" grpId="0" nodeType="afterEffect">
                                  <p:stCondLst>
                                    <p:cond delay="100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up)">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B0ABD32-2148-460A-BF59-FCA33F2A8FE7}"/>
              </a:ext>
            </a:extLst>
          </p:cNvPr>
          <p:cNvSpPr>
            <a:spLocks noGrp="1"/>
          </p:cNvSpPr>
          <p:nvPr>
            <p:ph idx="1"/>
          </p:nvPr>
        </p:nvSpPr>
        <p:spPr>
          <a:xfrm>
            <a:off x="1368000" y="1440000"/>
            <a:ext cx="7200000" cy="2336870"/>
          </a:xfrm>
        </p:spPr>
        <p:txBody>
          <a:bodyPr/>
          <a:lstStyle/>
          <a:p>
            <a:r>
              <a:rPr lang="de-DE" dirty="0"/>
              <a:t>3. </a:t>
            </a:r>
            <a:r>
              <a:rPr lang="de-DE" dirty="0">
                <a:solidFill>
                  <a:schemeClr val="accent1"/>
                </a:solidFill>
              </a:rPr>
              <a:t>Blauer</a:t>
            </a:r>
            <a:r>
              <a:rPr lang="de-DE" dirty="0"/>
              <a:t> Wasserstoff:</a:t>
            </a:r>
          </a:p>
          <a:p>
            <a:pPr marL="342900" indent="-342900">
              <a:buFont typeface="Arial" panose="020B0604020202020204" pitchFamily="34" charset="0"/>
              <a:buChar char="•"/>
            </a:pPr>
            <a:r>
              <a:rPr lang="de-DE" sz="2000" dirty="0"/>
              <a:t>Wie </a:t>
            </a:r>
            <a:r>
              <a:rPr lang="de-DE" sz="2000" dirty="0">
                <a:solidFill>
                  <a:schemeClr val="bg1">
                    <a:lumMod val="65000"/>
                  </a:schemeClr>
                </a:solidFill>
              </a:rPr>
              <a:t>grauer</a:t>
            </a:r>
            <a:r>
              <a:rPr lang="de-DE" sz="2000" dirty="0"/>
              <a:t> Wasserstoff</a:t>
            </a:r>
          </a:p>
          <a:p>
            <a:pPr marL="342900" indent="-342900">
              <a:buFont typeface="Arial" panose="020B0604020202020204" pitchFamily="34" charset="0"/>
              <a:buChar char="•"/>
            </a:pPr>
            <a:r>
              <a:rPr lang="de-DE" sz="2000" dirty="0" smtClean="0"/>
              <a:t>Vom entstandenen </a:t>
            </a:r>
            <a:r>
              <a:rPr lang="de-DE" sz="2000" dirty="0"/>
              <a:t>CO</a:t>
            </a:r>
            <a:r>
              <a:rPr lang="de-DE" sz="2000" baseline="-25000" dirty="0"/>
              <a:t>2</a:t>
            </a:r>
            <a:r>
              <a:rPr lang="de-DE" sz="2000" dirty="0"/>
              <a:t> </a:t>
            </a:r>
            <a:r>
              <a:rPr lang="de-DE" sz="2000" dirty="0" smtClean="0"/>
              <a:t>werden bis zu 90% </a:t>
            </a:r>
            <a:r>
              <a:rPr lang="de-DE" sz="2000" dirty="0"/>
              <a:t>unterirdisch </a:t>
            </a:r>
            <a:r>
              <a:rPr lang="de-DE" sz="2000" dirty="0" smtClean="0"/>
              <a:t>gelagert </a:t>
            </a:r>
            <a:r>
              <a:rPr lang="de-DE" sz="2000" dirty="0"/>
              <a:t>(</a:t>
            </a:r>
            <a:r>
              <a:rPr lang="de-DE" sz="2000" dirty="0" smtClean="0"/>
              <a:t>Carbon-Capture-</a:t>
            </a:r>
            <a:r>
              <a:rPr lang="de-DE" sz="2000" dirty="0" err="1" smtClean="0"/>
              <a:t>and</a:t>
            </a:r>
            <a:r>
              <a:rPr lang="de-DE" sz="2000" dirty="0" smtClean="0"/>
              <a:t>-Storage-Technik CCS, =</a:t>
            </a:r>
            <a:r>
              <a:rPr lang="de-DE" sz="2000" dirty="0" smtClean="0"/>
              <a:t>Kohlenstoff-Abscheidung </a:t>
            </a:r>
            <a:r>
              <a:rPr lang="de-DE" sz="2000" dirty="0"/>
              <a:t>und </a:t>
            </a:r>
            <a:r>
              <a:rPr lang="de-DE" sz="2000" dirty="0" smtClean="0"/>
              <a:t>–Speicherung</a:t>
            </a:r>
            <a:r>
              <a:rPr lang="de-DE" sz="2000" dirty="0"/>
              <a:t>)</a:t>
            </a:r>
          </a:p>
        </p:txBody>
      </p:sp>
      <p:sp>
        <p:nvSpPr>
          <p:cNvPr id="3" name="Foliennummernplatzhalter 2">
            <a:extLst>
              <a:ext uri="{FF2B5EF4-FFF2-40B4-BE49-F238E27FC236}">
                <a16:creationId xmlns:a16="http://schemas.microsoft.com/office/drawing/2014/main" id="{A9591AAB-EF86-4155-A870-2E186E17D98B}"/>
              </a:ext>
            </a:extLst>
          </p:cNvPr>
          <p:cNvSpPr>
            <a:spLocks noGrp="1"/>
          </p:cNvSpPr>
          <p:nvPr>
            <p:ph type="sldNum" sz="quarter" idx="12"/>
          </p:nvPr>
        </p:nvSpPr>
        <p:spPr/>
        <p:txBody>
          <a:bodyPr/>
          <a:lstStyle/>
          <a:p>
            <a:fld id="{649AAC7D-4B30-4604-BD35-0C4E56313D0D}" type="slidenum">
              <a:rPr lang="de-DE" smtClean="0"/>
              <a:t>15</a:t>
            </a:fld>
            <a:endParaRPr lang="de-DE"/>
          </a:p>
        </p:txBody>
      </p:sp>
      <p:grpSp>
        <p:nvGrpSpPr>
          <p:cNvPr id="16" name="Gruppieren 15">
            <a:extLst>
              <a:ext uri="{FF2B5EF4-FFF2-40B4-BE49-F238E27FC236}">
                <a16:creationId xmlns:a16="http://schemas.microsoft.com/office/drawing/2014/main" id="{C0C95E07-22A3-4F28-AEA4-C672E58C7138}"/>
              </a:ext>
            </a:extLst>
          </p:cNvPr>
          <p:cNvGrpSpPr/>
          <p:nvPr/>
        </p:nvGrpSpPr>
        <p:grpSpPr>
          <a:xfrm>
            <a:off x="1484383" y="4226387"/>
            <a:ext cx="6946792" cy="2130948"/>
            <a:chOff x="1535498" y="3870423"/>
            <a:chExt cx="6946792" cy="2130948"/>
          </a:xfrm>
        </p:grpSpPr>
        <p:grpSp>
          <p:nvGrpSpPr>
            <p:cNvPr id="6" name="Gruppieren 5">
              <a:extLst>
                <a:ext uri="{FF2B5EF4-FFF2-40B4-BE49-F238E27FC236}">
                  <a16:creationId xmlns:a16="http://schemas.microsoft.com/office/drawing/2014/main" id="{FC1761F6-518E-44C2-ADD9-ABFBB777E169}"/>
                </a:ext>
              </a:extLst>
            </p:cNvPr>
            <p:cNvGrpSpPr/>
            <p:nvPr/>
          </p:nvGrpSpPr>
          <p:grpSpPr>
            <a:xfrm>
              <a:off x="1535498" y="3870423"/>
              <a:ext cx="6946792" cy="661720"/>
              <a:chOff x="1467344" y="4532389"/>
              <a:chExt cx="6946792" cy="661720"/>
            </a:xfrm>
          </p:grpSpPr>
          <p:sp>
            <p:nvSpPr>
              <p:cNvPr id="7" name="Textfeld 6">
                <a:extLst>
                  <a:ext uri="{FF2B5EF4-FFF2-40B4-BE49-F238E27FC236}">
                    <a16:creationId xmlns:a16="http://schemas.microsoft.com/office/drawing/2014/main" id="{86B7B547-4F26-4BE6-BD35-74679AF1677A}"/>
                  </a:ext>
                </a:extLst>
              </p:cNvPr>
              <p:cNvSpPr txBox="1"/>
              <p:nvPr/>
            </p:nvSpPr>
            <p:spPr>
              <a:xfrm>
                <a:off x="3753441" y="4532389"/>
                <a:ext cx="2399118" cy="400110"/>
              </a:xfrm>
              <a:prstGeom prst="rect">
                <a:avLst/>
              </a:prstGeom>
              <a:noFill/>
            </p:spPr>
            <p:txBody>
              <a:bodyPr wrap="square" rtlCol="0">
                <a:spAutoFit/>
              </a:bodyPr>
              <a:lstStyle/>
              <a:p>
                <a:r>
                  <a:rPr lang="de-DE" sz="2000" dirty="0" smtClean="0"/>
                  <a:t>Dampf-Reformation</a:t>
                </a:r>
                <a:endParaRPr lang="de-DE" sz="2000" dirty="0"/>
              </a:p>
            </p:txBody>
          </p:sp>
          <p:grpSp>
            <p:nvGrpSpPr>
              <p:cNvPr id="8" name="Gruppieren 7">
                <a:extLst>
                  <a:ext uri="{FF2B5EF4-FFF2-40B4-BE49-F238E27FC236}">
                    <a16:creationId xmlns:a16="http://schemas.microsoft.com/office/drawing/2014/main" id="{FC662D45-691F-41E7-9808-A6DE8B05420C}"/>
                  </a:ext>
                </a:extLst>
              </p:cNvPr>
              <p:cNvGrpSpPr/>
              <p:nvPr/>
            </p:nvGrpSpPr>
            <p:grpSpPr>
              <a:xfrm>
                <a:off x="1467344" y="4670889"/>
                <a:ext cx="6946792" cy="523220"/>
                <a:chOff x="1212150" y="5298976"/>
                <a:chExt cx="6946792" cy="523220"/>
              </a:xfrm>
            </p:grpSpPr>
            <p:sp>
              <p:nvSpPr>
                <p:cNvPr id="9" name="Textfeld 8">
                  <a:extLst>
                    <a:ext uri="{FF2B5EF4-FFF2-40B4-BE49-F238E27FC236}">
                      <a16:creationId xmlns:a16="http://schemas.microsoft.com/office/drawing/2014/main" id="{109A3AD1-D397-4088-AA4F-2E03E74307FA}"/>
                    </a:ext>
                  </a:extLst>
                </p:cNvPr>
                <p:cNvSpPr txBox="1"/>
                <p:nvPr/>
              </p:nvSpPr>
              <p:spPr>
                <a:xfrm>
                  <a:off x="1212150" y="5298976"/>
                  <a:ext cx="2215382" cy="523220"/>
                </a:xfrm>
                <a:prstGeom prst="rect">
                  <a:avLst/>
                </a:prstGeom>
                <a:noFill/>
              </p:spPr>
              <p:txBody>
                <a:bodyPr wrap="square" rtlCol="0">
                  <a:spAutoFit/>
                </a:bodyPr>
                <a:lstStyle/>
                <a:p>
                  <a:pPr algn="ctr"/>
                  <a:r>
                    <a:rPr lang="de-DE" sz="2800" dirty="0"/>
                    <a:t>CH</a:t>
                  </a:r>
                  <a:r>
                    <a:rPr lang="de-DE" sz="2800" baseline="-25000" dirty="0"/>
                    <a:t>4</a:t>
                  </a:r>
                  <a:r>
                    <a:rPr lang="de-DE" sz="2800" dirty="0"/>
                    <a:t> + 2H</a:t>
                  </a:r>
                  <a:r>
                    <a:rPr lang="de-DE" sz="2800" baseline="-25000" dirty="0"/>
                    <a:t>2</a:t>
                  </a:r>
                  <a:r>
                    <a:rPr lang="de-DE" sz="2800" dirty="0"/>
                    <a:t>O</a:t>
                  </a:r>
                  <a:endParaRPr lang="de-DE" sz="2800" baseline="-25000" dirty="0"/>
                </a:p>
              </p:txBody>
            </p:sp>
            <p:cxnSp>
              <p:nvCxnSpPr>
                <p:cNvPr id="10" name="Gerade Verbindung mit Pfeil 9">
                  <a:extLst>
                    <a:ext uri="{FF2B5EF4-FFF2-40B4-BE49-F238E27FC236}">
                      <a16:creationId xmlns:a16="http://schemas.microsoft.com/office/drawing/2014/main" id="{EFFB3324-916F-4E30-8803-0C09643D4766}"/>
                    </a:ext>
                  </a:extLst>
                </p:cNvPr>
                <p:cNvCxnSpPr>
                  <a:cxnSpLocks/>
                  <a:stCxn id="9" idx="3"/>
                </p:cNvCxnSpPr>
                <p:nvPr/>
              </p:nvCxnSpPr>
              <p:spPr>
                <a:xfrm>
                  <a:off x="3427532" y="5560586"/>
                  <a:ext cx="2538738" cy="0"/>
                </a:xfrm>
                <a:prstGeom prst="straightConnector1">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1" name="Textfeld 10">
                  <a:extLst>
                    <a:ext uri="{FF2B5EF4-FFF2-40B4-BE49-F238E27FC236}">
                      <a16:creationId xmlns:a16="http://schemas.microsoft.com/office/drawing/2014/main" id="{60FC9ADE-10C0-4258-BF9D-28665F86B958}"/>
                    </a:ext>
                  </a:extLst>
                </p:cNvPr>
                <p:cNvSpPr txBox="1"/>
                <p:nvPr/>
              </p:nvSpPr>
              <p:spPr>
                <a:xfrm>
                  <a:off x="5958224" y="5298976"/>
                  <a:ext cx="2200718" cy="523220"/>
                </a:xfrm>
                <a:prstGeom prst="rect">
                  <a:avLst/>
                </a:prstGeom>
                <a:noFill/>
              </p:spPr>
              <p:txBody>
                <a:bodyPr wrap="square" rtlCol="0">
                  <a:spAutoFit/>
                </a:bodyPr>
                <a:lstStyle/>
                <a:p>
                  <a:pPr algn="ctr"/>
                  <a:r>
                    <a:rPr lang="de-DE" sz="2800" dirty="0">
                      <a:solidFill>
                        <a:schemeClr val="accent1"/>
                      </a:solidFill>
                    </a:rPr>
                    <a:t>4H</a:t>
                  </a:r>
                  <a:r>
                    <a:rPr lang="de-DE" sz="2800" baseline="-25000" dirty="0">
                      <a:solidFill>
                        <a:schemeClr val="accent1"/>
                      </a:solidFill>
                    </a:rPr>
                    <a:t>2</a:t>
                  </a:r>
                  <a:r>
                    <a:rPr lang="de-DE" sz="2800" dirty="0"/>
                    <a:t> + CO</a:t>
                  </a:r>
                  <a:r>
                    <a:rPr lang="de-DE" sz="2800" baseline="-25000" dirty="0"/>
                    <a:t>2</a:t>
                  </a:r>
                  <a:endParaRPr lang="de-DE" sz="2800" b="1" baseline="-25000" dirty="0"/>
                </a:p>
              </p:txBody>
            </p:sp>
          </p:grpSp>
        </p:grpSp>
        <p:cxnSp>
          <p:nvCxnSpPr>
            <p:cNvPr id="13" name="Gerade Verbindung mit Pfeil 12">
              <a:extLst>
                <a:ext uri="{FF2B5EF4-FFF2-40B4-BE49-F238E27FC236}">
                  <a16:creationId xmlns:a16="http://schemas.microsoft.com/office/drawing/2014/main" id="{D35DBFCA-B73B-4E1B-BB1A-87148008681E}"/>
                </a:ext>
              </a:extLst>
            </p:cNvPr>
            <p:cNvCxnSpPr/>
            <p:nvPr/>
          </p:nvCxnSpPr>
          <p:spPr>
            <a:xfrm>
              <a:off x="7840506" y="4532143"/>
              <a:ext cx="0" cy="4827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hteck: abgerundete Ecken 13">
              <a:extLst>
                <a:ext uri="{FF2B5EF4-FFF2-40B4-BE49-F238E27FC236}">
                  <a16:creationId xmlns:a16="http://schemas.microsoft.com/office/drawing/2014/main" id="{D2DA3210-389C-4242-8F63-45001AD24B4F}"/>
                </a:ext>
              </a:extLst>
            </p:cNvPr>
            <p:cNvSpPr/>
            <p:nvPr/>
          </p:nvSpPr>
          <p:spPr>
            <a:xfrm>
              <a:off x="7347577" y="5049682"/>
              <a:ext cx="952967" cy="595743"/>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dirty="0"/>
                <a:t>CO</a:t>
              </a:r>
              <a:r>
                <a:rPr lang="de-DE" sz="2800" baseline="-25000" dirty="0"/>
                <a:t>2</a:t>
              </a:r>
            </a:p>
          </p:txBody>
        </p:sp>
        <p:sp>
          <p:nvSpPr>
            <p:cNvPr id="15" name="Textfeld 14">
              <a:extLst>
                <a:ext uri="{FF2B5EF4-FFF2-40B4-BE49-F238E27FC236}">
                  <a16:creationId xmlns:a16="http://schemas.microsoft.com/office/drawing/2014/main" id="{7031C8FE-1DB8-4B3B-871E-864F5B86FD5D}"/>
                </a:ext>
              </a:extLst>
            </p:cNvPr>
            <p:cNvSpPr txBox="1"/>
            <p:nvPr/>
          </p:nvSpPr>
          <p:spPr>
            <a:xfrm>
              <a:off x="7474178" y="5632039"/>
              <a:ext cx="732656" cy="369332"/>
            </a:xfrm>
            <a:prstGeom prst="rect">
              <a:avLst/>
            </a:prstGeom>
            <a:noFill/>
          </p:spPr>
          <p:txBody>
            <a:bodyPr wrap="square" rtlCol="0">
              <a:spAutoFit/>
            </a:bodyPr>
            <a:lstStyle/>
            <a:p>
              <a:r>
                <a:rPr lang="de-DE" dirty="0"/>
                <a:t>CCS</a:t>
              </a:r>
            </a:p>
          </p:txBody>
        </p:sp>
      </p:grpSp>
      <p:sp>
        <p:nvSpPr>
          <p:cNvPr id="17" name="Ellipse 16">
            <a:extLst>
              <a:ext uri="{FF2B5EF4-FFF2-40B4-BE49-F238E27FC236}">
                <a16:creationId xmlns:a16="http://schemas.microsoft.com/office/drawing/2014/main" id="{5AF745A7-28C1-4810-AC9B-F0D869DE572C}"/>
              </a:ext>
            </a:extLst>
          </p:cNvPr>
          <p:cNvSpPr/>
          <p:nvPr/>
        </p:nvSpPr>
        <p:spPr>
          <a:xfrm>
            <a:off x="8199140" y="1626451"/>
            <a:ext cx="1079106" cy="1080000"/>
          </a:xfrm>
          <a:prstGeom prst="ellipse">
            <a:avLst/>
          </a:prstGeom>
          <a:ln w="76200">
            <a:solidFill>
              <a:schemeClr val="accent2"/>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3200" b="1" dirty="0"/>
              <a:t>CO</a:t>
            </a:r>
            <a:r>
              <a:rPr lang="de-DE" sz="3200" b="1" baseline="-25000" dirty="0"/>
              <a:t>2</a:t>
            </a:r>
          </a:p>
        </p:txBody>
      </p:sp>
      <p:grpSp>
        <p:nvGrpSpPr>
          <p:cNvPr id="5" name="Gruppieren 4"/>
          <p:cNvGrpSpPr/>
          <p:nvPr/>
        </p:nvGrpSpPr>
        <p:grpSpPr>
          <a:xfrm>
            <a:off x="3770055" y="3504825"/>
            <a:ext cx="2382516" cy="721562"/>
            <a:chOff x="3770055" y="3504825"/>
            <a:chExt cx="2382516" cy="721562"/>
          </a:xfrm>
        </p:grpSpPr>
        <p:sp>
          <p:nvSpPr>
            <p:cNvPr id="20" name="Textfeld 19">
              <a:extLst>
                <a:ext uri="{FF2B5EF4-FFF2-40B4-BE49-F238E27FC236}">
                  <a16:creationId xmlns:a16="http://schemas.microsoft.com/office/drawing/2014/main" id="{B5D3EC19-B726-4638-9852-2F5899B7B559}"/>
                </a:ext>
              </a:extLst>
            </p:cNvPr>
            <p:cNvSpPr txBox="1"/>
            <p:nvPr/>
          </p:nvSpPr>
          <p:spPr>
            <a:xfrm>
              <a:off x="3770055" y="3504825"/>
              <a:ext cx="2382516" cy="400110"/>
            </a:xfrm>
            <a:prstGeom prst="rect">
              <a:avLst/>
            </a:prstGeom>
            <a:solidFill>
              <a:schemeClr val="accent1"/>
            </a:solidFill>
            <a:ln>
              <a:noFill/>
            </a:ln>
          </p:spPr>
          <p:txBody>
            <a:bodyPr wrap="square" rtlCol="0">
              <a:spAutoFit/>
            </a:bodyPr>
            <a:lstStyle/>
            <a:p>
              <a:pPr algn="ctr"/>
              <a:r>
                <a:rPr lang="de-DE" sz="2000" dirty="0" smtClean="0">
                  <a:solidFill>
                    <a:schemeClr val="bg1"/>
                  </a:solidFill>
                </a:rPr>
                <a:t>Erdgas</a:t>
              </a:r>
              <a:endParaRPr lang="de-DE" sz="2000" dirty="0">
                <a:solidFill>
                  <a:schemeClr val="bg1"/>
                </a:solidFill>
              </a:endParaRPr>
            </a:p>
          </p:txBody>
        </p:sp>
        <p:cxnSp>
          <p:nvCxnSpPr>
            <p:cNvPr id="21" name="Gerade Verbindung mit Pfeil 20">
              <a:extLst>
                <a:ext uri="{FF2B5EF4-FFF2-40B4-BE49-F238E27FC236}">
                  <a16:creationId xmlns:a16="http://schemas.microsoft.com/office/drawing/2014/main" id="{746910B5-A9C6-4D6A-92E3-6DA6645ACD23}"/>
                </a:ext>
              </a:extLst>
            </p:cNvPr>
            <p:cNvCxnSpPr>
              <a:stCxn id="20" idx="2"/>
              <a:endCxn id="7" idx="0"/>
            </p:cNvCxnSpPr>
            <p:nvPr/>
          </p:nvCxnSpPr>
          <p:spPr>
            <a:xfrm>
              <a:off x="4961313" y="3904935"/>
              <a:ext cx="8726" cy="32145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4571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5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par>
                          <p:cTn id="8" fill="hold">
                            <p:stCondLst>
                              <p:cond delay="750"/>
                            </p:stCondLst>
                            <p:childTnLst>
                              <p:par>
                                <p:cTn id="9" presetID="22" presetClass="entr" presetSubtype="8" fill="hold" nodeType="afterEffect">
                                  <p:stCondLst>
                                    <p:cond delay="25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ipe(left)">
                                      <p:cBhvr>
                                        <p:cTn id="11" dur="500"/>
                                        <p:tgtEl>
                                          <p:spTgt spid="2">
                                            <p:txEl>
                                              <p:pRg st="1" end="1"/>
                                            </p:txEl>
                                          </p:spTgt>
                                        </p:tgtEl>
                                      </p:cBhvr>
                                    </p:animEffect>
                                  </p:childTnLst>
                                </p:cTn>
                              </p:par>
                            </p:childTnLst>
                          </p:cTn>
                        </p:par>
                        <p:par>
                          <p:cTn id="12" fill="hold">
                            <p:stCondLst>
                              <p:cond delay="1500"/>
                            </p:stCondLst>
                            <p:childTnLst>
                              <p:par>
                                <p:cTn id="13" presetID="22" presetClass="entr" presetSubtype="8" fill="hold" nodeType="afterEffect">
                                  <p:stCondLst>
                                    <p:cond delay="25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left)">
                                      <p:cBhvr>
                                        <p:cTn id="15" dur="500"/>
                                        <p:tgtEl>
                                          <p:spTgt spid="2">
                                            <p:txEl>
                                              <p:pRg st="2" end="2"/>
                                            </p:txEl>
                                          </p:spTgt>
                                        </p:tgtEl>
                                      </p:cBhvr>
                                    </p:animEffect>
                                  </p:childTnLst>
                                </p:cTn>
                              </p:par>
                            </p:childTnLst>
                          </p:cTn>
                        </p:par>
                        <p:par>
                          <p:cTn id="16" fill="hold">
                            <p:stCondLst>
                              <p:cond delay="2250"/>
                            </p:stCondLst>
                            <p:childTnLst>
                              <p:par>
                                <p:cTn id="17" presetID="1" presetClass="entr" presetSubtype="0" fill="hold" grpId="0" nodeType="afterEffect">
                                  <p:stCondLst>
                                    <p:cond delay="100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left)">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up)">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0A7A9B08-3FF7-458F-A16E-B1C806AEE9FE}"/>
              </a:ext>
            </a:extLst>
          </p:cNvPr>
          <p:cNvSpPr>
            <a:spLocks noGrp="1"/>
          </p:cNvSpPr>
          <p:nvPr>
            <p:ph idx="1"/>
          </p:nvPr>
        </p:nvSpPr>
        <p:spPr>
          <a:xfrm>
            <a:off x="1368000" y="1440000"/>
            <a:ext cx="7200000" cy="3160398"/>
          </a:xfrm>
        </p:spPr>
        <p:txBody>
          <a:bodyPr/>
          <a:lstStyle/>
          <a:p>
            <a:r>
              <a:rPr lang="de-DE" dirty="0"/>
              <a:t>4. </a:t>
            </a:r>
            <a:r>
              <a:rPr lang="de-DE" dirty="0">
                <a:solidFill>
                  <a:schemeClr val="accent6"/>
                </a:solidFill>
              </a:rPr>
              <a:t>Türkiser</a:t>
            </a:r>
            <a:r>
              <a:rPr lang="de-DE" dirty="0"/>
              <a:t> Wasserstoff:</a:t>
            </a:r>
          </a:p>
          <a:p>
            <a:pPr marL="342900" indent="-342900">
              <a:buFont typeface="Arial" panose="020B0604020202020204" pitchFamily="34" charset="0"/>
              <a:buChar char="•"/>
            </a:pPr>
            <a:r>
              <a:rPr lang="de-DE" sz="2000" dirty="0"/>
              <a:t>thermische Spaltung von Methan aus Erdgas</a:t>
            </a:r>
            <a:br>
              <a:rPr lang="de-DE" sz="2000" dirty="0"/>
            </a:br>
            <a:r>
              <a:rPr lang="de-DE" sz="2000" dirty="0"/>
              <a:t>in Kohlenstoff und Wasserstoff</a:t>
            </a:r>
          </a:p>
          <a:p>
            <a:pPr marL="342900" indent="-342900">
              <a:buFont typeface="Arial" panose="020B0604020202020204" pitchFamily="34" charset="0"/>
              <a:buChar char="•"/>
            </a:pPr>
            <a:r>
              <a:rPr lang="de-DE" sz="2000" dirty="0"/>
              <a:t>Einlagerung und </a:t>
            </a:r>
            <a:r>
              <a:rPr lang="de-DE" sz="2000" b="1" dirty="0"/>
              <a:t>Wiederverwendung</a:t>
            </a:r>
            <a:r>
              <a:rPr lang="de-DE" sz="2000" dirty="0"/>
              <a:t> des festen Kohlenstoffs</a:t>
            </a:r>
          </a:p>
        </p:txBody>
      </p:sp>
      <p:sp>
        <p:nvSpPr>
          <p:cNvPr id="3" name="Foliennummernplatzhalter 2">
            <a:extLst>
              <a:ext uri="{FF2B5EF4-FFF2-40B4-BE49-F238E27FC236}">
                <a16:creationId xmlns:a16="http://schemas.microsoft.com/office/drawing/2014/main" id="{768133A2-4B06-4CEF-AD60-1E9CC32A46A4}"/>
              </a:ext>
            </a:extLst>
          </p:cNvPr>
          <p:cNvSpPr>
            <a:spLocks noGrp="1"/>
          </p:cNvSpPr>
          <p:nvPr>
            <p:ph type="sldNum" sz="quarter" idx="12"/>
          </p:nvPr>
        </p:nvSpPr>
        <p:spPr/>
        <p:txBody>
          <a:bodyPr/>
          <a:lstStyle/>
          <a:p>
            <a:fld id="{649AAC7D-4B30-4604-BD35-0C4E56313D0D}" type="slidenum">
              <a:rPr lang="de-DE" smtClean="0"/>
              <a:t>16</a:t>
            </a:fld>
            <a:endParaRPr lang="de-DE"/>
          </a:p>
        </p:txBody>
      </p:sp>
      <p:grpSp>
        <p:nvGrpSpPr>
          <p:cNvPr id="6" name="Gruppieren 5">
            <a:extLst>
              <a:ext uri="{FF2B5EF4-FFF2-40B4-BE49-F238E27FC236}">
                <a16:creationId xmlns:a16="http://schemas.microsoft.com/office/drawing/2014/main" id="{1338A6C0-3BD2-4F47-83E4-A23006AFAFE6}"/>
              </a:ext>
            </a:extLst>
          </p:cNvPr>
          <p:cNvGrpSpPr/>
          <p:nvPr/>
        </p:nvGrpSpPr>
        <p:grpSpPr>
          <a:xfrm>
            <a:off x="1425249" y="4860479"/>
            <a:ext cx="5016218" cy="661720"/>
            <a:chOff x="3044381" y="4532389"/>
            <a:chExt cx="4995947" cy="661720"/>
          </a:xfrm>
        </p:grpSpPr>
        <p:sp>
          <p:nvSpPr>
            <p:cNvPr id="7" name="Textfeld 6">
              <a:extLst>
                <a:ext uri="{FF2B5EF4-FFF2-40B4-BE49-F238E27FC236}">
                  <a16:creationId xmlns:a16="http://schemas.microsoft.com/office/drawing/2014/main" id="{7511E146-4131-4CFB-ABCC-C78EDC72AB0F}"/>
                </a:ext>
              </a:extLst>
            </p:cNvPr>
            <p:cNvSpPr txBox="1"/>
            <p:nvPr/>
          </p:nvSpPr>
          <p:spPr>
            <a:xfrm>
              <a:off x="4043211" y="4532389"/>
              <a:ext cx="2399118" cy="400110"/>
            </a:xfrm>
            <a:prstGeom prst="rect">
              <a:avLst/>
            </a:prstGeom>
            <a:noFill/>
          </p:spPr>
          <p:txBody>
            <a:bodyPr wrap="square" rtlCol="0">
              <a:spAutoFit/>
            </a:bodyPr>
            <a:lstStyle/>
            <a:p>
              <a:pPr algn="ctr"/>
              <a:r>
                <a:rPr lang="de-DE" sz="2000" dirty="0" smtClean="0"/>
                <a:t>Methan-Pyrolyse</a:t>
              </a:r>
              <a:endParaRPr lang="de-DE" sz="2000" dirty="0"/>
            </a:p>
          </p:txBody>
        </p:sp>
        <p:grpSp>
          <p:nvGrpSpPr>
            <p:cNvPr id="8" name="Gruppieren 7">
              <a:extLst>
                <a:ext uri="{FF2B5EF4-FFF2-40B4-BE49-F238E27FC236}">
                  <a16:creationId xmlns:a16="http://schemas.microsoft.com/office/drawing/2014/main" id="{13C81FFD-2ABB-4CF3-A782-E586173050CF}"/>
                </a:ext>
              </a:extLst>
            </p:cNvPr>
            <p:cNvGrpSpPr/>
            <p:nvPr/>
          </p:nvGrpSpPr>
          <p:grpSpPr>
            <a:xfrm>
              <a:off x="3044381" y="4664077"/>
              <a:ext cx="4995947" cy="530032"/>
              <a:chOff x="2789187" y="5292164"/>
              <a:chExt cx="4995947" cy="530032"/>
            </a:xfrm>
          </p:grpSpPr>
          <p:sp>
            <p:nvSpPr>
              <p:cNvPr id="9" name="Textfeld 8">
                <a:extLst>
                  <a:ext uri="{FF2B5EF4-FFF2-40B4-BE49-F238E27FC236}">
                    <a16:creationId xmlns:a16="http://schemas.microsoft.com/office/drawing/2014/main" id="{74431898-6301-4607-81E6-C50FD7741CE1}"/>
                  </a:ext>
                </a:extLst>
              </p:cNvPr>
              <p:cNvSpPr txBox="1"/>
              <p:nvPr/>
            </p:nvSpPr>
            <p:spPr>
              <a:xfrm>
                <a:off x="2789187" y="5292164"/>
                <a:ext cx="1006945" cy="523220"/>
              </a:xfrm>
              <a:prstGeom prst="rect">
                <a:avLst/>
              </a:prstGeom>
              <a:noFill/>
            </p:spPr>
            <p:txBody>
              <a:bodyPr wrap="square" rtlCol="0">
                <a:spAutoFit/>
              </a:bodyPr>
              <a:lstStyle/>
              <a:p>
                <a:pPr algn="ctr"/>
                <a:r>
                  <a:rPr lang="de-DE" sz="2800" dirty="0"/>
                  <a:t>CH</a:t>
                </a:r>
                <a:r>
                  <a:rPr lang="de-DE" sz="2800" baseline="-25000" dirty="0"/>
                  <a:t>4</a:t>
                </a:r>
              </a:p>
            </p:txBody>
          </p:sp>
          <p:cxnSp>
            <p:nvCxnSpPr>
              <p:cNvPr id="10" name="Gerade Verbindung mit Pfeil 9">
                <a:extLst>
                  <a:ext uri="{FF2B5EF4-FFF2-40B4-BE49-F238E27FC236}">
                    <a16:creationId xmlns:a16="http://schemas.microsoft.com/office/drawing/2014/main" id="{68BC274F-F0D2-40BB-BABE-7FD98380F5D3}"/>
                  </a:ext>
                </a:extLst>
              </p:cNvPr>
              <p:cNvCxnSpPr>
                <a:cxnSpLocks/>
                <a:stCxn id="9" idx="3"/>
                <a:endCxn id="11" idx="1"/>
              </p:cNvCxnSpPr>
              <p:nvPr/>
            </p:nvCxnSpPr>
            <p:spPr>
              <a:xfrm>
                <a:off x="3796132" y="5553774"/>
                <a:ext cx="2365039" cy="6812"/>
              </a:xfrm>
              <a:prstGeom prst="straightConnector1">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1" name="Textfeld 10">
                <a:extLst>
                  <a:ext uri="{FF2B5EF4-FFF2-40B4-BE49-F238E27FC236}">
                    <a16:creationId xmlns:a16="http://schemas.microsoft.com/office/drawing/2014/main" id="{588707B6-190E-4932-B411-D32F7D366DAA}"/>
                  </a:ext>
                </a:extLst>
              </p:cNvPr>
              <p:cNvSpPr txBox="1"/>
              <p:nvPr/>
            </p:nvSpPr>
            <p:spPr>
              <a:xfrm>
                <a:off x="6161171" y="5298976"/>
                <a:ext cx="1623963" cy="523220"/>
              </a:xfrm>
              <a:prstGeom prst="rect">
                <a:avLst/>
              </a:prstGeom>
              <a:noFill/>
            </p:spPr>
            <p:txBody>
              <a:bodyPr wrap="square" rtlCol="0">
                <a:spAutoFit/>
              </a:bodyPr>
              <a:lstStyle/>
              <a:p>
                <a:pPr algn="ctr"/>
                <a:r>
                  <a:rPr lang="de-DE" sz="2800" dirty="0">
                    <a:solidFill>
                      <a:schemeClr val="accent6"/>
                    </a:solidFill>
                  </a:rPr>
                  <a:t>2H</a:t>
                </a:r>
                <a:r>
                  <a:rPr lang="de-DE" sz="2800" baseline="-25000" dirty="0">
                    <a:solidFill>
                      <a:schemeClr val="accent6"/>
                    </a:solidFill>
                  </a:rPr>
                  <a:t>2</a:t>
                </a:r>
                <a:r>
                  <a:rPr lang="de-DE" sz="2800" dirty="0"/>
                  <a:t> + C</a:t>
                </a:r>
                <a:endParaRPr lang="de-DE" sz="2800" b="1" baseline="-25000" dirty="0"/>
              </a:p>
            </p:txBody>
          </p:sp>
        </p:grpSp>
      </p:grpSp>
      <p:sp>
        <p:nvSpPr>
          <p:cNvPr id="12" name="Ellipse 11">
            <a:extLst>
              <a:ext uri="{FF2B5EF4-FFF2-40B4-BE49-F238E27FC236}">
                <a16:creationId xmlns:a16="http://schemas.microsoft.com/office/drawing/2014/main" id="{5AF745A7-28C1-4810-AC9B-F0D869DE572C}"/>
              </a:ext>
            </a:extLst>
          </p:cNvPr>
          <p:cNvSpPr/>
          <p:nvPr/>
        </p:nvSpPr>
        <p:spPr>
          <a:xfrm>
            <a:off x="8199140" y="1626451"/>
            <a:ext cx="1079106" cy="1080000"/>
          </a:xfrm>
          <a:prstGeom prst="ellipse">
            <a:avLst/>
          </a:prstGeom>
          <a:ln w="76200">
            <a:solidFill>
              <a:schemeClr val="accent2"/>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3200" b="1" dirty="0"/>
              <a:t>CO</a:t>
            </a:r>
            <a:r>
              <a:rPr lang="de-DE" sz="3200" b="1" baseline="-25000" dirty="0"/>
              <a:t>2</a:t>
            </a:r>
          </a:p>
        </p:txBody>
      </p:sp>
      <p:grpSp>
        <p:nvGrpSpPr>
          <p:cNvPr id="18" name="Gruppieren 17"/>
          <p:cNvGrpSpPr/>
          <p:nvPr/>
        </p:nvGrpSpPr>
        <p:grpSpPr>
          <a:xfrm>
            <a:off x="2436280" y="4128283"/>
            <a:ext cx="2382516" cy="732196"/>
            <a:chOff x="2436280" y="4128283"/>
            <a:chExt cx="2382516" cy="732196"/>
          </a:xfrm>
        </p:grpSpPr>
        <p:sp>
          <p:nvSpPr>
            <p:cNvPr id="13" name="Textfeld 12">
              <a:extLst>
                <a:ext uri="{FF2B5EF4-FFF2-40B4-BE49-F238E27FC236}">
                  <a16:creationId xmlns:a16="http://schemas.microsoft.com/office/drawing/2014/main" id="{B5D3EC19-B726-4638-9852-2F5899B7B559}"/>
                </a:ext>
              </a:extLst>
            </p:cNvPr>
            <p:cNvSpPr txBox="1"/>
            <p:nvPr/>
          </p:nvSpPr>
          <p:spPr>
            <a:xfrm>
              <a:off x="2436280" y="4128283"/>
              <a:ext cx="2382516" cy="400110"/>
            </a:xfrm>
            <a:prstGeom prst="rect">
              <a:avLst/>
            </a:prstGeom>
            <a:solidFill>
              <a:schemeClr val="accent6"/>
            </a:solidFill>
            <a:ln>
              <a:noFill/>
            </a:ln>
          </p:spPr>
          <p:txBody>
            <a:bodyPr wrap="square" rtlCol="0">
              <a:spAutoFit/>
            </a:bodyPr>
            <a:lstStyle/>
            <a:p>
              <a:pPr algn="ctr"/>
              <a:r>
                <a:rPr lang="de-DE" sz="2000" dirty="0" smtClean="0"/>
                <a:t>Erdgas</a:t>
              </a:r>
              <a:endParaRPr lang="de-DE" sz="2000" dirty="0"/>
            </a:p>
          </p:txBody>
        </p:sp>
        <p:cxnSp>
          <p:nvCxnSpPr>
            <p:cNvPr id="14" name="Gerade Verbindung mit Pfeil 13">
              <a:extLst>
                <a:ext uri="{FF2B5EF4-FFF2-40B4-BE49-F238E27FC236}">
                  <a16:creationId xmlns:a16="http://schemas.microsoft.com/office/drawing/2014/main" id="{746910B5-A9C6-4D6A-92E3-6DA6645ACD23}"/>
                </a:ext>
              </a:extLst>
            </p:cNvPr>
            <p:cNvCxnSpPr>
              <a:stCxn id="13" idx="2"/>
              <a:endCxn id="7" idx="0"/>
            </p:cNvCxnSpPr>
            <p:nvPr/>
          </p:nvCxnSpPr>
          <p:spPr>
            <a:xfrm>
              <a:off x="3627538" y="4528393"/>
              <a:ext cx="5020" cy="33208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9596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5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par>
                          <p:cTn id="8" fill="hold">
                            <p:stCondLst>
                              <p:cond delay="750"/>
                            </p:stCondLst>
                            <p:childTnLst>
                              <p:par>
                                <p:cTn id="9" presetID="22" presetClass="entr" presetSubtype="8" fill="hold" nodeType="afterEffect">
                                  <p:stCondLst>
                                    <p:cond delay="25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ipe(left)">
                                      <p:cBhvr>
                                        <p:cTn id="11" dur="500"/>
                                        <p:tgtEl>
                                          <p:spTgt spid="2">
                                            <p:txEl>
                                              <p:pRg st="1" end="1"/>
                                            </p:txEl>
                                          </p:spTgt>
                                        </p:tgtEl>
                                      </p:cBhvr>
                                    </p:animEffect>
                                  </p:childTnLst>
                                </p:cTn>
                              </p:par>
                            </p:childTnLst>
                          </p:cTn>
                        </p:par>
                        <p:par>
                          <p:cTn id="12" fill="hold">
                            <p:stCondLst>
                              <p:cond delay="1500"/>
                            </p:stCondLst>
                            <p:childTnLst>
                              <p:par>
                                <p:cTn id="13" presetID="22" presetClass="entr" presetSubtype="8" fill="hold" nodeType="afterEffect">
                                  <p:stCondLst>
                                    <p:cond delay="25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left)">
                                      <p:cBhvr>
                                        <p:cTn id="15" dur="500"/>
                                        <p:tgtEl>
                                          <p:spTgt spid="2">
                                            <p:txEl>
                                              <p:pRg st="2" end="2"/>
                                            </p:txEl>
                                          </p:spTgt>
                                        </p:tgtEl>
                                      </p:cBhvr>
                                    </p:animEffect>
                                  </p:childTnLst>
                                </p:cTn>
                              </p:par>
                            </p:childTnLst>
                          </p:cTn>
                        </p:par>
                        <p:par>
                          <p:cTn id="16" fill="hold">
                            <p:stCondLst>
                              <p:cond delay="2250"/>
                            </p:stCondLst>
                            <p:childTnLst>
                              <p:par>
                                <p:cTn id="17" presetID="1" presetClass="entr" presetSubtype="0" fill="hold" grpId="0" nodeType="afterEffect">
                                  <p:stCondLst>
                                    <p:cond delay="100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left)">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ipe(up)">
                                      <p:cBhvr>
                                        <p:cTn id="2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BBD55E7-CCEE-483F-B53A-8CDD62621905}"/>
              </a:ext>
            </a:extLst>
          </p:cNvPr>
          <p:cNvSpPr>
            <a:spLocks noGrp="1"/>
          </p:cNvSpPr>
          <p:nvPr>
            <p:ph idx="1"/>
          </p:nvPr>
        </p:nvSpPr>
        <p:spPr>
          <a:xfrm>
            <a:off x="1368000" y="1440000"/>
            <a:ext cx="7200000" cy="2706037"/>
          </a:xfrm>
        </p:spPr>
        <p:txBody>
          <a:bodyPr/>
          <a:lstStyle/>
          <a:p>
            <a:r>
              <a:rPr lang="de-DE" dirty="0"/>
              <a:t>5. </a:t>
            </a:r>
            <a:r>
              <a:rPr lang="de-DE" b="1" dirty="0">
                <a:solidFill>
                  <a:srgbClr val="FFCC00"/>
                </a:solidFill>
              </a:rPr>
              <a:t>Gelber</a:t>
            </a:r>
            <a:r>
              <a:rPr lang="de-DE" dirty="0"/>
              <a:t> Wasserstoff:</a:t>
            </a:r>
          </a:p>
          <a:p>
            <a:pPr marL="342900" indent="-342900">
              <a:buFont typeface="Arial" panose="020B0604020202020204" pitchFamily="34" charset="0"/>
              <a:buChar char="•"/>
            </a:pPr>
            <a:r>
              <a:rPr lang="de-DE" sz="2000" dirty="0"/>
              <a:t>Elektrolyse von </a:t>
            </a:r>
            <a:r>
              <a:rPr lang="de-DE" sz="2000" dirty="0" smtClean="0"/>
              <a:t>Wasser (elektrochemisch)</a:t>
            </a:r>
            <a:endParaRPr lang="de-DE" sz="2000" dirty="0"/>
          </a:p>
          <a:p>
            <a:pPr marL="342900" indent="-342900">
              <a:buFont typeface="Arial" panose="020B0604020202020204" pitchFamily="34" charset="0"/>
              <a:buChar char="•"/>
            </a:pPr>
            <a:r>
              <a:rPr lang="de-DE" sz="2000" dirty="0"/>
              <a:t>Energie </a:t>
            </a:r>
            <a:r>
              <a:rPr lang="de-DE" sz="2000" dirty="0" smtClean="0"/>
              <a:t>aus Atomkraftwerken</a:t>
            </a:r>
            <a:endParaRPr lang="de-DE" sz="2000" dirty="0"/>
          </a:p>
        </p:txBody>
      </p:sp>
      <p:sp>
        <p:nvSpPr>
          <p:cNvPr id="3" name="Foliennummernplatzhalter 2">
            <a:extLst>
              <a:ext uri="{FF2B5EF4-FFF2-40B4-BE49-F238E27FC236}">
                <a16:creationId xmlns:a16="http://schemas.microsoft.com/office/drawing/2014/main" id="{A29CD10E-58CA-4DEA-9448-B178B67601DE}"/>
              </a:ext>
            </a:extLst>
          </p:cNvPr>
          <p:cNvSpPr>
            <a:spLocks noGrp="1"/>
          </p:cNvSpPr>
          <p:nvPr>
            <p:ph type="sldNum" sz="quarter" idx="12"/>
          </p:nvPr>
        </p:nvSpPr>
        <p:spPr/>
        <p:txBody>
          <a:bodyPr/>
          <a:lstStyle/>
          <a:p>
            <a:fld id="{649AAC7D-4B30-4604-BD35-0C4E56313D0D}" type="slidenum">
              <a:rPr lang="de-DE" smtClean="0"/>
              <a:t>17</a:t>
            </a:fld>
            <a:endParaRPr lang="de-DE"/>
          </a:p>
        </p:txBody>
      </p:sp>
      <p:grpSp>
        <p:nvGrpSpPr>
          <p:cNvPr id="16" name="Gruppieren 15"/>
          <p:cNvGrpSpPr/>
          <p:nvPr/>
        </p:nvGrpSpPr>
        <p:grpSpPr>
          <a:xfrm>
            <a:off x="2614542" y="3989027"/>
            <a:ext cx="1973082" cy="776702"/>
            <a:chOff x="3965171" y="3989027"/>
            <a:chExt cx="1973082" cy="776702"/>
          </a:xfrm>
        </p:grpSpPr>
        <p:sp>
          <p:nvSpPr>
            <p:cNvPr id="7" name="Textfeld 6">
              <a:extLst>
                <a:ext uri="{FF2B5EF4-FFF2-40B4-BE49-F238E27FC236}">
                  <a16:creationId xmlns:a16="http://schemas.microsoft.com/office/drawing/2014/main" id="{2E101791-35AD-429B-BDE3-5D65D7912B05}"/>
                </a:ext>
              </a:extLst>
            </p:cNvPr>
            <p:cNvSpPr txBox="1"/>
            <p:nvPr/>
          </p:nvSpPr>
          <p:spPr>
            <a:xfrm>
              <a:off x="3965171" y="3989027"/>
              <a:ext cx="1973082" cy="400110"/>
            </a:xfrm>
            <a:prstGeom prst="rect">
              <a:avLst/>
            </a:prstGeom>
            <a:solidFill>
              <a:schemeClr val="accent5">
                <a:lumMod val="60000"/>
                <a:lumOff val="40000"/>
              </a:schemeClr>
            </a:solidFill>
            <a:ln>
              <a:noFill/>
            </a:ln>
          </p:spPr>
          <p:txBody>
            <a:bodyPr wrap="square" rtlCol="0">
              <a:spAutoFit/>
            </a:bodyPr>
            <a:lstStyle/>
            <a:p>
              <a:pPr algn="ctr"/>
              <a:r>
                <a:rPr lang="de-DE" sz="2000" dirty="0" smtClean="0"/>
                <a:t>Atomkraftwerke</a:t>
              </a:r>
              <a:endParaRPr lang="de-DE" sz="2000" dirty="0"/>
            </a:p>
          </p:txBody>
        </p:sp>
        <p:cxnSp>
          <p:nvCxnSpPr>
            <p:cNvPr id="8" name="Gerade Verbindung mit Pfeil 7">
              <a:extLst>
                <a:ext uri="{FF2B5EF4-FFF2-40B4-BE49-F238E27FC236}">
                  <a16:creationId xmlns:a16="http://schemas.microsoft.com/office/drawing/2014/main" id="{D5803C54-58D3-4FFD-99A6-7DD70369B6F4}"/>
                </a:ext>
              </a:extLst>
            </p:cNvPr>
            <p:cNvCxnSpPr>
              <a:cxnSpLocks/>
              <a:stCxn id="7" idx="2"/>
              <a:endCxn id="6" idx="0"/>
            </p:cNvCxnSpPr>
            <p:nvPr/>
          </p:nvCxnSpPr>
          <p:spPr>
            <a:xfrm>
              <a:off x="4951712" y="4389137"/>
              <a:ext cx="2576" cy="37659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5" name="Gruppieren 14"/>
          <p:cNvGrpSpPr/>
          <p:nvPr/>
        </p:nvGrpSpPr>
        <p:grpSpPr>
          <a:xfrm>
            <a:off x="1427945" y="4765729"/>
            <a:ext cx="4643054" cy="703220"/>
            <a:chOff x="2778574" y="4765729"/>
            <a:chExt cx="4643054" cy="703220"/>
          </a:xfrm>
        </p:grpSpPr>
        <p:sp>
          <p:nvSpPr>
            <p:cNvPr id="6" name="Textfeld 5">
              <a:extLst>
                <a:ext uri="{FF2B5EF4-FFF2-40B4-BE49-F238E27FC236}">
                  <a16:creationId xmlns:a16="http://schemas.microsoft.com/office/drawing/2014/main" id="{698B2FFF-95A8-4B2E-8329-4E709125B370}"/>
                </a:ext>
              </a:extLst>
            </p:cNvPr>
            <p:cNvSpPr txBox="1"/>
            <p:nvPr/>
          </p:nvSpPr>
          <p:spPr>
            <a:xfrm>
              <a:off x="4054287" y="4765729"/>
              <a:ext cx="1800001" cy="360000"/>
            </a:xfrm>
            <a:prstGeom prst="rect">
              <a:avLst/>
            </a:prstGeom>
            <a:noFill/>
          </p:spPr>
          <p:txBody>
            <a:bodyPr wrap="square" rtlCol="0">
              <a:spAutoFit/>
            </a:bodyPr>
            <a:lstStyle/>
            <a:p>
              <a:pPr algn="ctr"/>
              <a:r>
                <a:rPr lang="de-DE" sz="2000" dirty="0"/>
                <a:t>Elektrolyse</a:t>
              </a:r>
            </a:p>
          </p:txBody>
        </p:sp>
        <p:grpSp>
          <p:nvGrpSpPr>
            <p:cNvPr id="9" name="Gruppieren 8">
              <a:extLst>
                <a:ext uri="{FF2B5EF4-FFF2-40B4-BE49-F238E27FC236}">
                  <a16:creationId xmlns:a16="http://schemas.microsoft.com/office/drawing/2014/main" id="{373D7D55-C69A-4340-ADB4-4C15C5E621BC}"/>
                </a:ext>
              </a:extLst>
            </p:cNvPr>
            <p:cNvGrpSpPr/>
            <p:nvPr/>
          </p:nvGrpSpPr>
          <p:grpSpPr>
            <a:xfrm>
              <a:off x="2778574" y="4926206"/>
              <a:ext cx="4643054" cy="542743"/>
              <a:chOff x="2819767" y="5298976"/>
              <a:chExt cx="4643054" cy="542743"/>
            </a:xfrm>
          </p:grpSpPr>
          <p:sp>
            <p:nvSpPr>
              <p:cNvPr id="10" name="Textfeld 9">
                <a:extLst>
                  <a:ext uri="{FF2B5EF4-FFF2-40B4-BE49-F238E27FC236}">
                    <a16:creationId xmlns:a16="http://schemas.microsoft.com/office/drawing/2014/main" id="{3064A57D-E8FB-44C8-86EA-73339EAA40CA}"/>
                  </a:ext>
                </a:extLst>
              </p:cNvPr>
              <p:cNvSpPr txBox="1"/>
              <p:nvPr/>
            </p:nvSpPr>
            <p:spPr>
              <a:xfrm>
                <a:off x="2819767" y="5318499"/>
                <a:ext cx="1073426" cy="523220"/>
              </a:xfrm>
              <a:prstGeom prst="rect">
                <a:avLst/>
              </a:prstGeom>
              <a:noFill/>
            </p:spPr>
            <p:txBody>
              <a:bodyPr wrap="square" rtlCol="0">
                <a:spAutoFit/>
              </a:bodyPr>
              <a:lstStyle/>
              <a:p>
                <a:pPr algn="ctr"/>
                <a:r>
                  <a:rPr lang="de-DE" sz="2800" dirty="0"/>
                  <a:t>2H</a:t>
                </a:r>
                <a:r>
                  <a:rPr lang="de-DE" sz="2800" baseline="-25000" dirty="0"/>
                  <a:t>2</a:t>
                </a:r>
                <a:r>
                  <a:rPr lang="de-DE" sz="2800" dirty="0"/>
                  <a:t>O</a:t>
                </a:r>
              </a:p>
            </p:txBody>
          </p:sp>
          <p:cxnSp>
            <p:nvCxnSpPr>
              <p:cNvPr id="11" name="Gerade Verbindung mit Pfeil 10">
                <a:extLst>
                  <a:ext uri="{FF2B5EF4-FFF2-40B4-BE49-F238E27FC236}">
                    <a16:creationId xmlns:a16="http://schemas.microsoft.com/office/drawing/2014/main" id="{85178AE2-DDFB-457C-9879-4D557478EEA2}"/>
                  </a:ext>
                </a:extLst>
              </p:cNvPr>
              <p:cNvCxnSpPr>
                <a:cxnSpLocks/>
              </p:cNvCxnSpPr>
              <p:nvPr/>
            </p:nvCxnSpPr>
            <p:spPr>
              <a:xfrm>
                <a:off x="4092905" y="5560586"/>
                <a:ext cx="1756983" cy="0"/>
              </a:xfrm>
              <a:prstGeom prst="straightConnector1">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2" name="Textfeld 11">
                <a:extLst>
                  <a:ext uri="{FF2B5EF4-FFF2-40B4-BE49-F238E27FC236}">
                    <a16:creationId xmlns:a16="http://schemas.microsoft.com/office/drawing/2014/main" id="{75711E2A-04EE-4268-A082-28920357F5CA}"/>
                  </a:ext>
                </a:extLst>
              </p:cNvPr>
              <p:cNvSpPr txBox="1"/>
              <p:nvPr/>
            </p:nvSpPr>
            <p:spPr>
              <a:xfrm>
                <a:off x="5841842" y="5298976"/>
                <a:ext cx="1620979" cy="523220"/>
              </a:xfrm>
              <a:prstGeom prst="rect">
                <a:avLst/>
              </a:prstGeom>
              <a:noFill/>
            </p:spPr>
            <p:txBody>
              <a:bodyPr wrap="square" rtlCol="0">
                <a:spAutoFit/>
              </a:bodyPr>
              <a:lstStyle/>
              <a:p>
                <a:pPr algn="ctr"/>
                <a:r>
                  <a:rPr lang="de-DE" sz="2800" b="1" dirty="0">
                    <a:solidFill>
                      <a:srgbClr val="FFCC00"/>
                    </a:solidFill>
                  </a:rPr>
                  <a:t>2H</a:t>
                </a:r>
                <a:r>
                  <a:rPr lang="de-DE" sz="2800" b="1" baseline="-25000" dirty="0">
                    <a:solidFill>
                      <a:srgbClr val="FFCC00"/>
                    </a:solidFill>
                  </a:rPr>
                  <a:t>2</a:t>
                </a:r>
                <a:r>
                  <a:rPr lang="de-DE" sz="2800" b="1" dirty="0">
                    <a:solidFill>
                      <a:srgbClr val="FFCC00"/>
                    </a:solidFill>
                  </a:rPr>
                  <a:t> </a:t>
                </a:r>
                <a:r>
                  <a:rPr lang="de-DE" sz="2800" dirty="0"/>
                  <a:t>+ O</a:t>
                </a:r>
                <a:r>
                  <a:rPr lang="de-DE" sz="2800" baseline="-25000" dirty="0"/>
                  <a:t>2</a:t>
                </a:r>
              </a:p>
            </p:txBody>
          </p:sp>
        </p:grpSp>
      </p:grpSp>
      <p:grpSp>
        <p:nvGrpSpPr>
          <p:cNvPr id="13" name="Gruppieren 12"/>
          <p:cNvGrpSpPr/>
          <p:nvPr/>
        </p:nvGrpSpPr>
        <p:grpSpPr>
          <a:xfrm>
            <a:off x="8194183" y="1630893"/>
            <a:ext cx="1079106" cy="1080000"/>
            <a:chOff x="8194183" y="1630893"/>
            <a:chExt cx="1079106" cy="1080000"/>
          </a:xfrm>
        </p:grpSpPr>
        <p:sp>
          <p:nvSpPr>
            <p:cNvPr id="14" name="Ellipse 13">
              <a:extLst>
                <a:ext uri="{FF2B5EF4-FFF2-40B4-BE49-F238E27FC236}">
                  <a16:creationId xmlns:a16="http://schemas.microsoft.com/office/drawing/2014/main" id="{8FFA0B45-FD09-4574-851B-4B42697C30D1}"/>
                </a:ext>
              </a:extLst>
            </p:cNvPr>
            <p:cNvSpPr/>
            <p:nvPr/>
          </p:nvSpPr>
          <p:spPr>
            <a:xfrm>
              <a:off x="8194183" y="1630893"/>
              <a:ext cx="1079106" cy="1080000"/>
            </a:xfrm>
            <a:prstGeom prst="ellipse">
              <a:avLst/>
            </a:prstGeom>
            <a:ln w="57150">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de-DE" sz="3200" b="1" dirty="0"/>
                <a:t>CO</a:t>
              </a:r>
              <a:r>
                <a:rPr lang="de-DE" sz="3200" b="1" baseline="-25000" dirty="0"/>
                <a:t>2</a:t>
              </a:r>
            </a:p>
          </p:txBody>
        </p:sp>
        <p:cxnSp>
          <p:nvCxnSpPr>
            <p:cNvPr id="24" name="Gerader Verbinder 23">
              <a:extLst>
                <a:ext uri="{FF2B5EF4-FFF2-40B4-BE49-F238E27FC236}">
                  <a16:creationId xmlns:a16="http://schemas.microsoft.com/office/drawing/2014/main" id="{E3C9E100-4649-40A4-BFB2-54ED4C667797}"/>
                </a:ext>
              </a:extLst>
            </p:cNvPr>
            <p:cNvCxnSpPr>
              <a:stCxn id="14" idx="7"/>
              <a:endCxn id="14" idx="3"/>
            </p:cNvCxnSpPr>
            <p:nvPr/>
          </p:nvCxnSpPr>
          <p:spPr>
            <a:xfrm flipH="1">
              <a:off x="8352214" y="1789055"/>
              <a:ext cx="763044" cy="76367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1527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5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par>
                          <p:cTn id="8" fill="hold">
                            <p:stCondLst>
                              <p:cond delay="750"/>
                            </p:stCondLst>
                            <p:childTnLst>
                              <p:par>
                                <p:cTn id="9" presetID="22" presetClass="entr" presetSubtype="8" fill="hold" nodeType="afterEffect">
                                  <p:stCondLst>
                                    <p:cond delay="25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ipe(left)">
                                      <p:cBhvr>
                                        <p:cTn id="11" dur="500"/>
                                        <p:tgtEl>
                                          <p:spTgt spid="2">
                                            <p:txEl>
                                              <p:pRg st="1" end="1"/>
                                            </p:txEl>
                                          </p:spTgt>
                                        </p:tgtEl>
                                      </p:cBhvr>
                                    </p:animEffect>
                                  </p:childTnLst>
                                </p:cTn>
                              </p:par>
                            </p:childTnLst>
                          </p:cTn>
                        </p:par>
                        <p:par>
                          <p:cTn id="12" fill="hold">
                            <p:stCondLst>
                              <p:cond delay="1500"/>
                            </p:stCondLst>
                            <p:childTnLst>
                              <p:par>
                                <p:cTn id="13" presetID="22" presetClass="entr" presetSubtype="8" fill="hold" nodeType="afterEffect">
                                  <p:stCondLst>
                                    <p:cond delay="25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left)">
                                      <p:cBhvr>
                                        <p:cTn id="15" dur="500"/>
                                        <p:tgtEl>
                                          <p:spTgt spid="2">
                                            <p:txEl>
                                              <p:pRg st="2" end="2"/>
                                            </p:txEl>
                                          </p:spTgt>
                                        </p:tgtEl>
                                      </p:cBhvr>
                                    </p:animEffect>
                                  </p:childTnLst>
                                </p:cTn>
                              </p:par>
                            </p:childTnLst>
                          </p:cTn>
                        </p:par>
                        <p:par>
                          <p:cTn id="16" fill="hold">
                            <p:stCondLst>
                              <p:cond delay="2250"/>
                            </p:stCondLst>
                            <p:childTnLst>
                              <p:par>
                                <p:cTn id="17" presetID="1" presetClass="entr" presetSubtype="0" fill="hold" nodeType="afterEffect">
                                  <p:stCondLst>
                                    <p:cond delay="100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left)">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up)">
                                      <p:cBhvr>
                                        <p:cTn id="2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Aufgabe 2 von 2 </a:t>
            </a:r>
          </a:p>
        </p:txBody>
      </p:sp>
      <p:sp>
        <p:nvSpPr>
          <p:cNvPr id="3" name="Inhaltsplatzhalter 2"/>
          <p:cNvSpPr>
            <a:spLocks noGrp="1"/>
          </p:cNvSpPr>
          <p:nvPr>
            <p:ph idx="1"/>
          </p:nvPr>
        </p:nvSpPr>
        <p:spPr/>
        <p:txBody>
          <a:bodyPr/>
          <a:lstStyle/>
          <a:p>
            <a:r>
              <a:rPr lang="de-DE" dirty="0"/>
              <a:t>Nun </a:t>
            </a:r>
            <a:r>
              <a:rPr lang="de-DE" dirty="0" smtClean="0"/>
              <a:t>weißt du, was </a:t>
            </a:r>
            <a:r>
              <a:rPr lang="de-DE" dirty="0"/>
              <a:t>mit </a:t>
            </a:r>
            <a:r>
              <a:rPr lang="de-DE" dirty="0" smtClean="0"/>
              <a:t>„Farben“ bei </a:t>
            </a:r>
            <a:r>
              <a:rPr lang="de-DE" dirty="0"/>
              <a:t>Wasserstoff </a:t>
            </a:r>
            <a:r>
              <a:rPr lang="de-DE" dirty="0" smtClean="0"/>
              <a:t>gemeint ist. </a:t>
            </a:r>
            <a:endParaRPr lang="de-DE" dirty="0" smtClean="0"/>
          </a:p>
          <a:p>
            <a:endParaRPr lang="de-DE" dirty="0"/>
          </a:p>
          <a:p>
            <a:r>
              <a:rPr lang="de-DE" dirty="0" smtClean="0"/>
              <a:t>Als </a:t>
            </a:r>
            <a:r>
              <a:rPr lang="de-DE" dirty="0"/>
              <a:t>nächstes </a:t>
            </a:r>
            <a:r>
              <a:rPr lang="de-DE" dirty="0" smtClean="0"/>
              <a:t>kannst </a:t>
            </a:r>
            <a:r>
              <a:rPr lang="de-DE" dirty="0"/>
              <a:t>du darüber nachdenken, welche Probleme sich aus den verschiedenen Verfahren </a:t>
            </a:r>
            <a:r>
              <a:rPr lang="de-DE" dirty="0" smtClean="0"/>
              <a:t>ergeben.</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18</a:t>
            </a:fld>
            <a:endParaRPr lang="de-DE"/>
          </a:p>
        </p:txBody>
      </p:sp>
      <p:sp>
        <p:nvSpPr>
          <p:cNvPr id="5" name="Textplatzhalter 4"/>
          <p:cNvSpPr>
            <a:spLocks noGrp="1"/>
          </p:cNvSpPr>
          <p:nvPr>
            <p:ph type="body" sz="quarter" idx="15"/>
          </p:nvPr>
        </p:nvSpPr>
        <p:spPr>
          <a:xfrm>
            <a:off x="1726838" y="3896139"/>
            <a:ext cx="6840000" cy="2223861"/>
          </a:xfrm>
        </p:spPr>
        <p:txBody>
          <a:bodyPr/>
          <a:lstStyle/>
          <a:p>
            <a:r>
              <a:rPr lang="de-DE" dirty="0"/>
              <a:t>Beschreibe mindestens ein Problem, dass sich bei der Erzeugung von…</a:t>
            </a:r>
          </a:p>
          <a:p>
            <a:pPr marL="457200" indent="-457200">
              <a:buFont typeface="+mj-lt"/>
              <a:buAutoNum type="arabicPeriod"/>
            </a:pPr>
            <a:r>
              <a:rPr lang="de-DE" dirty="0" smtClean="0"/>
              <a:t>Grünem </a:t>
            </a:r>
            <a:r>
              <a:rPr lang="de-DE" dirty="0"/>
              <a:t>Wasserstoff</a:t>
            </a:r>
          </a:p>
          <a:p>
            <a:pPr marL="457200" indent="-457200">
              <a:buFont typeface="+mj-lt"/>
              <a:buAutoNum type="arabicPeriod"/>
            </a:pPr>
            <a:r>
              <a:rPr lang="de-DE" dirty="0"/>
              <a:t>Grauem Wasserstoff</a:t>
            </a:r>
          </a:p>
          <a:p>
            <a:pPr marL="457200" indent="-457200">
              <a:buFont typeface="+mj-lt"/>
              <a:buAutoNum type="arabicPeriod"/>
            </a:pPr>
            <a:r>
              <a:rPr lang="de-DE" dirty="0"/>
              <a:t>Gelbem Wasserstoff</a:t>
            </a:r>
          </a:p>
          <a:p>
            <a:r>
              <a:rPr lang="de-DE" dirty="0"/>
              <a:t>…ergibt.</a:t>
            </a:r>
          </a:p>
          <a:p>
            <a:r>
              <a:rPr lang="de-DE" dirty="0"/>
              <a:t>Notiere </a:t>
            </a:r>
            <a:r>
              <a:rPr lang="de-DE" dirty="0" smtClean="0"/>
              <a:t>jeweils 1-2 Sätze </a:t>
            </a:r>
            <a:r>
              <a:rPr lang="de-DE" dirty="0"/>
              <a:t>in dein Heft.</a:t>
            </a:r>
          </a:p>
        </p:txBody>
      </p:sp>
      <p:pic>
        <p:nvPicPr>
          <p:cNvPr id="10"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pic>
        <p:nvPicPr>
          <p:cNvPr id="9" name="Inhaltsplatzhalter 60"/>
          <p:cNvPicPr>
            <a:picLocks noGrp="1" noChangeAspect="1"/>
          </p:cNvPicPr>
          <p:nvPr>
            <p:ph sz="quarter" idx="14"/>
          </p:nvPr>
        </p:nvPicPr>
        <p:blipFill>
          <a:blip r:embed="rId3"/>
          <a:stretch>
            <a:fillRect/>
          </a:stretch>
        </p:blipFill>
        <p:spPr>
          <a:xfrm>
            <a:off x="753125" y="5219700"/>
            <a:ext cx="833725" cy="900113"/>
          </a:xfrm>
          <a:prstGeom prst="rect">
            <a:avLst/>
          </a:prstGeom>
        </p:spPr>
      </p:pic>
    </p:spTree>
    <p:extLst>
      <p:ext uri="{BB962C8B-B14F-4D97-AF65-F5344CB8AC3E}">
        <p14:creationId xmlns:p14="http://schemas.microsoft.com/office/powerpoint/2010/main" val="62413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left)">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wipe(left)">
                                      <p:cBhvr>
                                        <p:cTn id="20" dur="500"/>
                                        <p:tgtEl>
                                          <p:spTgt spid="5">
                                            <p:txEl>
                                              <p:pRg st="1" end="1"/>
                                            </p:txEl>
                                          </p:spTgt>
                                        </p:tgtEl>
                                      </p:cBhvr>
                                    </p:animEffect>
                                  </p:childTnLst>
                                </p:cTn>
                              </p:par>
                            </p:childTnLst>
                          </p:cTn>
                        </p:par>
                        <p:par>
                          <p:cTn id="21" fill="hold">
                            <p:stCondLst>
                              <p:cond delay="500"/>
                            </p:stCondLst>
                            <p:childTnLst>
                              <p:par>
                                <p:cTn id="22" presetID="22" presetClass="entr" presetSubtype="8" fill="hold" grpId="0" nodeType="afterEffect">
                                  <p:stCondLst>
                                    <p:cond delay="25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wipe(left)">
                                      <p:cBhvr>
                                        <p:cTn id="24" dur="500"/>
                                        <p:tgtEl>
                                          <p:spTgt spid="5">
                                            <p:txEl>
                                              <p:pRg st="2" end="2"/>
                                            </p:txEl>
                                          </p:spTgt>
                                        </p:tgtEl>
                                      </p:cBhvr>
                                    </p:animEffect>
                                  </p:childTnLst>
                                </p:cTn>
                              </p:par>
                            </p:childTnLst>
                          </p:cTn>
                        </p:par>
                        <p:par>
                          <p:cTn id="25" fill="hold">
                            <p:stCondLst>
                              <p:cond delay="1250"/>
                            </p:stCondLst>
                            <p:childTnLst>
                              <p:par>
                                <p:cTn id="26" presetID="22" presetClass="entr" presetSubtype="8" fill="hold" grpId="0" nodeType="afterEffect">
                                  <p:stCondLst>
                                    <p:cond delay="25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wipe(left)">
                                      <p:cBhvr>
                                        <p:cTn id="28" dur="500"/>
                                        <p:tgtEl>
                                          <p:spTgt spid="5">
                                            <p:txEl>
                                              <p:pRg st="3" end="3"/>
                                            </p:txEl>
                                          </p:spTgt>
                                        </p:tgtEl>
                                      </p:cBhvr>
                                    </p:animEffect>
                                  </p:childTnLst>
                                </p:cTn>
                              </p:par>
                            </p:childTnLst>
                          </p:cTn>
                        </p:par>
                        <p:par>
                          <p:cTn id="29" fill="hold">
                            <p:stCondLst>
                              <p:cond delay="2000"/>
                            </p:stCondLst>
                            <p:childTnLst>
                              <p:par>
                                <p:cTn id="30" presetID="22" presetClass="entr" presetSubtype="8" fill="hold" grpId="0" nodeType="afterEffect">
                                  <p:stCondLst>
                                    <p:cond delay="25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wipe(left)">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wipe(left)">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A680042B-9D68-40F3-AE32-FAA063BB7D21}"/>
              </a:ext>
            </a:extLst>
          </p:cNvPr>
          <p:cNvSpPr>
            <a:spLocks noGrp="1"/>
          </p:cNvSpPr>
          <p:nvPr>
            <p:ph type="sldNum" sz="quarter" idx="12"/>
          </p:nvPr>
        </p:nvSpPr>
        <p:spPr/>
        <p:txBody>
          <a:bodyPr/>
          <a:lstStyle/>
          <a:p>
            <a:fld id="{512B0DB9-0322-4ED9-940E-5222A7C612BE}" type="slidenum">
              <a:rPr lang="de-DE" smtClean="0"/>
              <a:t>19</a:t>
            </a:fld>
            <a:endParaRPr lang="de-DE"/>
          </a:p>
        </p:txBody>
      </p:sp>
    </p:spTree>
    <p:extLst>
      <p:ext uri="{BB962C8B-B14F-4D97-AF65-F5344CB8AC3E}">
        <p14:creationId xmlns:p14="http://schemas.microsoft.com/office/powerpoint/2010/main" val="269461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Wasserstoff </a:t>
            </a:r>
            <a:r>
              <a:rPr lang="de-DE" dirty="0" smtClean="0"/>
              <a:t>ist doch </a:t>
            </a:r>
            <a:r>
              <a:rPr lang="de-DE" dirty="0"/>
              <a:t>ein farbloses </a:t>
            </a:r>
            <a:r>
              <a:rPr lang="de-DE" dirty="0" smtClean="0"/>
              <a:t>Gas !?</a:t>
            </a:r>
            <a:endParaRPr lang="de-DE" dirty="0"/>
          </a:p>
        </p:txBody>
      </p:sp>
      <p:sp>
        <p:nvSpPr>
          <p:cNvPr id="3" name="Inhaltsplatzhalter 2"/>
          <p:cNvSpPr>
            <a:spLocks noGrp="1"/>
          </p:cNvSpPr>
          <p:nvPr>
            <p:ph idx="1"/>
          </p:nvPr>
        </p:nvSpPr>
        <p:spPr>
          <a:xfrm>
            <a:off x="1368000" y="1440000"/>
            <a:ext cx="7200000" cy="4546196"/>
          </a:xfrm>
        </p:spPr>
        <p:txBody>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r>
              <a:rPr lang="de-DE" dirty="0"/>
              <a:t>Offenbar sind auch Professoren </a:t>
            </a:r>
            <a:r>
              <a:rPr lang="de-DE" dirty="0" smtClean="0"/>
              <a:t>(siehe oben) der </a:t>
            </a:r>
            <a:r>
              <a:rPr lang="de-DE" dirty="0"/>
              <a:t>Meinung, Wasserstoff hätte eine </a:t>
            </a:r>
            <a:r>
              <a:rPr lang="de-DE" dirty="0" smtClean="0"/>
              <a:t>Farbe!</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2</a:t>
            </a:fld>
            <a:endParaRPr lang="de-DE"/>
          </a:p>
        </p:txBody>
      </p:sp>
      <p:pic>
        <p:nvPicPr>
          <p:cNvPr id="6" name="Inhaltsplatzhalter 5"/>
          <p:cNvPicPr>
            <a:picLocks noGrp="1" noChangeAspect="1"/>
          </p:cNvPicPr>
          <p:nvPr>
            <p:ph sz="quarter" idx="13"/>
          </p:nvPr>
        </p:nvPicPr>
        <p:blipFill>
          <a:blip r:embed="rId2"/>
          <a:stretch>
            <a:fillRect/>
          </a:stretch>
        </p:blipFill>
        <p:spPr>
          <a:xfrm>
            <a:off x="613924" y="503238"/>
            <a:ext cx="535864" cy="900112"/>
          </a:xfrm>
          <a:prstGeom prst="rect">
            <a:avLst/>
          </a:prstGeom>
        </p:spPr>
      </p:pic>
      <p:sp>
        <p:nvSpPr>
          <p:cNvPr id="5" name="Sprechblase: rechteckig mit abgerundeten Ecken 4">
            <a:extLst>
              <a:ext uri="{FF2B5EF4-FFF2-40B4-BE49-F238E27FC236}">
                <a16:creationId xmlns:a16="http://schemas.microsoft.com/office/drawing/2014/main" id="{89A0A769-1EBC-4AAC-80F3-47903BDB6C87}"/>
              </a:ext>
            </a:extLst>
          </p:cNvPr>
          <p:cNvSpPr/>
          <p:nvPr/>
        </p:nvSpPr>
        <p:spPr>
          <a:xfrm>
            <a:off x="744014" y="1698172"/>
            <a:ext cx="5707901" cy="1493709"/>
          </a:xfrm>
          <a:prstGeom prst="wedgeRoundRectCallou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de-DE" dirty="0"/>
              <a:t> „Wenn wir die Klimaziele erreichen wollen, müssen wir jetzt schnell internationale Handelsbeziehungen für </a:t>
            </a:r>
            <a:r>
              <a:rPr lang="de-DE" dirty="0">
                <a:solidFill>
                  <a:srgbClr val="008000"/>
                </a:solidFill>
              </a:rPr>
              <a:t>grünen</a:t>
            </a:r>
            <a:r>
              <a:rPr lang="de-DE" dirty="0"/>
              <a:t> Wasserstoff aufbauen.“</a:t>
            </a:r>
          </a:p>
          <a:p>
            <a:pPr algn="ctr"/>
            <a:r>
              <a:rPr lang="de-DE" sz="1400" dirty="0"/>
              <a:t>(Prof. Dr. Christopher Hebling, Bereichsleiter am Fraunhofer Institut für Solare Energiesysteme (ISE) in Freiburg im Breisgau)</a:t>
            </a:r>
          </a:p>
        </p:txBody>
      </p:sp>
      <p:sp>
        <p:nvSpPr>
          <p:cNvPr id="7" name="Sprechblase: rechteckig mit abgerundeten Ecken 6">
            <a:extLst>
              <a:ext uri="{FF2B5EF4-FFF2-40B4-BE49-F238E27FC236}">
                <a16:creationId xmlns:a16="http://schemas.microsoft.com/office/drawing/2014/main" id="{0240B808-737A-402B-BAD8-DFAA41B6A500}"/>
              </a:ext>
            </a:extLst>
          </p:cNvPr>
          <p:cNvSpPr/>
          <p:nvPr/>
        </p:nvSpPr>
        <p:spPr>
          <a:xfrm>
            <a:off x="3597964" y="3298557"/>
            <a:ext cx="5707901" cy="1493709"/>
          </a:xfrm>
          <a:prstGeom prst="wedgeRoundRectCallou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de-DE" dirty="0"/>
              <a:t> „Wasserstoff hat viele Farben: Häufig ist von </a:t>
            </a:r>
            <a:r>
              <a:rPr lang="de-DE" dirty="0">
                <a:solidFill>
                  <a:srgbClr val="008000"/>
                </a:solidFill>
              </a:rPr>
              <a:t>grünem</a:t>
            </a:r>
            <a:r>
              <a:rPr lang="de-DE" dirty="0"/>
              <a:t>, </a:t>
            </a:r>
            <a:r>
              <a:rPr lang="de-DE" dirty="0">
                <a:solidFill>
                  <a:schemeClr val="accent6"/>
                </a:solidFill>
              </a:rPr>
              <a:t>türkisem</a:t>
            </a:r>
            <a:r>
              <a:rPr lang="de-DE" dirty="0"/>
              <a:t>, </a:t>
            </a:r>
            <a:r>
              <a:rPr lang="de-DE" dirty="0">
                <a:solidFill>
                  <a:schemeClr val="accent1"/>
                </a:solidFill>
              </a:rPr>
              <a:t>blauem</a:t>
            </a:r>
            <a:r>
              <a:rPr lang="de-DE" dirty="0"/>
              <a:t> und </a:t>
            </a:r>
            <a:r>
              <a:rPr lang="de-DE" dirty="0">
                <a:solidFill>
                  <a:schemeClr val="bg2">
                    <a:lumMod val="75000"/>
                  </a:schemeClr>
                </a:solidFill>
              </a:rPr>
              <a:t>grauem</a:t>
            </a:r>
            <a:r>
              <a:rPr lang="de-DE" dirty="0"/>
              <a:t> Wasserstoff die Rede.“</a:t>
            </a:r>
          </a:p>
          <a:p>
            <a:pPr algn="ctr"/>
            <a:r>
              <a:rPr lang="de-DE" sz="1400" dirty="0"/>
              <a:t>(</a:t>
            </a:r>
            <a:r>
              <a:rPr lang="de-DE" sz="1400" dirty="0">
                <a:solidFill>
                  <a:schemeClr val="tx1"/>
                </a:solidFill>
              </a:rPr>
              <a:t>https://www.ewe.com/de/zukunft-gestalten/wasserstoff/die-farben-des-wasserstoffs, </a:t>
            </a:r>
            <a:r>
              <a:rPr lang="de-DE" sz="1400" dirty="0"/>
              <a:t>05.08.2022)</a:t>
            </a:r>
          </a:p>
        </p:txBody>
      </p:sp>
    </p:spTree>
    <p:extLst>
      <p:ext uri="{BB962C8B-B14F-4D97-AF65-F5344CB8AC3E}">
        <p14:creationId xmlns:p14="http://schemas.microsoft.com/office/powerpoint/2010/main" val="273110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25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25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2" end="12"/>
                                            </p:txEl>
                                          </p:spTgt>
                                        </p:tgtEl>
                                        <p:attrNameLst>
                                          <p:attrName>style.visibility</p:attrName>
                                        </p:attrNameLst>
                                      </p:cBhvr>
                                      <p:to>
                                        <p:strVal val="visible"/>
                                      </p:to>
                                    </p:set>
                                    <p:animEffect transition="in" filter="wipe(left)">
                                      <p:cBhvr>
                                        <p:cTn id="17" dur="25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4B75578F-F430-4990-9A7D-A6CF2B849CEE}"/>
              </a:ext>
            </a:extLst>
          </p:cNvPr>
          <p:cNvSpPr>
            <a:spLocks noGrp="1"/>
          </p:cNvSpPr>
          <p:nvPr>
            <p:ph idx="1"/>
          </p:nvPr>
        </p:nvSpPr>
        <p:spPr/>
        <p:txBody>
          <a:bodyPr/>
          <a:lstStyle/>
          <a:p>
            <a:r>
              <a:rPr lang="de-DE" dirty="0"/>
              <a:t>Für diese Aufgabe gibt es natürliche keine eindeutige Lösung. </a:t>
            </a:r>
            <a:r>
              <a:rPr lang="de-DE" dirty="0" smtClean="0"/>
              <a:t>Aspekte, </a:t>
            </a:r>
            <a:r>
              <a:rPr lang="de-DE" dirty="0"/>
              <a:t>auf die du gestoßen sein </a:t>
            </a:r>
            <a:r>
              <a:rPr lang="de-DE" dirty="0" smtClean="0"/>
              <a:t>könntest, </a:t>
            </a:r>
            <a:r>
              <a:rPr lang="de-DE" dirty="0"/>
              <a:t>sind:</a:t>
            </a:r>
          </a:p>
          <a:p>
            <a:pPr marL="457200" indent="-457200">
              <a:buFont typeface="+mj-lt"/>
              <a:buAutoNum type="arabicPeriod"/>
            </a:pPr>
            <a:r>
              <a:rPr lang="de-DE" sz="2000" dirty="0"/>
              <a:t>Die Herstellung von </a:t>
            </a:r>
            <a:r>
              <a:rPr lang="de-DE" sz="2000" dirty="0">
                <a:solidFill>
                  <a:srgbClr val="008000"/>
                </a:solidFill>
              </a:rPr>
              <a:t>grünem</a:t>
            </a:r>
            <a:r>
              <a:rPr lang="de-DE" sz="2000" dirty="0"/>
              <a:t> Wasserstoff ist derzeit </a:t>
            </a:r>
            <a:r>
              <a:rPr lang="de-DE" sz="2000" dirty="0" smtClean="0"/>
              <a:t>insgesamt viel teurer als herkömmlich erzeugter Strom (obwohl jeweils hohe Wirkungsgrade erzielt werden).</a:t>
            </a:r>
            <a:endParaRPr lang="de-DE" sz="2000" dirty="0"/>
          </a:p>
          <a:p>
            <a:pPr marL="457200" indent="-457200">
              <a:buFont typeface="+mj-lt"/>
              <a:buAutoNum type="arabicPeriod"/>
            </a:pPr>
            <a:r>
              <a:rPr lang="de-DE" sz="2000" dirty="0"/>
              <a:t>Bei der Herstellung von </a:t>
            </a:r>
            <a:r>
              <a:rPr lang="de-DE" sz="2000" dirty="0">
                <a:solidFill>
                  <a:schemeClr val="bg1">
                    <a:lumMod val="65000"/>
                  </a:schemeClr>
                </a:solidFill>
              </a:rPr>
              <a:t>grauem</a:t>
            </a:r>
            <a:r>
              <a:rPr lang="de-DE" sz="2000" dirty="0"/>
              <a:t> Wasserstoff entsteht CO</a:t>
            </a:r>
            <a:r>
              <a:rPr lang="de-DE" sz="2000" baseline="-25000" dirty="0"/>
              <a:t>2</a:t>
            </a:r>
            <a:r>
              <a:rPr lang="de-DE" sz="2000" dirty="0"/>
              <a:t>. </a:t>
            </a:r>
            <a:r>
              <a:rPr lang="de-DE" sz="2000" dirty="0">
                <a:solidFill>
                  <a:schemeClr val="bg1">
                    <a:lumMod val="65000"/>
                  </a:schemeClr>
                </a:solidFill>
              </a:rPr>
              <a:t>Grauer</a:t>
            </a:r>
            <a:r>
              <a:rPr lang="de-DE" sz="2000" dirty="0"/>
              <a:t> Wasserstoff ist daher nicht klimaneutral.</a:t>
            </a:r>
          </a:p>
          <a:p>
            <a:pPr marL="457200" indent="-457200">
              <a:buFont typeface="+mj-lt"/>
              <a:buAutoNum type="arabicPeriod"/>
            </a:pPr>
            <a:r>
              <a:rPr lang="de-DE" sz="2000" dirty="0"/>
              <a:t>Es gibt kein Endlager für den </a:t>
            </a:r>
            <a:r>
              <a:rPr lang="de-DE" sz="2000" dirty="0">
                <a:solidFill>
                  <a:srgbClr val="FFC000"/>
                </a:solidFill>
              </a:rPr>
              <a:t>Atommüll</a:t>
            </a:r>
            <a:r>
              <a:rPr lang="de-DE" sz="2000" dirty="0"/>
              <a:t>.</a:t>
            </a:r>
          </a:p>
        </p:txBody>
      </p:sp>
      <p:sp>
        <p:nvSpPr>
          <p:cNvPr id="3" name="Foliennummernplatzhalter 2">
            <a:extLst>
              <a:ext uri="{FF2B5EF4-FFF2-40B4-BE49-F238E27FC236}">
                <a16:creationId xmlns:a16="http://schemas.microsoft.com/office/drawing/2014/main" id="{5A1508C1-997D-41AF-AA98-FD00534ED5F8}"/>
              </a:ext>
            </a:extLst>
          </p:cNvPr>
          <p:cNvSpPr>
            <a:spLocks noGrp="1"/>
          </p:cNvSpPr>
          <p:nvPr>
            <p:ph type="sldNum" sz="quarter" idx="12"/>
          </p:nvPr>
        </p:nvSpPr>
        <p:spPr/>
        <p:txBody>
          <a:bodyPr/>
          <a:lstStyle/>
          <a:p>
            <a:fld id="{649AAC7D-4B30-4604-BD35-0C4E56313D0D}" type="slidenum">
              <a:rPr lang="de-DE" smtClean="0"/>
              <a:t>20</a:t>
            </a:fld>
            <a:endParaRPr lang="de-DE"/>
          </a:p>
        </p:txBody>
      </p:sp>
      <p:pic>
        <p:nvPicPr>
          <p:cNvPr id="70" name="Inhaltsplatzhalter 69">
            <a:extLst>
              <a:ext uri="{FF2B5EF4-FFF2-40B4-BE49-F238E27FC236}">
                <a16:creationId xmlns:a16="http://schemas.microsoft.com/office/drawing/2014/main" id="{7ECFAB48-1E4A-4138-B19C-4C9C9FA3BB5C}"/>
              </a:ext>
            </a:extLst>
          </p:cNvPr>
          <p:cNvPicPr>
            <a:picLocks noGrp="1" noChangeAspect="1"/>
          </p:cNvPicPr>
          <p:nvPr>
            <p:ph sz="quarter" idx="14"/>
          </p:nvPr>
        </p:nvPicPr>
        <p:blipFill>
          <a:blip r:embed="rId2"/>
          <a:stretch>
            <a:fillRect/>
          </a:stretch>
        </p:blipFill>
        <p:spPr>
          <a:xfrm>
            <a:off x="766301" y="5158458"/>
            <a:ext cx="600538" cy="1104693"/>
          </a:xfrm>
          <a:prstGeom prst="rect">
            <a:avLst/>
          </a:prstGeom>
        </p:spPr>
      </p:pic>
      <p:sp>
        <p:nvSpPr>
          <p:cNvPr id="5" name="Textplatzhalter 4">
            <a:extLst>
              <a:ext uri="{FF2B5EF4-FFF2-40B4-BE49-F238E27FC236}">
                <a16:creationId xmlns:a16="http://schemas.microsoft.com/office/drawing/2014/main" id="{E3146AE0-5354-48F1-A988-1C0A85ED1D92}"/>
              </a:ext>
            </a:extLst>
          </p:cNvPr>
          <p:cNvSpPr>
            <a:spLocks noGrp="1"/>
          </p:cNvSpPr>
          <p:nvPr>
            <p:ph type="body" sz="quarter" idx="15"/>
          </p:nvPr>
        </p:nvSpPr>
        <p:spPr/>
        <p:txBody>
          <a:bodyPr/>
          <a:lstStyle/>
          <a:p>
            <a:r>
              <a:rPr lang="de-DE" dirty="0"/>
              <a:t>Ergänze deine eignen </a:t>
            </a:r>
            <a:r>
              <a:rPr lang="de-DE" dirty="0" smtClean="0"/>
              <a:t>Überlegungen durch weitere Probleme, die dir auffallen.</a:t>
            </a:r>
            <a:endParaRPr lang="de-DE" dirty="0"/>
          </a:p>
        </p:txBody>
      </p:sp>
    </p:spTree>
    <p:extLst>
      <p:ext uri="{BB962C8B-B14F-4D97-AF65-F5344CB8AC3E}">
        <p14:creationId xmlns:p14="http://schemas.microsoft.com/office/powerpoint/2010/main" val="70503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5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wipe(left)">
                                      <p:cBhvr>
                                        <p:cTn id="27" dur="500"/>
                                        <p:tgtEl>
                                          <p:spTgt spid="70"/>
                                        </p:tgtEl>
                                      </p:cBhvr>
                                    </p:animEffect>
                                  </p:childTnLst>
                                </p:cTn>
                              </p:par>
                            </p:childTnLst>
                          </p:cTn>
                        </p:par>
                        <p:par>
                          <p:cTn id="28" fill="hold">
                            <p:stCondLst>
                              <p:cond delay="500"/>
                            </p:stCondLst>
                            <p:childTnLst>
                              <p:par>
                                <p:cTn id="29" presetID="22" presetClass="entr" presetSubtype="8" fill="hold" grpId="0" nodeType="afterEffect">
                                  <p:stCondLst>
                                    <p:cond delay="25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wipe(left)">
                                      <p:cBhvr>
                                        <p:cTn id="3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sollte bleiben:</a:t>
            </a:r>
          </a:p>
        </p:txBody>
      </p:sp>
      <p:sp>
        <p:nvSpPr>
          <p:cNvPr id="3" name="Inhaltsplatzhalter 2"/>
          <p:cNvSpPr>
            <a:spLocks noGrp="1"/>
          </p:cNvSpPr>
          <p:nvPr>
            <p:ph idx="1"/>
          </p:nvPr>
        </p:nvSpPr>
        <p:spPr/>
        <p:txBody>
          <a:bodyPr/>
          <a:lstStyle/>
          <a:p>
            <a:pPr marL="352425" indent="-352425">
              <a:buFont typeface="+mj-lt"/>
              <a:buAutoNum type="arabicPeriod"/>
            </a:pPr>
            <a:r>
              <a:rPr lang="de-DE" dirty="0"/>
              <a:t>Wasserstoff kann als </a:t>
            </a:r>
            <a:r>
              <a:rPr lang="de-DE" dirty="0" smtClean="0"/>
              <a:t>Energie-Träger </a:t>
            </a:r>
            <a:r>
              <a:rPr lang="de-DE" dirty="0"/>
              <a:t>dazu beitragen, unsere </a:t>
            </a:r>
            <a:r>
              <a:rPr lang="de-DE" dirty="0" smtClean="0"/>
              <a:t>Energie-Versorgung </a:t>
            </a:r>
            <a:r>
              <a:rPr lang="de-DE" b="1" dirty="0"/>
              <a:t>nachhaltiger</a:t>
            </a:r>
            <a:r>
              <a:rPr lang="de-DE" dirty="0"/>
              <a:t> zu gestalten.</a:t>
            </a:r>
          </a:p>
          <a:p>
            <a:pPr marL="352425" indent="-352425">
              <a:buFont typeface="+mj-lt"/>
              <a:buAutoNum type="arabicPeriod"/>
            </a:pPr>
            <a:endParaRPr lang="de-DE" dirty="0"/>
          </a:p>
          <a:p>
            <a:pPr marL="352425" indent="-352425">
              <a:buFont typeface="+mj-lt"/>
              <a:buAutoNum type="arabicPeriod"/>
            </a:pPr>
            <a:r>
              <a:rPr lang="de-DE" dirty="0"/>
              <a:t>Wasserstoff ist nicht gleich Wasserstoff. Entscheidend ist die </a:t>
            </a:r>
            <a:r>
              <a:rPr lang="de-DE" dirty="0" smtClean="0"/>
              <a:t>CO</a:t>
            </a:r>
            <a:r>
              <a:rPr lang="de-DE" baseline="-25000" dirty="0" smtClean="0"/>
              <a:t>2</a:t>
            </a:r>
            <a:r>
              <a:rPr lang="de-DE" dirty="0" smtClean="0"/>
              <a:t>-freie Erzeugung</a:t>
            </a:r>
            <a:r>
              <a:rPr lang="de-DE" dirty="0"/>
              <a:t>.</a:t>
            </a:r>
          </a:p>
          <a:p>
            <a:pPr marL="352425" indent="-352425">
              <a:buFont typeface="+mj-lt"/>
              <a:buAutoNum type="arabicPeriod"/>
            </a:pPr>
            <a:endParaRPr lang="de-DE" dirty="0"/>
          </a:p>
          <a:p>
            <a:pPr marL="352425" indent="-352425">
              <a:buFont typeface="+mj-lt"/>
              <a:buAutoNum type="arabicPeriod"/>
            </a:pPr>
            <a:r>
              <a:rPr lang="de-DE" dirty="0"/>
              <a:t>Mit Blick auf Umwelt- und Klimaschutz sollte langfristig auf </a:t>
            </a:r>
            <a:r>
              <a:rPr lang="de-DE" dirty="0">
                <a:solidFill>
                  <a:srgbClr val="008000"/>
                </a:solidFill>
              </a:rPr>
              <a:t>grünen</a:t>
            </a:r>
            <a:r>
              <a:rPr lang="de-DE" dirty="0"/>
              <a:t> Wasserstoff gesetzt werden.</a:t>
            </a:r>
          </a:p>
          <a:p>
            <a:pPr marL="352425" indent="-352425">
              <a:buFont typeface="+mj-lt"/>
              <a:buAutoNum type="arabicPeriod"/>
            </a:pPr>
            <a:endParaRPr lang="de-DE" dirty="0"/>
          </a:p>
          <a:p>
            <a:pPr marL="352425" indent="-352425">
              <a:buFont typeface="+mj-lt"/>
              <a:buAutoNum type="arabicPeriod"/>
            </a:pPr>
            <a:r>
              <a:rPr lang="de-DE" dirty="0"/>
              <a:t>Es bedarf weiterer </a:t>
            </a:r>
            <a:r>
              <a:rPr lang="de-DE" dirty="0" smtClean="0"/>
              <a:t>Forschung und Entwicklung, </a:t>
            </a:r>
            <a:r>
              <a:rPr lang="de-DE" dirty="0"/>
              <a:t>um die Erzeugung von grünem Wasserstoff </a:t>
            </a:r>
            <a:r>
              <a:rPr lang="de-DE" b="1" dirty="0" smtClean="0"/>
              <a:t>bezahlbar</a:t>
            </a:r>
            <a:r>
              <a:rPr lang="de-DE" dirty="0" smtClean="0"/>
              <a:t> </a:t>
            </a:r>
            <a:r>
              <a:rPr lang="de-DE" dirty="0"/>
              <a:t>zu gestalten.</a:t>
            </a:r>
          </a:p>
        </p:txBody>
      </p:sp>
      <p:sp>
        <p:nvSpPr>
          <p:cNvPr id="4" name="Foliennummernplatzhalter 3"/>
          <p:cNvSpPr>
            <a:spLocks noGrp="1"/>
          </p:cNvSpPr>
          <p:nvPr>
            <p:ph type="sldNum" sz="quarter" idx="12"/>
          </p:nvPr>
        </p:nvSpPr>
        <p:spPr/>
        <p:txBody>
          <a:bodyPr/>
          <a:lstStyle/>
          <a:p>
            <a:fld id="{649AAC7D-4B30-4604-BD35-0C4E56313D0D}" type="slidenum">
              <a:rPr lang="de-DE" smtClean="0"/>
              <a:t>21</a:t>
            </a:fld>
            <a:endParaRPr lang="de-DE"/>
          </a:p>
        </p:txBody>
      </p:sp>
      <p:pic>
        <p:nvPicPr>
          <p:cNvPr id="7" name="Inhaltsplatzhalter 6"/>
          <p:cNvPicPr>
            <a:picLocks noGrp="1" noChangeAspect="1"/>
          </p:cNvPicPr>
          <p:nvPr>
            <p:ph sz="quarter" idx="13"/>
          </p:nvPr>
        </p:nvPicPr>
        <p:blipFill>
          <a:blip r:embed="rId2"/>
          <a:stretch>
            <a:fillRect/>
          </a:stretch>
        </p:blipFill>
        <p:spPr>
          <a:xfrm>
            <a:off x="611215" y="503238"/>
            <a:ext cx="541283" cy="900112"/>
          </a:xfrm>
          <a:prstGeom prst="rect">
            <a:avLst/>
          </a:prstGeom>
        </p:spPr>
      </p:pic>
    </p:spTree>
    <p:extLst>
      <p:ext uri="{BB962C8B-B14F-4D97-AF65-F5344CB8AC3E}">
        <p14:creationId xmlns:p14="http://schemas.microsoft.com/office/powerpoint/2010/main" val="6071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Die Farben des Wasserstoffs bedeuten also …</a:t>
            </a:r>
          </a:p>
        </p:txBody>
      </p:sp>
      <p:sp>
        <p:nvSpPr>
          <p:cNvPr id="3" name="Inhaltsplatzhalter 2"/>
          <p:cNvSpPr>
            <a:spLocks noGrp="1"/>
          </p:cNvSpPr>
          <p:nvPr>
            <p:ph idx="1"/>
          </p:nvPr>
        </p:nvSpPr>
        <p:spPr/>
        <p:txBody>
          <a:bodyPr/>
          <a:lstStyle/>
          <a:p>
            <a:r>
              <a:rPr lang="de-DE" dirty="0"/>
              <a:t>… auf welche Weise der Wasserstoff erzeugt wurde.</a:t>
            </a:r>
          </a:p>
          <a:p>
            <a:endParaRPr lang="de-DE" dirty="0"/>
          </a:p>
          <a:p>
            <a:r>
              <a:rPr lang="de-DE" dirty="0">
                <a:solidFill>
                  <a:srgbClr val="008000"/>
                </a:solidFill>
              </a:rPr>
              <a:t>Grüner</a:t>
            </a:r>
            <a:r>
              <a:rPr lang="de-DE" dirty="0"/>
              <a:t> Wasserstoff: 	Elektrolyse, </a:t>
            </a:r>
            <a:r>
              <a:rPr lang="de-DE" dirty="0" smtClean="0"/>
              <a:t>wobei die Energie aus </a:t>
            </a:r>
            <a:r>
              <a:rPr lang="de-DE" dirty="0"/>
              <a:t>			</a:t>
            </a:r>
            <a:r>
              <a:rPr lang="de-DE" dirty="0" smtClean="0"/>
              <a:t>erneuerbaren Quellen stammt.</a:t>
            </a:r>
            <a:endParaRPr lang="de-DE" dirty="0"/>
          </a:p>
          <a:p>
            <a:endParaRPr lang="de-DE" dirty="0"/>
          </a:p>
          <a:p>
            <a:r>
              <a:rPr lang="de-DE" dirty="0">
                <a:solidFill>
                  <a:schemeClr val="bg1">
                    <a:lumMod val="65000"/>
                  </a:schemeClr>
                </a:solidFill>
              </a:rPr>
              <a:t>Grauer</a:t>
            </a:r>
            <a:r>
              <a:rPr lang="de-DE" dirty="0"/>
              <a:t> Wasserstoff:	</a:t>
            </a:r>
            <a:r>
              <a:rPr lang="de-DE" dirty="0" smtClean="0"/>
              <a:t>Dampf-Reformation </a:t>
            </a:r>
            <a:r>
              <a:rPr lang="de-DE" dirty="0"/>
              <a:t>mit </a:t>
            </a:r>
            <a:r>
              <a:rPr lang="de-DE" dirty="0" smtClean="0"/>
              <a:t>Erdgas.</a:t>
            </a:r>
            <a:endParaRPr lang="de-DE" dirty="0"/>
          </a:p>
          <a:p>
            <a:endParaRPr lang="de-DE" dirty="0"/>
          </a:p>
          <a:p>
            <a:r>
              <a:rPr lang="de-DE" dirty="0">
                <a:solidFill>
                  <a:schemeClr val="accent1"/>
                </a:solidFill>
              </a:rPr>
              <a:t>Blauer</a:t>
            </a:r>
            <a:r>
              <a:rPr lang="de-DE" dirty="0"/>
              <a:t> Wasserstoff:	</a:t>
            </a:r>
            <a:r>
              <a:rPr lang="de-DE" dirty="0" smtClean="0"/>
              <a:t>wie grauer </a:t>
            </a:r>
            <a:r>
              <a:rPr lang="de-DE" dirty="0"/>
              <a:t>Wasserstoff, wobei </a:t>
            </a:r>
            <a:r>
              <a:rPr lang="de-DE" dirty="0" smtClean="0"/>
              <a:t>das</a:t>
            </a:r>
            <a:br>
              <a:rPr lang="de-DE" dirty="0" smtClean="0"/>
            </a:br>
            <a:r>
              <a:rPr lang="de-DE" dirty="0" smtClean="0"/>
              <a:t>			entstehende Kohlenstoffdioxid im</a:t>
            </a:r>
            <a:br>
              <a:rPr lang="de-DE" dirty="0" smtClean="0"/>
            </a:br>
            <a:r>
              <a:rPr lang="de-DE" dirty="0" smtClean="0"/>
              <a:t>			Boden </a:t>
            </a:r>
            <a:r>
              <a:rPr lang="de-DE" dirty="0"/>
              <a:t>gespeichert </a:t>
            </a:r>
            <a:r>
              <a:rPr lang="de-DE" dirty="0" smtClean="0"/>
              <a:t>wird.</a:t>
            </a:r>
            <a:endParaRPr lang="de-DE" dirty="0"/>
          </a:p>
          <a:p>
            <a:endParaRPr lang="de-DE" dirty="0"/>
          </a:p>
          <a:p>
            <a:r>
              <a:rPr lang="de-DE" dirty="0">
                <a:solidFill>
                  <a:schemeClr val="accent6"/>
                </a:solidFill>
              </a:rPr>
              <a:t>Türkiser</a:t>
            </a:r>
            <a:r>
              <a:rPr lang="de-DE" dirty="0"/>
              <a:t> Wasserstoff:	thermische Spaltung von </a:t>
            </a:r>
            <a:r>
              <a:rPr lang="de-DE" dirty="0" smtClean="0"/>
              <a:t>Methan.</a:t>
            </a:r>
            <a:endParaRPr lang="de-DE" dirty="0"/>
          </a:p>
          <a:p>
            <a:endParaRPr lang="de-DE" dirty="0"/>
          </a:p>
          <a:p>
            <a:r>
              <a:rPr lang="de-DE" b="1" dirty="0">
                <a:solidFill>
                  <a:srgbClr val="FFCC00"/>
                </a:solidFill>
              </a:rPr>
              <a:t>Gelber</a:t>
            </a:r>
            <a:r>
              <a:rPr lang="de-DE" dirty="0"/>
              <a:t> Wasserstoff:	Elektrolyse, </a:t>
            </a:r>
            <a:r>
              <a:rPr lang="de-DE" dirty="0"/>
              <a:t>wobei die Energie aus 			</a:t>
            </a:r>
            <a:r>
              <a:rPr lang="de-DE" dirty="0" smtClean="0"/>
              <a:t>Atomkraftwerken stammt.</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22</a:t>
            </a:fld>
            <a:endParaRPr lang="de-DE"/>
          </a:p>
        </p:txBody>
      </p:sp>
      <p:pic>
        <p:nvPicPr>
          <p:cNvPr id="8" name="Inhaltsplatzhalter 6"/>
          <p:cNvPicPr>
            <a:picLocks noGrp="1" noChangeAspect="1"/>
          </p:cNvPicPr>
          <p:nvPr>
            <p:ph sz="quarter" idx="13"/>
          </p:nvPr>
        </p:nvPicPr>
        <p:blipFill>
          <a:blip r:embed="rId2"/>
          <a:stretch>
            <a:fillRect/>
          </a:stretch>
        </p:blipFill>
        <p:spPr>
          <a:xfrm>
            <a:off x="611215" y="503238"/>
            <a:ext cx="541283" cy="900112"/>
          </a:xfrm>
          <a:prstGeom prst="rect">
            <a:avLst/>
          </a:prstGeom>
        </p:spPr>
      </p:pic>
    </p:spTree>
    <p:extLst>
      <p:ext uri="{BB962C8B-B14F-4D97-AF65-F5344CB8AC3E}">
        <p14:creationId xmlns:p14="http://schemas.microsoft.com/office/powerpoint/2010/main" val="429425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left)">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ipe(left)">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Teste dich </a:t>
            </a:r>
            <a:r>
              <a:rPr lang="de-DE" dirty="0" smtClean="0"/>
              <a:t>selbst (einfacher)</a:t>
            </a:r>
            <a:endParaRPr lang="de-DE" dirty="0"/>
          </a:p>
        </p:txBody>
      </p:sp>
      <p:sp>
        <p:nvSpPr>
          <p:cNvPr id="3" name="Inhaltsplatzhalter 2"/>
          <p:cNvSpPr>
            <a:spLocks noGrp="1"/>
          </p:cNvSpPr>
          <p:nvPr>
            <p:ph idx="1"/>
          </p:nvPr>
        </p:nvSpPr>
        <p:spPr>
          <a:xfrm>
            <a:off x="1366838" y="1440000"/>
            <a:ext cx="7200000" cy="4320000"/>
          </a:xfrm>
        </p:spPr>
        <p:txBody>
          <a:bodyPr/>
          <a:lstStyle/>
          <a:p>
            <a:pPr marL="0" indent="0">
              <a:buNone/>
            </a:pPr>
            <a:r>
              <a:rPr lang="de-DE" dirty="0">
                <a:solidFill>
                  <a:schemeClr val="accent1"/>
                </a:solidFill>
              </a:rPr>
              <a:t>Entscheide, </a:t>
            </a:r>
            <a:r>
              <a:rPr lang="de-DE" dirty="0" smtClean="0">
                <a:solidFill>
                  <a:schemeClr val="accent1"/>
                </a:solidFill>
              </a:rPr>
              <a:t>welche </a:t>
            </a:r>
            <a:r>
              <a:rPr lang="de-DE" dirty="0">
                <a:solidFill>
                  <a:schemeClr val="accent1"/>
                </a:solidFill>
              </a:rPr>
              <a:t>Farbe </a:t>
            </a:r>
            <a:r>
              <a:rPr lang="de-DE" dirty="0" smtClean="0">
                <a:solidFill>
                  <a:schemeClr val="accent1"/>
                </a:solidFill>
              </a:rPr>
              <a:t>dem </a:t>
            </a:r>
            <a:r>
              <a:rPr lang="de-DE" dirty="0">
                <a:solidFill>
                  <a:schemeClr val="accent1"/>
                </a:solidFill>
              </a:rPr>
              <a:t>nach der entsprechenden Beschreibung </a:t>
            </a:r>
            <a:r>
              <a:rPr lang="de-DE" dirty="0" smtClean="0">
                <a:solidFill>
                  <a:schemeClr val="accent1"/>
                </a:solidFill>
              </a:rPr>
              <a:t>hergestellten </a:t>
            </a:r>
            <a:r>
              <a:rPr lang="de-DE" dirty="0">
                <a:solidFill>
                  <a:schemeClr val="accent1"/>
                </a:solidFill>
              </a:rPr>
              <a:t>Wasserstoff </a:t>
            </a:r>
            <a:r>
              <a:rPr lang="de-DE" dirty="0" smtClean="0">
                <a:solidFill>
                  <a:schemeClr val="accent1"/>
                </a:solidFill>
              </a:rPr>
              <a:t>zugeschrieben wird:</a:t>
            </a:r>
            <a:endParaRPr lang="de-DE" dirty="0">
              <a:solidFill>
                <a:schemeClr val="accent1"/>
              </a:solidFill>
            </a:endParaRPr>
          </a:p>
          <a:p>
            <a:pPr marL="0" indent="0">
              <a:buNone/>
            </a:pPr>
            <a:endParaRPr lang="de-DE" dirty="0"/>
          </a:p>
          <a:p>
            <a:pPr marL="457200" indent="-457200">
              <a:buFont typeface="+mj-lt"/>
              <a:buAutoNum type="arabicPeriod"/>
            </a:pPr>
            <a:r>
              <a:rPr lang="de-DE" dirty="0"/>
              <a:t>Abtrennung bei der Spaltung von Methan mit Energie aus einem Atomkraftwerk.</a:t>
            </a:r>
          </a:p>
          <a:p>
            <a:pPr marL="457200" indent="-457200">
              <a:buFont typeface="+mj-lt"/>
              <a:buAutoNum type="arabicPeriod"/>
            </a:pPr>
            <a:endParaRPr lang="de-DE" dirty="0"/>
          </a:p>
          <a:p>
            <a:pPr marL="457200" indent="-457200">
              <a:buFont typeface="+mj-lt"/>
              <a:buAutoNum type="arabicPeriod"/>
            </a:pPr>
            <a:r>
              <a:rPr lang="de-DE" dirty="0" smtClean="0"/>
              <a:t>Dampf-Reformation.</a:t>
            </a:r>
            <a:endParaRPr lang="de-DE" dirty="0"/>
          </a:p>
          <a:p>
            <a:pPr marL="457200" indent="-457200">
              <a:buFont typeface="+mj-lt"/>
              <a:buAutoNum type="arabicPeriod"/>
            </a:pPr>
            <a:endParaRPr lang="de-DE" dirty="0"/>
          </a:p>
          <a:p>
            <a:pPr marL="457200" indent="-457200">
              <a:buFont typeface="+mj-lt"/>
              <a:buAutoNum type="arabicPeriod"/>
            </a:pPr>
            <a:r>
              <a:rPr lang="de-DE" dirty="0" smtClean="0"/>
              <a:t>Elektrolyse, wobei die </a:t>
            </a:r>
            <a:r>
              <a:rPr lang="de-DE" dirty="0"/>
              <a:t>Energie aus einem </a:t>
            </a:r>
            <a:r>
              <a:rPr lang="de-DE" dirty="0" smtClean="0"/>
              <a:t>Atomkraftwerk stammt.</a:t>
            </a:r>
            <a:endParaRPr lang="de-DE" dirty="0"/>
          </a:p>
          <a:p>
            <a:pPr marL="457200" indent="-457200">
              <a:buFont typeface="+mj-lt"/>
              <a:buAutoNum type="arabicPeriod"/>
            </a:pPr>
            <a:endParaRPr lang="de-DE" dirty="0"/>
          </a:p>
          <a:p>
            <a:pPr marL="457200" indent="-457200">
              <a:buFont typeface="+mj-lt"/>
              <a:buAutoNum type="arabicPeriod"/>
            </a:pPr>
            <a:r>
              <a:rPr lang="de-DE" dirty="0"/>
              <a:t>Elektrolyse, wobei die Energie </a:t>
            </a:r>
            <a:r>
              <a:rPr lang="de-DE" dirty="0" smtClean="0"/>
              <a:t>von der Sonne stammt.</a:t>
            </a:r>
            <a:endParaRPr lang="de-DE" dirty="0"/>
          </a:p>
          <a:p>
            <a:pPr marL="457200" indent="-457200">
              <a:buFont typeface="+mj-lt"/>
              <a:buAutoNum type="arabicPeriod"/>
            </a:pP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pPr/>
              <a:t>23</a:t>
            </a:fld>
            <a:endParaRPr lang="de-DE"/>
          </a:p>
        </p:txBody>
      </p:sp>
      <p:pic>
        <p:nvPicPr>
          <p:cNvPr id="11" name="Inhaltsplatzhalter 12"/>
          <p:cNvPicPr>
            <a:picLocks noGrp="1" noChangeAspect="1"/>
          </p:cNvPicPr>
          <p:nvPr>
            <p:ph sz="quarter" idx="14"/>
          </p:nvPr>
        </p:nvPicPr>
        <p:blipFill>
          <a:blip r:embed="rId2"/>
          <a:stretch>
            <a:fillRect/>
          </a:stretch>
        </p:blipFill>
        <p:spPr>
          <a:xfrm>
            <a:off x="489000" y="1511300"/>
            <a:ext cx="785712" cy="900113"/>
          </a:xfrm>
          <a:prstGeom prst="rect">
            <a:avLst/>
          </a:prstGeom>
        </p:spPr>
      </p:pic>
      <p:sp>
        <p:nvSpPr>
          <p:cNvPr id="5" name="Inhaltsplatzhalter 4"/>
          <p:cNvSpPr>
            <a:spLocks noGrp="1"/>
          </p:cNvSpPr>
          <p:nvPr>
            <p:ph sz="quarter" idx="15"/>
          </p:nvPr>
        </p:nvSpPr>
        <p:spPr/>
        <p:txBody>
          <a:bodyPr/>
          <a:lstStyle/>
          <a:p>
            <a:endParaRPr lang="de-DE"/>
          </a:p>
        </p:txBody>
      </p:sp>
      <p:sp>
        <p:nvSpPr>
          <p:cNvPr id="6" name="Inhaltsplatzhalter 5"/>
          <p:cNvSpPr>
            <a:spLocks noGrp="1"/>
          </p:cNvSpPr>
          <p:nvPr>
            <p:ph sz="quarter" idx="16"/>
          </p:nvPr>
        </p:nvSpPr>
        <p:spPr/>
        <p:txBody>
          <a:bodyPr/>
          <a:lstStyle/>
          <a:p>
            <a:endParaRPr lang="de-DE"/>
          </a:p>
        </p:txBody>
      </p:sp>
      <p:pic>
        <p:nvPicPr>
          <p:cNvPr id="14" name="Inhaltsplatzhalter 38"/>
          <p:cNvPicPr>
            <a:picLocks noGrp="1" noChangeAspect="1"/>
          </p:cNvPicPr>
          <p:nvPr>
            <p:ph sz="quarter" idx="13"/>
          </p:nvPr>
        </p:nvPicPr>
        <p:blipFill>
          <a:blip r:embed="rId3"/>
          <a:stretch>
            <a:fillRect/>
          </a:stretch>
        </p:blipFill>
        <p:spPr>
          <a:xfrm>
            <a:off x="636920" y="503238"/>
            <a:ext cx="489872" cy="900112"/>
          </a:xfrm>
          <a:prstGeom prst="rect">
            <a:avLst/>
          </a:prstGeom>
        </p:spPr>
      </p:pic>
      <p:sp>
        <p:nvSpPr>
          <p:cNvPr id="8" name="Inhaltsplatzhalter 7">
            <a:extLst>
              <a:ext uri="{FF2B5EF4-FFF2-40B4-BE49-F238E27FC236}">
                <a16:creationId xmlns:a16="http://schemas.microsoft.com/office/drawing/2014/main" id="{7C8FE2B8-1B3A-4976-8AA0-40D9D7888B40}"/>
              </a:ext>
            </a:extLst>
          </p:cNvPr>
          <p:cNvSpPr>
            <a:spLocks noGrp="1"/>
          </p:cNvSpPr>
          <p:nvPr>
            <p:ph sz="quarter" idx="17"/>
          </p:nvPr>
        </p:nvSpPr>
        <p:spPr/>
        <p:txBody>
          <a:bodyPr/>
          <a:lstStyle/>
          <a:p>
            <a:endParaRPr lang="de-DE"/>
          </a:p>
        </p:txBody>
      </p:sp>
    </p:spTree>
    <p:extLst>
      <p:ext uri="{BB962C8B-B14F-4D97-AF65-F5344CB8AC3E}">
        <p14:creationId xmlns:p14="http://schemas.microsoft.com/office/powerpoint/2010/main" val="88328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par>
                          <p:cTn id="17" fill="hold">
                            <p:stCondLst>
                              <p:cond delay="500"/>
                            </p:stCondLst>
                            <p:childTnLst>
                              <p:par>
                                <p:cTn id="18" presetID="22" presetClass="entr" presetSubtype="8" fill="hold" grpId="0" nodeType="afterEffect">
                                  <p:stCondLst>
                                    <p:cond delay="50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500"/>
                                        <p:tgtEl>
                                          <p:spTgt spid="3">
                                            <p:txEl>
                                              <p:pRg st="4" end="4"/>
                                            </p:txEl>
                                          </p:spTgt>
                                        </p:tgtEl>
                                      </p:cBhvr>
                                    </p:animEffect>
                                  </p:childTnLst>
                                </p:cTn>
                              </p:par>
                            </p:childTnLst>
                          </p:cTn>
                        </p:par>
                        <p:par>
                          <p:cTn id="21" fill="hold">
                            <p:stCondLst>
                              <p:cond delay="1500"/>
                            </p:stCondLst>
                            <p:childTnLst>
                              <p:par>
                                <p:cTn id="22" presetID="22" presetClass="entr" presetSubtype="8" fill="hold" grpId="0" nodeType="afterEffect">
                                  <p:stCondLst>
                                    <p:cond delay="50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left)">
                                      <p:cBhvr>
                                        <p:cTn id="24" dur="500"/>
                                        <p:tgtEl>
                                          <p:spTgt spid="3">
                                            <p:txEl>
                                              <p:pRg st="6" end="6"/>
                                            </p:txEl>
                                          </p:spTgt>
                                        </p:tgtEl>
                                      </p:cBhvr>
                                    </p:animEffect>
                                  </p:childTnLst>
                                </p:cTn>
                              </p:par>
                            </p:childTnLst>
                          </p:cTn>
                        </p:par>
                        <p:par>
                          <p:cTn id="25" fill="hold">
                            <p:stCondLst>
                              <p:cond delay="2500"/>
                            </p:stCondLst>
                            <p:childTnLst>
                              <p:par>
                                <p:cTn id="26" presetID="22" presetClass="entr" presetSubtype="8" fill="hold" grpId="0" nodeType="afterEffect">
                                  <p:stCondLst>
                                    <p:cond delay="50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left)">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7352E93-6EC0-4013-864E-8B08B91EFE42}"/>
              </a:ext>
            </a:extLst>
          </p:cNvPr>
          <p:cNvSpPr>
            <a:spLocks noGrp="1"/>
          </p:cNvSpPr>
          <p:nvPr>
            <p:ph type="sldNum" sz="quarter" idx="12"/>
          </p:nvPr>
        </p:nvSpPr>
        <p:spPr/>
        <p:txBody>
          <a:bodyPr/>
          <a:lstStyle/>
          <a:p>
            <a:fld id="{512B0DB9-0322-4ED9-940E-5222A7C612BE}" type="slidenum">
              <a:rPr lang="de-DE" smtClean="0"/>
              <a:t>24</a:t>
            </a:fld>
            <a:endParaRPr lang="de-DE"/>
          </a:p>
        </p:txBody>
      </p:sp>
    </p:spTree>
    <p:extLst>
      <p:ext uri="{BB962C8B-B14F-4D97-AF65-F5344CB8AC3E}">
        <p14:creationId xmlns:p14="http://schemas.microsoft.com/office/powerpoint/2010/main" val="24009251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665AF958-AFC3-43C9-B8D3-D0AB7D8A16A2}"/>
              </a:ext>
            </a:extLst>
          </p:cNvPr>
          <p:cNvSpPr>
            <a:spLocks noGrp="1"/>
          </p:cNvSpPr>
          <p:nvPr>
            <p:ph idx="1"/>
          </p:nvPr>
        </p:nvSpPr>
        <p:spPr/>
        <p:txBody>
          <a:bodyPr/>
          <a:lstStyle/>
          <a:p>
            <a:pPr marL="457200" indent="-457200">
              <a:buAutoNum type="arabicPeriod"/>
            </a:pPr>
            <a:r>
              <a:rPr lang="de-DE" dirty="0" smtClean="0"/>
              <a:t> </a:t>
            </a:r>
            <a:r>
              <a:rPr lang="de-DE" dirty="0" err="1" smtClean="0">
                <a:solidFill>
                  <a:schemeClr val="accent6"/>
                </a:solidFill>
              </a:rPr>
              <a:t>Türkiser</a:t>
            </a:r>
            <a:r>
              <a:rPr lang="de-DE" dirty="0" smtClean="0"/>
              <a:t> </a:t>
            </a:r>
            <a:r>
              <a:rPr lang="de-DE" dirty="0"/>
              <a:t>Wasserstoff</a:t>
            </a:r>
          </a:p>
          <a:p>
            <a:pPr marL="457200" indent="-457200">
              <a:buAutoNum type="arabicPeriod"/>
            </a:pPr>
            <a:endParaRPr lang="de-DE" dirty="0"/>
          </a:p>
          <a:p>
            <a:pPr marL="457200" indent="-457200">
              <a:buAutoNum type="arabicPeriod"/>
            </a:pPr>
            <a:r>
              <a:rPr lang="de-DE" dirty="0" smtClean="0"/>
              <a:t>Je nachdem, </a:t>
            </a:r>
            <a:r>
              <a:rPr lang="de-DE" dirty="0"/>
              <a:t>ob das </a:t>
            </a:r>
            <a:r>
              <a:rPr lang="de-DE" dirty="0" smtClean="0"/>
              <a:t>entstandene Kohlenstoffdioxid gespeichert </a:t>
            </a:r>
            <a:r>
              <a:rPr lang="de-DE" dirty="0"/>
              <a:t>wird</a:t>
            </a:r>
            <a:r>
              <a:rPr lang="de-DE" dirty="0" smtClean="0"/>
              <a:t>:</a:t>
            </a:r>
            <a:br>
              <a:rPr lang="de-DE" dirty="0" smtClean="0"/>
            </a:br>
            <a:r>
              <a:rPr lang="de-DE" dirty="0" smtClean="0">
                <a:solidFill>
                  <a:schemeClr val="accent1"/>
                </a:solidFill>
              </a:rPr>
              <a:t>blauer</a:t>
            </a:r>
            <a:r>
              <a:rPr lang="de-DE" dirty="0" smtClean="0"/>
              <a:t> </a:t>
            </a:r>
            <a:r>
              <a:rPr lang="de-DE" dirty="0"/>
              <a:t>oder </a:t>
            </a:r>
            <a:r>
              <a:rPr lang="de-DE" dirty="0">
                <a:solidFill>
                  <a:schemeClr val="bg1">
                    <a:lumMod val="65000"/>
                  </a:schemeClr>
                </a:solidFill>
              </a:rPr>
              <a:t>grauer</a:t>
            </a:r>
            <a:r>
              <a:rPr lang="de-DE" dirty="0"/>
              <a:t> Wasserstoff</a:t>
            </a:r>
          </a:p>
          <a:p>
            <a:pPr marL="457200" indent="-457200">
              <a:buAutoNum type="arabicPeriod"/>
            </a:pPr>
            <a:endParaRPr lang="de-DE" dirty="0"/>
          </a:p>
          <a:p>
            <a:pPr marL="457200" indent="-457200">
              <a:buAutoNum type="arabicPeriod"/>
            </a:pPr>
            <a:r>
              <a:rPr lang="de-DE" dirty="0" smtClean="0"/>
              <a:t> </a:t>
            </a:r>
            <a:r>
              <a:rPr lang="de-DE" b="1" dirty="0" smtClean="0">
                <a:solidFill>
                  <a:srgbClr val="FFCC00"/>
                </a:solidFill>
              </a:rPr>
              <a:t>Gelber</a:t>
            </a:r>
            <a:r>
              <a:rPr lang="de-DE" dirty="0" smtClean="0"/>
              <a:t> </a:t>
            </a:r>
            <a:r>
              <a:rPr lang="de-DE" dirty="0"/>
              <a:t>Wasserstoff</a:t>
            </a:r>
          </a:p>
          <a:p>
            <a:pPr marL="457200" indent="-457200">
              <a:buAutoNum type="arabicPeriod"/>
            </a:pPr>
            <a:endParaRPr lang="de-DE" dirty="0"/>
          </a:p>
          <a:p>
            <a:pPr marL="457200" indent="-457200">
              <a:buAutoNum type="arabicPeriod"/>
            </a:pPr>
            <a:r>
              <a:rPr lang="de-DE" dirty="0" smtClean="0"/>
              <a:t> </a:t>
            </a:r>
            <a:r>
              <a:rPr lang="de-DE" dirty="0" smtClean="0">
                <a:solidFill>
                  <a:srgbClr val="008000"/>
                </a:solidFill>
              </a:rPr>
              <a:t>Grüner</a:t>
            </a:r>
            <a:r>
              <a:rPr lang="de-DE" dirty="0" smtClean="0"/>
              <a:t> </a:t>
            </a:r>
            <a:r>
              <a:rPr lang="de-DE" dirty="0"/>
              <a:t>Wasserstoff</a:t>
            </a:r>
          </a:p>
        </p:txBody>
      </p:sp>
      <p:sp>
        <p:nvSpPr>
          <p:cNvPr id="3" name="Foliennummernplatzhalter 2">
            <a:extLst>
              <a:ext uri="{FF2B5EF4-FFF2-40B4-BE49-F238E27FC236}">
                <a16:creationId xmlns:a16="http://schemas.microsoft.com/office/drawing/2014/main" id="{A74698CA-A496-4FEF-990E-0F4AB5DBF35C}"/>
              </a:ext>
            </a:extLst>
          </p:cNvPr>
          <p:cNvSpPr>
            <a:spLocks noGrp="1"/>
          </p:cNvSpPr>
          <p:nvPr>
            <p:ph type="sldNum" sz="quarter" idx="12"/>
          </p:nvPr>
        </p:nvSpPr>
        <p:spPr/>
        <p:txBody>
          <a:bodyPr/>
          <a:lstStyle/>
          <a:p>
            <a:fld id="{649AAC7D-4B30-4604-BD35-0C4E56313D0D}" type="slidenum">
              <a:rPr lang="de-DE" smtClean="0"/>
              <a:t>25</a:t>
            </a:fld>
            <a:endParaRPr lang="de-DE"/>
          </a:p>
        </p:txBody>
      </p:sp>
    </p:spTree>
    <p:extLst>
      <p:ext uri="{BB962C8B-B14F-4D97-AF65-F5344CB8AC3E}">
        <p14:creationId xmlns:p14="http://schemas.microsoft.com/office/powerpoint/2010/main" val="97388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par>
                          <p:cTn id="8" fill="hold">
                            <p:stCondLst>
                              <p:cond delay="1000"/>
                            </p:stCondLst>
                            <p:childTnLst>
                              <p:par>
                                <p:cTn id="9" presetID="22" presetClass="entr" presetSubtype="8" fill="hold" nodeType="afterEffect">
                                  <p:stCondLst>
                                    <p:cond delay="50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wipe(left)">
                                      <p:cBhvr>
                                        <p:cTn id="11" dur="500"/>
                                        <p:tgtEl>
                                          <p:spTgt spid="2">
                                            <p:txEl>
                                              <p:pRg st="2" end="2"/>
                                            </p:txEl>
                                          </p:spTgt>
                                        </p:tgtEl>
                                      </p:cBhvr>
                                    </p:animEffect>
                                  </p:childTnLst>
                                </p:cTn>
                              </p:par>
                            </p:childTnLst>
                          </p:cTn>
                        </p:par>
                        <p:par>
                          <p:cTn id="12" fill="hold">
                            <p:stCondLst>
                              <p:cond delay="2000"/>
                            </p:stCondLst>
                            <p:childTnLst>
                              <p:par>
                                <p:cTn id="13" presetID="22" presetClass="entr" presetSubtype="8" fill="hold" nodeType="afterEffect">
                                  <p:stCondLst>
                                    <p:cond delay="50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wipe(left)">
                                      <p:cBhvr>
                                        <p:cTn id="15" dur="500"/>
                                        <p:tgtEl>
                                          <p:spTgt spid="2">
                                            <p:txEl>
                                              <p:pRg st="4" end="4"/>
                                            </p:txEl>
                                          </p:spTgt>
                                        </p:tgtEl>
                                      </p:cBhvr>
                                    </p:animEffect>
                                  </p:childTnLst>
                                </p:cTn>
                              </p:par>
                            </p:childTnLst>
                          </p:cTn>
                        </p:par>
                        <p:par>
                          <p:cTn id="16" fill="hold">
                            <p:stCondLst>
                              <p:cond delay="3000"/>
                            </p:stCondLst>
                            <p:childTnLst>
                              <p:par>
                                <p:cTn id="17" presetID="22" presetClass="entr" presetSubtype="8" fill="hold" nodeType="afterEffect">
                                  <p:stCondLst>
                                    <p:cond delay="50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wipe(left)">
                                      <p:cBhvr>
                                        <p:cTn id="19"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Teste dich </a:t>
            </a:r>
            <a:r>
              <a:rPr lang="de-DE" dirty="0" smtClean="0"/>
              <a:t>selbst (schwieriger)</a:t>
            </a:r>
            <a:endParaRPr lang="de-DE" dirty="0"/>
          </a:p>
        </p:txBody>
      </p:sp>
      <p:sp>
        <p:nvSpPr>
          <p:cNvPr id="3" name="Inhaltsplatzhalter 2"/>
          <p:cNvSpPr>
            <a:spLocks noGrp="1"/>
          </p:cNvSpPr>
          <p:nvPr>
            <p:ph idx="1"/>
          </p:nvPr>
        </p:nvSpPr>
        <p:spPr/>
        <p:txBody>
          <a:bodyPr/>
          <a:lstStyle/>
          <a:p>
            <a:pPr marL="0" indent="0">
              <a:buNone/>
            </a:pPr>
            <a:endParaRPr lang="de-DE" dirty="0">
              <a:solidFill>
                <a:schemeClr val="accent1"/>
              </a:solidFill>
            </a:endParaRPr>
          </a:p>
        </p:txBody>
      </p:sp>
      <p:sp>
        <p:nvSpPr>
          <p:cNvPr id="4" name="Foliennummernplatzhalter 3"/>
          <p:cNvSpPr>
            <a:spLocks noGrp="1"/>
          </p:cNvSpPr>
          <p:nvPr>
            <p:ph type="sldNum" sz="quarter" idx="12"/>
          </p:nvPr>
        </p:nvSpPr>
        <p:spPr/>
        <p:txBody>
          <a:bodyPr/>
          <a:lstStyle/>
          <a:p>
            <a:fld id="{649AAC7D-4B30-4604-BD35-0C4E56313D0D}" type="slidenum">
              <a:rPr lang="de-DE" smtClean="0"/>
              <a:pPr/>
              <a:t>26</a:t>
            </a:fld>
            <a:endParaRPr lang="de-DE"/>
          </a:p>
        </p:txBody>
      </p:sp>
      <p:pic>
        <p:nvPicPr>
          <p:cNvPr id="14" name="Inhaltsplatzhalter 38"/>
          <p:cNvPicPr>
            <a:picLocks noGrp="1" noChangeAspect="1"/>
          </p:cNvPicPr>
          <p:nvPr>
            <p:ph sz="quarter" idx="13"/>
          </p:nvPr>
        </p:nvPicPr>
        <p:blipFill>
          <a:blip r:embed="rId2"/>
          <a:stretch>
            <a:fillRect/>
          </a:stretch>
        </p:blipFill>
        <p:spPr>
          <a:xfrm>
            <a:off x="636920" y="503238"/>
            <a:ext cx="489872" cy="900112"/>
          </a:xfrm>
          <a:prstGeom prst="rect">
            <a:avLst/>
          </a:prstGeom>
        </p:spPr>
      </p:pic>
      <p:pic>
        <p:nvPicPr>
          <p:cNvPr id="11" name="Inhaltsplatzhalter 12"/>
          <p:cNvPicPr>
            <a:picLocks noGrp="1" noChangeAspect="1"/>
          </p:cNvPicPr>
          <p:nvPr>
            <p:ph sz="quarter" idx="14"/>
          </p:nvPr>
        </p:nvPicPr>
        <p:blipFill>
          <a:blip r:embed="rId3"/>
          <a:stretch>
            <a:fillRect/>
          </a:stretch>
        </p:blipFill>
        <p:spPr>
          <a:xfrm>
            <a:off x="777131" y="5219700"/>
            <a:ext cx="785712" cy="900113"/>
          </a:xfrm>
          <a:prstGeom prst="rect">
            <a:avLst/>
          </a:prstGeom>
        </p:spPr>
      </p:pic>
      <p:sp>
        <p:nvSpPr>
          <p:cNvPr id="7" name="Textplatzhalter 6"/>
          <p:cNvSpPr>
            <a:spLocks noGrp="1"/>
          </p:cNvSpPr>
          <p:nvPr>
            <p:ph type="body" sz="quarter" idx="15"/>
          </p:nvPr>
        </p:nvSpPr>
        <p:spPr/>
        <p:txBody>
          <a:bodyPr/>
          <a:lstStyle/>
          <a:p>
            <a:r>
              <a:rPr lang="de-DE" dirty="0"/>
              <a:t>Kennst du auch den schwarzen Wasserstoff</a:t>
            </a:r>
            <a:r>
              <a:rPr lang="de-DE" dirty="0" smtClean="0"/>
              <a:t>?</a:t>
            </a:r>
            <a:endParaRPr lang="de-DE" dirty="0"/>
          </a:p>
        </p:txBody>
      </p:sp>
    </p:spTree>
    <p:extLst>
      <p:ext uri="{BB962C8B-B14F-4D97-AF65-F5344CB8AC3E}">
        <p14:creationId xmlns:p14="http://schemas.microsoft.com/office/powerpoint/2010/main" val="27441987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512B0DB9-0322-4ED9-940E-5222A7C612BE}" type="slidenum">
              <a:rPr lang="de-DE" smtClean="0"/>
              <a:t>27</a:t>
            </a:fld>
            <a:endParaRPr lang="de-DE"/>
          </a:p>
        </p:txBody>
      </p:sp>
    </p:spTree>
    <p:extLst>
      <p:ext uri="{BB962C8B-B14F-4D97-AF65-F5344CB8AC3E}">
        <p14:creationId xmlns:p14="http://schemas.microsoft.com/office/powerpoint/2010/main" val="2845563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665AF958-AFC3-43C9-B8D3-D0AB7D8A16A2}"/>
              </a:ext>
            </a:extLst>
          </p:cNvPr>
          <p:cNvSpPr>
            <a:spLocks noGrp="1"/>
          </p:cNvSpPr>
          <p:nvPr>
            <p:ph idx="1"/>
          </p:nvPr>
        </p:nvSpPr>
        <p:spPr/>
        <p:txBody>
          <a:bodyPr/>
          <a:lstStyle/>
          <a:p>
            <a:r>
              <a:rPr lang="de-DE" b="1" dirty="0" smtClean="0"/>
              <a:t>Schwarzer</a:t>
            </a:r>
            <a:r>
              <a:rPr lang="de-DE" dirty="0" smtClean="0"/>
              <a:t> Wasserstoff entsteht wie </a:t>
            </a:r>
            <a:r>
              <a:rPr lang="de-DE" dirty="0">
                <a:solidFill>
                  <a:schemeClr val="bg1">
                    <a:lumMod val="65000"/>
                  </a:schemeClr>
                </a:solidFill>
              </a:rPr>
              <a:t>grauer</a:t>
            </a:r>
            <a:r>
              <a:rPr lang="de-DE" dirty="0"/>
              <a:t> </a:t>
            </a:r>
            <a:r>
              <a:rPr lang="de-DE" dirty="0" smtClean="0"/>
              <a:t>Wasserstoff aus fossilen Energieträgern, aber statt aus Erdgas </a:t>
            </a:r>
            <a:r>
              <a:rPr lang="de-DE" smtClean="0"/>
              <a:t>aus Steinkohle</a:t>
            </a:r>
            <a:r>
              <a:rPr lang="de-DE" dirty="0" smtClean="0"/>
              <a:t>.</a:t>
            </a:r>
            <a:endParaRPr lang="de-DE" dirty="0"/>
          </a:p>
        </p:txBody>
      </p:sp>
      <p:sp>
        <p:nvSpPr>
          <p:cNvPr id="3" name="Foliennummernplatzhalter 2">
            <a:extLst>
              <a:ext uri="{FF2B5EF4-FFF2-40B4-BE49-F238E27FC236}">
                <a16:creationId xmlns:a16="http://schemas.microsoft.com/office/drawing/2014/main" id="{A74698CA-A496-4FEF-990E-0F4AB5DBF35C}"/>
              </a:ext>
            </a:extLst>
          </p:cNvPr>
          <p:cNvSpPr>
            <a:spLocks noGrp="1"/>
          </p:cNvSpPr>
          <p:nvPr>
            <p:ph type="sldNum" sz="quarter" idx="12"/>
          </p:nvPr>
        </p:nvSpPr>
        <p:spPr/>
        <p:txBody>
          <a:bodyPr/>
          <a:lstStyle/>
          <a:p>
            <a:fld id="{649AAC7D-4B30-4604-BD35-0C4E56313D0D}" type="slidenum">
              <a:rPr lang="de-DE" smtClean="0"/>
              <a:t>28</a:t>
            </a:fld>
            <a:endParaRPr lang="de-DE"/>
          </a:p>
        </p:txBody>
      </p:sp>
    </p:spTree>
    <p:extLst>
      <p:ext uri="{BB962C8B-B14F-4D97-AF65-F5344CB8AC3E}">
        <p14:creationId xmlns:p14="http://schemas.microsoft.com/office/powerpoint/2010/main" val="3667887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5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649AAC7D-4B30-4604-BD35-0C4E56313D0D}" type="slidenum">
              <a:rPr lang="de-DE" smtClean="0"/>
              <a:pPr/>
              <a:t>29</a:t>
            </a:fld>
            <a:endParaRPr lang="de-DE"/>
          </a:p>
        </p:txBody>
      </p:sp>
      <p:sp>
        <p:nvSpPr>
          <p:cNvPr id="4" name="Textplatzhalter 3"/>
          <p:cNvSpPr>
            <a:spLocks noGrp="1"/>
          </p:cNvSpPr>
          <p:nvPr>
            <p:ph type="body" sz="quarter" idx="11"/>
          </p:nvPr>
        </p:nvSpPr>
        <p:spPr/>
        <p:txBody>
          <a:bodyPr/>
          <a:lstStyle/>
          <a:p>
            <a:r>
              <a:rPr lang="de-DE" dirty="0"/>
              <a:t>Ich kenne die </a:t>
            </a:r>
            <a:r>
              <a:rPr lang="de-DE" dirty="0" smtClean="0"/>
              <a:t>„Farben“ </a:t>
            </a:r>
            <a:r>
              <a:rPr lang="de-DE" dirty="0"/>
              <a:t>des Wasserstoffs und kann die damit verbundenen Probleme </a:t>
            </a:r>
            <a:r>
              <a:rPr lang="de-DE" dirty="0" smtClean="0"/>
              <a:t>beschreiben:</a:t>
            </a:r>
            <a:endParaRPr lang="de-DE" dirty="0"/>
          </a:p>
        </p:txBody>
      </p:sp>
      <p:sp>
        <p:nvSpPr>
          <p:cNvPr id="5" name="Textplatzhalter 4"/>
          <p:cNvSpPr>
            <a:spLocks noGrp="1"/>
          </p:cNvSpPr>
          <p:nvPr>
            <p:ph type="body" sz="quarter" idx="12"/>
          </p:nvPr>
        </p:nvSpPr>
        <p:spPr/>
        <p:txBody>
          <a:bodyPr/>
          <a:lstStyle/>
          <a:p>
            <a:r>
              <a:rPr lang="de-DE" dirty="0"/>
              <a:t>Hast du </a:t>
            </a:r>
            <a:r>
              <a:rPr lang="de-DE" dirty="0" smtClean="0"/>
              <a:t>das grüne </a:t>
            </a:r>
            <a:r>
              <a:rPr lang="de-DE" dirty="0"/>
              <a:t>Smiley gewählt, freu dich, alles perfekt.</a:t>
            </a:r>
          </a:p>
          <a:p>
            <a:r>
              <a:rPr lang="de-DE" dirty="0"/>
              <a:t>Hast du </a:t>
            </a:r>
            <a:r>
              <a:rPr lang="de-DE" dirty="0" smtClean="0"/>
              <a:t>das gelbe </a:t>
            </a:r>
            <a:r>
              <a:rPr lang="de-DE" dirty="0"/>
              <a:t>Smiley gewählt, geh nochmals die </a:t>
            </a:r>
            <a:r>
              <a:rPr lang="de-DE" dirty="0" smtClean="0">
                <a:hlinkClick r:id="rId2" action="ppaction://hlinksldjump"/>
              </a:rPr>
              <a:t>Aufgaben</a:t>
            </a:r>
            <a:r>
              <a:rPr lang="de-DE" dirty="0" smtClean="0"/>
              <a:t> und die </a:t>
            </a:r>
            <a:r>
              <a:rPr lang="de-DE" dirty="0">
                <a:hlinkClick r:id="rId3" action="ppaction://hlinksldjump"/>
              </a:rPr>
              <a:t>Zusammenfassung</a:t>
            </a:r>
            <a:r>
              <a:rPr lang="de-DE" dirty="0"/>
              <a:t> </a:t>
            </a:r>
            <a:r>
              <a:rPr lang="de-DE" dirty="0" smtClean="0"/>
              <a:t>durch</a:t>
            </a:r>
            <a:r>
              <a:rPr lang="de-DE" dirty="0"/>
              <a:t>.</a:t>
            </a:r>
          </a:p>
          <a:p>
            <a:r>
              <a:rPr lang="de-DE" dirty="0"/>
              <a:t>Hast du </a:t>
            </a:r>
            <a:r>
              <a:rPr lang="de-DE" dirty="0" smtClean="0"/>
              <a:t>das rote </a:t>
            </a:r>
            <a:r>
              <a:rPr lang="de-DE" dirty="0"/>
              <a:t>Smiley gewählt, frag den Betreuer bzw. </a:t>
            </a:r>
            <a:r>
              <a:rPr lang="de-DE" dirty="0" smtClean="0"/>
              <a:t>die Lehrkraft um </a:t>
            </a:r>
            <a:r>
              <a:rPr lang="de-DE" dirty="0"/>
              <a:t>Rat.</a:t>
            </a:r>
          </a:p>
        </p:txBody>
      </p:sp>
    </p:spTree>
    <p:extLst>
      <p:ext uri="{BB962C8B-B14F-4D97-AF65-F5344CB8AC3E}">
        <p14:creationId xmlns:p14="http://schemas.microsoft.com/office/powerpoint/2010/main" val="150612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Am Ende dieser Unterrichtseinheit kannst du…</a:t>
            </a:r>
          </a:p>
        </p:txBody>
      </p:sp>
      <p:sp>
        <p:nvSpPr>
          <p:cNvPr id="3" name="Inhaltsplatzhalter 2"/>
          <p:cNvSpPr>
            <a:spLocks noGrp="1"/>
          </p:cNvSpPr>
          <p:nvPr>
            <p:ph idx="1"/>
          </p:nvPr>
        </p:nvSpPr>
        <p:spPr/>
        <p:txBody>
          <a:bodyPr/>
          <a:lstStyle/>
          <a:p>
            <a:endParaRPr lang="de-DE" dirty="0"/>
          </a:p>
          <a:p>
            <a:endParaRPr lang="de-DE" dirty="0"/>
          </a:p>
          <a:p>
            <a:endParaRPr lang="de-DE" dirty="0"/>
          </a:p>
          <a:p>
            <a:r>
              <a:rPr lang="de-DE" dirty="0" smtClean="0"/>
              <a:t>…erklären, warum </a:t>
            </a:r>
            <a:r>
              <a:rPr lang="de-DE" dirty="0"/>
              <a:t>man </a:t>
            </a:r>
            <a:r>
              <a:rPr lang="de-DE" dirty="0" smtClean="0"/>
              <a:t>bei Wasserstoff gelegentlich von </a:t>
            </a:r>
            <a:r>
              <a:rPr lang="de-DE" dirty="0" smtClean="0"/>
              <a:t>„</a:t>
            </a:r>
            <a:r>
              <a:rPr lang="de-DE" dirty="0"/>
              <a:t>Farbe</a:t>
            </a:r>
            <a:r>
              <a:rPr lang="de-DE" dirty="0" smtClean="0"/>
              <a:t>“ spricht</a:t>
            </a:r>
            <a:r>
              <a:rPr lang="de-DE" dirty="0" smtClean="0"/>
              <a:t>.</a:t>
            </a:r>
            <a:endParaRPr lang="de-DE" dirty="0"/>
          </a:p>
          <a:p>
            <a:endParaRPr lang="de-DE" dirty="0"/>
          </a:p>
          <a:p>
            <a:r>
              <a:rPr lang="de-DE" dirty="0"/>
              <a:t>…die Verfahren zur Erzeugung von Wasserstoff hinsichtlich ihrer Probleme </a:t>
            </a:r>
            <a:r>
              <a:rPr lang="de-DE" dirty="0" smtClean="0"/>
              <a:t>beurteilen.</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3</a:t>
            </a:fld>
            <a:endParaRPr lang="de-DE"/>
          </a:p>
        </p:txBody>
      </p:sp>
      <p:pic>
        <p:nvPicPr>
          <p:cNvPr id="6" name="Inhaltsplatzhalter 15"/>
          <p:cNvPicPr>
            <a:picLocks noGrp="1" noChangeAspect="1"/>
          </p:cNvPicPr>
          <p:nvPr>
            <p:ph sz="quarter" idx="13"/>
          </p:nvPr>
        </p:nvPicPr>
        <p:blipFill>
          <a:blip r:embed="rId2"/>
          <a:stretch>
            <a:fillRect/>
          </a:stretch>
        </p:blipFill>
        <p:spPr>
          <a:xfrm>
            <a:off x="431800" y="510916"/>
            <a:ext cx="900113" cy="884756"/>
          </a:xfrm>
          <a:prstGeom prst="rect">
            <a:avLst/>
          </a:prstGeom>
        </p:spPr>
      </p:pic>
    </p:spTree>
    <p:extLst>
      <p:ext uri="{BB962C8B-B14F-4D97-AF65-F5344CB8AC3E}">
        <p14:creationId xmlns:p14="http://schemas.microsoft.com/office/powerpoint/2010/main" val="1669786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5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par>
                          <p:cTn id="8" fill="hold">
                            <p:stCondLst>
                              <p:cond delay="750"/>
                            </p:stCondLst>
                            <p:childTnLst>
                              <p:par>
                                <p:cTn id="9" presetID="22" presetClass="entr" presetSubtype="8" fill="hold" nodeType="afterEffect">
                                  <p:stCondLst>
                                    <p:cond delay="100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wipe(left)">
                                      <p:cBhvr>
                                        <p:cTn id="1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de-DE" u="sng" dirty="0"/>
              <a:t>Bildquellen</a:t>
            </a:r>
            <a:r>
              <a:rPr lang="de-DE" dirty="0"/>
              <a:t>:</a:t>
            </a:r>
          </a:p>
          <a:p>
            <a:r>
              <a:rPr lang="de-DE" dirty="0"/>
              <a:t>Alle anderen Bilder und Graphiken wurden in der Abteilung Didaktik der Chemie, Universität Bayreuth erstellt.</a:t>
            </a:r>
          </a:p>
        </p:txBody>
      </p:sp>
      <p:sp>
        <p:nvSpPr>
          <p:cNvPr id="4" name="Foliennummernplatzhalter 3"/>
          <p:cNvSpPr>
            <a:spLocks noGrp="1"/>
          </p:cNvSpPr>
          <p:nvPr>
            <p:ph type="sldNum" sz="quarter" idx="12"/>
          </p:nvPr>
        </p:nvSpPr>
        <p:spPr/>
        <p:txBody>
          <a:bodyPr/>
          <a:lstStyle/>
          <a:p>
            <a:fld id="{512B0DB9-0322-4ED9-940E-5222A7C612BE}" type="slidenum">
              <a:rPr lang="de-DE" smtClean="0"/>
              <a:pPr/>
              <a:t>30</a:t>
            </a:fld>
            <a:endParaRPr lang="de-DE"/>
          </a:p>
        </p:txBody>
      </p:sp>
      <p:sp>
        <p:nvSpPr>
          <p:cNvPr id="2" name="Inhaltsplatzhalter 1"/>
          <p:cNvSpPr>
            <a:spLocks noGrp="1"/>
          </p:cNvSpPr>
          <p:nvPr>
            <p:ph idx="13"/>
          </p:nvPr>
        </p:nvSpPr>
        <p:spPr/>
        <p:txBody>
          <a:bodyPr/>
          <a:lstStyle/>
          <a:p>
            <a:r>
              <a:rPr lang="de-DE" dirty="0"/>
              <a:t>Diese Anleitung wurde gefertigt von</a:t>
            </a:r>
            <a:br>
              <a:rPr lang="de-DE" dirty="0"/>
            </a:br>
            <a:r>
              <a:rPr lang="de-DE" dirty="0"/>
              <a:t>Paula Werner</a:t>
            </a:r>
            <a:r>
              <a:rPr lang="de-DE"/>
              <a:t/>
            </a:r>
            <a:br>
              <a:rPr lang="de-DE"/>
            </a:br>
            <a:r>
              <a:rPr lang="de-DE" smtClean="0"/>
              <a:t>im </a:t>
            </a:r>
            <a:r>
              <a:rPr lang="de-DE" dirty="0"/>
              <a:t>Rahmen des MINT Lehramt PLUS in der Abteilung für Didaktik der Chemie</a:t>
            </a:r>
            <a:br>
              <a:rPr lang="de-DE" dirty="0"/>
            </a:br>
            <a:r>
              <a:rPr lang="de-DE" dirty="0"/>
              <a:t>an der Universität Bayreuth.</a:t>
            </a:r>
          </a:p>
        </p:txBody>
      </p:sp>
    </p:spTree>
    <p:extLst>
      <p:ext uri="{BB962C8B-B14F-4D97-AF65-F5344CB8AC3E}">
        <p14:creationId xmlns:p14="http://schemas.microsoft.com/office/powerpoint/2010/main" val="30954670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pPr/>
              <a:t>31</a:t>
            </a:fld>
            <a:endParaRPr lang="de-DE"/>
          </a:p>
        </p:txBody>
      </p:sp>
    </p:spTree>
    <p:extLst>
      <p:ext uri="{BB962C8B-B14F-4D97-AF65-F5344CB8AC3E}">
        <p14:creationId xmlns:p14="http://schemas.microsoft.com/office/powerpoint/2010/main" val="12280167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Information</a:t>
            </a:r>
          </a:p>
        </p:txBody>
      </p:sp>
      <p:sp>
        <p:nvSpPr>
          <p:cNvPr id="3" name="Inhaltsplatzhalter 2"/>
          <p:cNvSpPr>
            <a:spLocks noGrp="1"/>
          </p:cNvSpPr>
          <p:nvPr>
            <p:ph idx="1"/>
          </p:nvPr>
        </p:nvSpPr>
        <p:spPr/>
        <p:txBody>
          <a:bodyPr/>
          <a:lstStyle/>
          <a:p>
            <a:r>
              <a:rPr lang="de-DE" b="1" dirty="0" smtClean="0"/>
              <a:t>Dampf-Reformation</a:t>
            </a:r>
            <a:r>
              <a:rPr lang="de-DE" dirty="0"/>
              <a:t>:</a:t>
            </a:r>
          </a:p>
          <a:p>
            <a:endParaRPr lang="de-DE" dirty="0"/>
          </a:p>
          <a:p>
            <a:r>
              <a:rPr lang="de-DE" dirty="0"/>
              <a:t>Bei der </a:t>
            </a:r>
            <a:r>
              <a:rPr lang="de-DE" dirty="0" smtClean="0"/>
              <a:t>Dampf-Reformation </a:t>
            </a:r>
            <a:r>
              <a:rPr lang="de-DE" dirty="0"/>
              <a:t>findet eine Reaktion zwischen Kohlenwasserstoffen (im Fall des Erdgases meist Methan) und Wasserdampf statt. Dabei entsteht zuerst </a:t>
            </a:r>
            <a:r>
              <a:rPr lang="de-DE" dirty="0" smtClean="0"/>
              <a:t>Kohlenstoffmonoxid CO. </a:t>
            </a:r>
            <a:r>
              <a:rPr lang="de-DE" dirty="0"/>
              <a:t>Dieses reagiert in einer weiteren Reaktion zu Kohlenstoffdioxid und </a:t>
            </a:r>
            <a:r>
              <a:rPr lang="de-DE" dirty="0" smtClean="0"/>
              <a:t>Wasserstoff </a:t>
            </a:r>
            <a:r>
              <a:rPr lang="de-DE" dirty="0"/>
              <a:t>(Wassergas-</a:t>
            </a:r>
            <a:r>
              <a:rPr lang="de-DE" dirty="0" err="1"/>
              <a:t>Shift</a:t>
            </a:r>
            <a:r>
              <a:rPr lang="de-DE" dirty="0"/>
              <a:t>-Reaktion</a:t>
            </a:r>
            <a:r>
              <a:rPr lang="de-DE" dirty="0" smtClean="0"/>
              <a:t>).</a:t>
            </a:r>
            <a:endParaRPr lang="de-DE" dirty="0"/>
          </a:p>
          <a:p>
            <a:r>
              <a:rPr lang="de-DE" dirty="0"/>
              <a:t>Es entstehen pro Tonne Wasserstoff </a:t>
            </a:r>
            <a:r>
              <a:rPr lang="de-DE" dirty="0" smtClean="0"/>
              <a:t>etwa </a:t>
            </a:r>
            <a:r>
              <a:rPr lang="de-DE" dirty="0"/>
              <a:t>10 Tonnen Kohlenstoffdioxid.</a:t>
            </a:r>
          </a:p>
          <a:p>
            <a:endParaRPr lang="de-DE" dirty="0"/>
          </a:p>
          <a:p>
            <a:r>
              <a:rPr lang="de-DE" dirty="0"/>
              <a:t>Wird Wasserstoff unter Einsatz von Steinkohle statt Erdgas gewonnen, wird er auch als </a:t>
            </a:r>
            <a:r>
              <a:rPr lang="de-DE" b="1" dirty="0"/>
              <a:t>schwarzer</a:t>
            </a:r>
            <a:r>
              <a:rPr lang="de-DE" dirty="0"/>
              <a:t> Wasserstoff bezeichnet.</a:t>
            </a:r>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32</a:t>
            </a:fld>
            <a:endParaRPr kumimoji="0" lang="de-DE" sz="1600" b="0" i="0" u="none" strike="noStrike" kern="1200" cap="none" spc="0" normalizeH="0" baseline="0" noProof="0">
              <a:ln>
                <a:noFill/>
              </a:ln>
              <a:solidFill>
                <a:srgbClr val="000000">
                  <a:tint val="75000"/>
                </a:srgbClr>
              </a:solidFill>
              <a:effectLst/>
              <a:uLnTx/>
              <a:uFillTx/>
              <a:latin typeface="Arial"/>
              <a:ea typeface="+mn-ea"/>
              <a:cs typeface="+mn-cs"/>
            </a:endParaRPr>
          </a:p>
        </p:txBody>
      </p:sp>
      <p:pic>
        <p:nvPicPr>
          <p:cNvPr id="6" name="Inhaltsplatzhalter 5"/>
          <p:cNvPicPr>
            <a:picLocks noGrp="1" noChangeAspect="1"/>
          </p:cNvPicPr>
          <p:nvPr>
            <p:ph sz="quarter" idx="13"/>
          </p:nvPr>
        </p:nvPicPr>
        <p:blipFill>
          <a:blip r:embed="rId2"/>
          <a:stretch>
            <a:fillRect/>
          </a:stretch>
        </p:blipFill>
        <p:spPr>
          <a:xfrm>
            <a:off x="617296" y="503238"/>
            <a:ext cx="529120" cy="900112"/>
          </a:xfrm>
          <a:prstGeom prst="rect">
            <a:avLst/>
          </a:prstGeom>
        </p:spPr>
      </p:pic>
      <p:sp>
        <p:nvSpPr>
          <p:cNvPr id="5" name="Interaktive Schaltfläche: Zurückkehren 4">
            <a:hlinkClick r:id="" action="ppaction://hlinkshowjump?jump=lastslideviewed" highlightClick="1"/>
          </p:cNvPr>
          <p:cNvSpPr>
            <a:spLocks noChangeAspect="1"/>
          </p:cNvSpPr>
          <p:nvPr/>
        </p:nvSpPr>
        <p:spPr>
          <a:xfrm>
            <a:off x="8414788" y="5254171"/>
            <a:ext cx="720000" cy="720000"/>
          </a:xfrm>
          <a:prstGeom prst="actionButtonReturn">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29302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Du musst nur…</a:t>
            </a:r>
          </a:p>
        </p:txBody>
      </p:sp>
      <p:sp>
        <p:nvSpPr>
          <p:cNvPr id="3" name="Inhaltsplatzhalter 2"/>
          <p:cNvSpPr>
            <a:spLocks noGrp="1"/>
          </p:cNvSpPr>
          <p:nvPr>
            <p:ph idx="1"/>
          </p:nvPr>
        </p:nvSpPr>
        <p:spPr/>
        <p:txBody>
          <a:bodyPr/>
          <a:lstStyle/>
          <a:p>
            <a:pPr marL="0" indent="0">
              <a:buNone/>
            </a:pPr>
            <a:r>
              <a:rPr lang="de-DE" dirty="0" smtClean="0"/>
              <a:t>…wissen, wie Elektrolyse funktioniert,</a:t>
            </a:r>
          </a:p>
          <a:p>
            <a:pPr marL="0" indent="0">
              <a:buNone/>
            </a:pPr>
            <a:endParaRPr lang="de-DE" dirty="0"/>
          </a:p>
          <a:p>
            <a:pPr marL="0" indent="0">
              <a:buNone/>
            </a:pPr>
            <a:r>
              <a:rPr lang="de-DE" dirty="0"/>
              <a:t>…wissen, dass Kohlendioxid ein Treibhausgas </a:t>
            </a:r>
            <a:r>
              <a:rPr lang="de-DE" dirty="0" smtClean="0"/>
              <a:t>ist und</a:t>
            </a:r>
          </a:p>
          <a:p>
            <a:pPr marL="0" indent="0">
              <a:buNone/>
            </a:pPr>
            <a:endParaRPr lang="de-DE" dirty="0"/>
          </a:p>
          <a:p>
            <a:pPr marL="0" indent="0">
              <a:buNone/>
            </a:pPr>
            <a:r>
              <a:rPr lang="de-DE" dirty="0"/>
              <a:t>…die Probleme der Kernenergie </a:t>
            </a:r>
            <a:r>
              <a:rPr lang="de-DE" dirty="0" smtClean="0"/>
              <a:t>kennen.</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pPr/>
              <a:t>4</a:t>
            </a:fld>
            <a:endParaRPr lang="de-DE"/>
          </a:p>
        </p:txBody>
      </p:sp>
      <p:pic>
        <p:nvPicPr>
          <p:cNvPr id="10" name="Inhaltsplatzhalter 17"/>
          <p:cNvPicPr>
            <a:picLocks noGrp="1" noChangeAspect="1"/>
          </p:cNvPicPr>
          <p:nvPr>
            <p:ph sz="quarter" idx="13"/>
          </p:nvPr>
        </p:nvPicPr>
        <p:blipFill>
          <a:blip r:embed="rId2"/>
          <a:stretch>
            <a:fillRect/>
          </a:stretch>
        </p:blipFill>
        <p:spPr>
          <a:xfrm>
            <a:off x="476537" y="503238"/>
            <a:ext cx="810639" cy="900112"/>
          </a:xfrm>
          <a:prstGeom prst="rect">
            <a:avLst/>
          </a:prstGeom>
        </p:spPr>
      </p:pic>
      <p:sp>
        <p:nvSpPr>
          <p:cNvPr id="5" name="Inhaltsplatzhalter 4"/>
          <p:cNvSpPr>
            <a:spLocks noGrp="1"/>
          </p:cNvSpPr>
          <p:nvPr>
            <p:ph sz="quarter" idx="17"/>
          </p:nvPr>
        </p:nvSpPr>
        <p:spPr/>
        <p:txBody>
          <a:bodyPr/>
          <a:lstStyle/>
          <a:p>
            <a:endParaRPr lang="de-DE"/>
          </a:p>
        </p:txBody>
      </p:sp>
      <p:sp>
        <p:nvSpPr>
          <p:cNvPr id="7" name="Inhaltsplatzhalter 6">
            <a:extLst>
              <a:ext uri="{FF2B5EF4-FFF2-40B4-BE49-F238E27FC236}">
                <a16:creationId xmlns:a16="http://schemas.microsoft.com/office/drawing/2014/main" id="{4B2CCD54-B13F-4708-A38E-C496E82722A6}"/>
              </a:ext>
            </a:extLst>
          </p:cNvPr>
          <p:cNvSpPr>
            <a:spLocks noGrp="1"/>
          </p:cNvSpPr>
          <p:nvPr>
            <p:ph sz="quarter" idx="16"/>
          </p:nvPr>
        </p:nvSpPr>
        <p:spPr/>
        <p:txBody>
          <a:bodyPr/>
          <a:lstStyle/>
          <a:p>
            <a:endParaRPr lang="de-DE"/>
          </a:p>
        </p:txBody>
      </p:sp>
      <p:sp>
        <p:nvSpPr>
          <p:cNvPr id="9" name="Inhaltsplatzhalter 8">
            <a:extLst>
              <a:ext uri="{FF2B5EF4-FFF2-40B4-BE49-F238E27FC236}">
                <a16:creationId xmlns:a16="http://schemas.microsoft.com/office/drawing/2014/main" id="{2F58100C-04A2-469F-AC35-F4B1102C6ED0}"/>
              </a:ext>
            </a:extLst>
          </p:cNvPr>
          <p:cNvSpPr>
            <a:spLocks noGrp="1"/>
          </p:cNvSpPr>
          <p:nvPr>
            <p:ph sz="quarter" idx="15"/>
          </p:nvPr>
        </p:nvSpPr>
        <p:spPr/>
        <p:txBody>
          <a:bodyPr/>
          <a:lstStyle/>
          <a:p>
            <a:endParaRPr lang="de-DE"/>
          </a:p>
        </p:txBody>
      </p:sp>
      <p:sp>
        <p:nvSpPr>
          <p:cNvPr id="15" name="Inhaltsplatzhalter 14">
            <a:extLst>
              <a:ext uri="{FF2B5EF4-FFF2-40B4-BE49-F238E27FC236}">
                <a16:creationId xmlns:a16="http://schemas.microsoft.com/office/drawing/2014/main" id="{D9BA37DA-8010-4456-AD3C-A80575984BCB}"/>
              </a:ext>
            </a:extLst>
          </p:cNvPr>
          <p:cNvSpPr>
            <a:spLocks noGrp="1"/>
          </p:cNvSpPr>
          <p:nvPr>
            <p:ph sz="quarter" idx="14"/>
          </p:nvPr>
        </p:nvSpPr>
        <p:spPr/>
        <p:txBody>
          <a:bodyPr/>
          <a:lstStyle/>
          <a:p>
            <a:endParaRPr lang="de-DE"/>
          </a:p>
        </p:txBody>
      </p:sp>
    </p:spTree>
    <p:extLst>
      <p:ext uri="{BB962C8B-B14F-4D97-AF65-F5344CB8AC3E}">
        <p14:creationId xmlns:p14="http://schemas.microsoft.com/office/powerpoint/2010/main" val="24067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750"/>
                            </p:stCondLst>
                            <p:childTnLst>
                              <p:par>
                                <p:cTn id="9" presetID="22" presetClass="entr" presetSubtype="8" fill="hold" nodeType="afterEffect">
                                  <p:stCondLst>
                                    <p:cond delay="10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left)">
                                      <p:cBhvr>
                                        <p:cTn id="11" dur="500"/>
                                        <p:tgtEl>
                                          <p:spTgt spid="3">
                                            <p:txEl>
                                              <p:pRg st="2" end="2"/>
                                            </p:txEl>
                                          </p:spTgt>
                                        </p:tgtEl>
                                      </p:cBhvr>
                                    </p:animEffect>
                                  </p:childTnLst>
                                </p:cTn>
                              </p:par>
                            </p:childTnLst>
                          </p:cTn>
                        </p:par>
                        <p:par>
                          <p:cTn id="12" fill="hold">
                            <p:stCondLst>
                              <p:cond delay="2250"/>
                            </p:stCondLst>
                            <p:childTnLst>
                              <p:par>
                                <p:cTn id="13" presetID="22" presetClass="entr" presetSubtype="8" fill="hold" nodeType="afterEffect">
                                  <p:stCondLst>
                                    <p:cond delay="100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Information</a:t>
            </a:r>
            <a:endParaRPr lang="de-DE" dirty="0"/>
          </a:p>
        </p:txBody>
      </p:sp>
      <p:sp>
        <p:nvSpPr>
          <p:cNvPr id="3" name="Inhaltsplatzhalter 2"/>
          <p:cNvSpPr>
            <a:spLocks noGrp="1"/>
          </p:cNvSpPr>
          <p:nvPr>
            <p:ph idx="1"/>
          </p:nvPr>
        </p:nvSpPr>
        <p:spPr/>
        <p:txBody>
          <a:bodyPr/>
          <a:lstStyle/>
          <a:p>
            <a:r>
              <a:rPr lang="de-DE" dirty="0"/>
              <a:t>Laut Gesetz der Bundesregierung vom August 2021 soll Deutschland bis 2045 klimaneutral werden. Damit das klappt, müssen wir Wege finden, unsere </a:t>
            </a:r>
            <a:r>
              <a:rPr lang="de-DE" dirty="0" smtClean="0"/>
              <a:t>Energie-Versorgung </a:t>
            </a:r>
            <a:r>
              <a:rPr lang="de-DE" dirty="0"/>
              <a:t>nachhaltig zu gestalten</a:t>
            </a:r>
            <a:r>
              <a:rPr lang="de-DE" dirty="0" smtClean="0"/>
              <a:t>.</a:t>
            </a:r>
          </a:p>
          <a:p>
            <a:endParaRPr lang="de-DE" dirty="0"/>
          </a:p>
          <a:p>
            <a:r>
              <a:rPr lang="de-DE" dirty="0" smtClean="0"/>
              <a:t>Da denken wir gleich an z.B. Wind- und Sonnen-Energie. Die haben aber einen entscheidenden Nachteil: wir brauchen Energie auch dann, wenn der Wind gerade nicht weht oder die Sonne nachts nicht scheint.</a:t>
            </a:r>
            <a:endParaRPr lang="de-DE" dirty="0"/>
          </a:p>
          <a:p>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5</a:t>
            </a:fld>
            <a:endParaRPr lang="de-DE"/>
          </a:p>
        </p:txBody>
      </p:sp>
      <p:pic>
        <p:nvPicPr>
          <p:cNvPr id="6" name="Inhaltsplatzhalter 5"/>
          <p:cNvPicPr>
            <a:picLocks noGrp="1" noChangeAspect="1"/>
          </p:cNvPicPr>
          <p:nvPr>
            <p:ph sz="quarter" idx="13"/>
          </p:nvPr>
        </p:nvPicPr>
        <p:blipFill>
          <a:blip r:embed="rId2"/>
          <a:stretch>
            <a:fillRect/>
          </a:stretch>
        </p:blipFill>
        <p:spPr>
          <a:xfrm>
            <a:off x="617296" y="503238"/>
            <a:ext cx="529120" cy="900112"/>
          </a:xfrm>
          <a:prstGeom prst="rect">
            <a:avLst/>
          </a:prstGeom>
        </p:spPr>
      </p:pic>
      <p:sp>
        <p:nvSpPr>
          <p:cNvPr id="8" name="Sonne 7">
            <a:extLst>
              <a:ext uri="{FF2B5EF4-FFF2-40B4-BE49-F238E27FC236}">
                <a16:creationId xmlns:a16="http://schemas.microsoft.com/office/drawing/2014/main" id="{56A5F9EB-AF9C-4B0A-9BD2-B4C427726AD1}"/>
              </a:ext>
            </a:extLst>
          </p:cNvPr>
          <p:cNvSpPr>
            <a:spLocks noChangeAspect="1"/>
          </p:cNvSpPr>
          <p:nvPr/>
        </p:nvSpPr>
        <p:spPr>
          <a:xfrm>
            <a:off x="5687813" y="4416871"/>
            <a:ext cx="1800000" cy="1800000"/>
          </a:xfrm>
          <a:prstGeom prst="su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descr="Windkraftanlagen mit einfarbiger Füllung">
            <a:extLst>
              <a:ext uri="{FF2B5EF4-FFF2-40B4-BE49-F238E27FC236}">
                <a16:creationId xmlns:a16="http://schemas.microsoft.com/office/drawing/2014/main" id="{E7EAF371-3EFB-4A90-AB80-57766A9382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2426499" y="4416871"/>
            <a:ext cx="1800000" cy="1800000"/>
          </a:xfrm>
          <a:prstGeom prst="rect">
            <a:avLst/>
          </a:prstGeom>
        </p:spPr>
      </p:pic>
    </p:spTree>
    <p:extLst>
      <p:ext uri="{BB962C8B-B14F-4D97-AF65-F5344CB8AC3E}">
        <p14:creationId xmlns:p14="http://schemas.microsoft.com/office/powerpoint/2010/main" val="114042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par>
                          <p:cTn id="13" fill="hold">
                            <p:stCondLst>
                              <p:cond delay="500"/>
                            </p:stCondLst>
                            <p:childTnLst>
                              <p:par>
                                <p:cTn id="14" presetID="1" presetClass="entr" presetSubtype="0" fill="hold" nodeType="afterEffect">
                                  <p:stCondLst>
                                    <p:cond delay="250"/>
                                  </p:stCondLst>
                                  <p:childTnLst>
                                    <p:set>
                                      <p:cBhvr>
                                        <p:cTn id="15" dur="1" fill="hold">
                                          <p:stCondLst>
                                            <p:cond delay="0"/>
                                          </p:stCondLst>
                                        </p:cTn>
                                        <p:tgtEl>
                                          <p:spTgt spid="9"/>
                                        </p:tgtEl>
                                        <p:attrNameLst>
                                          <p:attrName>style.visibility</p:attrName>
                                        </p:attrNameLst>
                                      </p:cBhvr>
                                      <p:to>
                                        <p:strVal val="visible"/>
                                      </p:to>
                                    </p:set>
                                  </p:childTnLst>
                                </p:cTn>
                              </p:par>
                            </p:childTnLst>
                          </p:cTn>
                        </p:par>
                        <p:par>
                          <p:cTn id="16" fill="hold">
                            <p:stCondLst>
                              <p:cond delay="750"/>
                            </p:stCondLst>
                            <p:childTnLst>
                              <p:par>
                                <p:cTn id="17" presetID="1" presetClass="entr" presetSubtype="0" fill="hold" grpId="0" nodeType="afterEffect">
                                  <p:stCondLst>
                                    <p:cond delay="25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Information</a:t>
            </a:r>
            <a:endParaRPr lang="de-DE" dirty="0"/>
          </a:p>
        </p:txBody>
      </p:sp>
      <p:sp>
        <p:nvSpPr>
          <p:cNvPr id="3" name="Inhaltsplatzhalter 2"/>
          <p:cNvSpPr>
            <a:spLocks noGrp="1"/>
          </p:cNvSpPr>
          <p:nvPr>
            <p:ph idx="1"/>
          </p:nvPr>
        </p:nvSpPr>
        <p:spPr>
          <a:xfrm>
            <a:off x="1368000" y="1440000"/>
            <a:ext cx="6066470" cy="4320000"/>
          </a:xfrm>
        </p:spPr>
        <p:txBody>
          <a:bodyPr/>
          <a:lstStyle/>
          <a:p>
            <a:r>
              <a:rPr lang="de-DE" dirty="0" smtClean="0"/>
              <a:t>Um das Problem zu lösen müssten wir Wege finden, </a:t>
            </a:r>
            <a:r>
              <a:rPr lang="de-DE" dirty="0"/>
              <a:t>Energie </a:t>
            </a:r>
            <a:r>
              <a:rPr lang="de-DE" dirty="0" smtClean="0"/>
              <a:t>zu speichern, </a:t>
            </a:r>
            <a:r>
              <a:rPr lang="de-DE" dirty="0" smtClean="0"/>
              <a:t>wenn sie </a:t>
            </a:r>
            <a:r>
              <a:rPr lang="de-DE" dirty="0" smtClean="0"/>
              <a:t>im Übermaß anfällt</a:t>
            </a:r>
            <a:r>
              <a:rPr lang="de-DE" dirty="0" smtClean="0"/>
              <a:t>. Eine mögliche Form (</a:t>
            </a:r>
            <a:r>
              <a:rPr lang="de-DE" dirty="0" smtClean="0"/>
              <a:t>Energie-Träger</a:t>
            </a:r>
            <a:r>
              <a:rPr lang="de-DE" dirty="0" smtClean="0"/>
              <a:t>) </a:t>
            </a:r>
            <a:r>
              <a:rPr lang="de-DE" dirty="0" smtClean="0"/>
              <a:t>wäre </a:t>
            </a:r>
            <a:r>
              <a:rPr lang="de-DE" dirty="0" smtClean="0"/>
              <a:t>der </a:t>
            </a:r>
            <a:r>
              <a:rPr lang="de-DE" dirty="0"/>
              <a:t>Wasserstoff. </a:t>
            </a:r>
          </a:p>
          <a:p>
            <a:endParaRPr lang="de-DE" dirty="0"/>
          </a:p>
          <a:p>
            <a:endParaRPr lang="de-DE" dirty="0"/>
          </a:p>
          <a:p>
            <a:r>
              <a:rPr lang="de-DE" dirty="0"/>
              <a:t>Doch Wasserstoff ist nicht gleich Wasserstoff</a:t>
            </a:r>
            <a:r>
              <a:rPr lang="de-DE" dirty="0" smtClean="0"/>
              <a:t>. </a:t>
            </a:r>
            <a:r>
              <a:rPr lang="de-DE" dirty="0" smtClean="0"/>
              <a:t>Für die Wasserstoff-Erzeugung brauchen wir Energie und es ist entscheidend, </a:t>
            </a:r>
            <a:r>
              <a:rPr lang="de-DE" dirty="0" smtClean="0"/>
              <a:t>aus welcher Quelle </a:t>
            </a:r>
            <a:r>
              <a:rPr lang="de-DE" dirty="0" smtClean="0"/>
              <a:t>diese stammt</a:t>
            </a:r>
            <a:r>
              <a:rPr lang="de-DE" dirty="0" smtClean="0"/>
              <a:t>: aus nachwachsenden oder aus fossilen </a:t>
            </a:r>
            <a:r>
              <a:rPr lang="de-DE" dirty="0" smtClean="0"/>
              <a:t>Rohstoffen. </a:t>
            </a:r>
            <a:r>
              <a:rPr lang="de-DE" dirty="0"/>
              <a:t>Mit den Farben </a:t>
            </a:r>
            <a:r>
              <a:rPr lang="de-DE" dirty="0" smtClean="0"/>
              <a:t>kann </a:t>
            </a:r>
            <a:r>
              <a:rPr lang="de-DE" dirty="0" smtClean="0"/>
              <a:t>die Herkunft beschrieben </a:t>
            </a:r>
            <a:r>
              <a:rPr lang="de-DE" dirty="0" smtClean="0"/>
              <a:t>werden.</a:t>
            </a:r>
            <a:endParaRPr lang="de-DE" dirty="0"/>
          </a:p>
          <a:p>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de-DE" sz="1600" b="0" i="0" u="none" strike="noStrike" kern="1200" cap="none" spc="0" normalizeH="0" baseline="0" noProof="0">
              <a:ln>
                <a:noFill/>
              </a:ln>
              <a:solidFill>
                <a:srgbClr val="000000">
                  <a:tint val="75000"/>
                </a:srgbClr>
              </a:solidFill>
              <a:effectLst/>
              <a:uLnTx/>
              <a:uFillTx/>
              <a:latin typeface="Arial"/>
              <a:ea typeface="+mn-ea"/>
              <a:cs typeface="+mn-cs"/>
            </a:endParaRPr>
          </a:p>
        </p:txBody>
      </p:sp>
      <p:pic>
        <p:nvPicPr>
          <p:cNvPr id="6" name="Inhaltsplatzhalter 5"/>
          <p:cNvPicPr>
            <a:picLocks noGrp="1" noChangeAspect="1"/>
          </p:cNvPicPr>
          <p:nvPr>
            <p:ph sz="quarter" idx="13"/>
          </p:nvPr>
        </p:nvPicPr>
        <p:blipFill>
          <a:blip r:embed="rId2"/>
          <a:stretch>
            <a:fillRect/>
          </a:stretch>
        </p:blipFill>
        <p:spPr>
          <a:xfrm>
            <a:off x="617296" y="503238"/>
            <a:ext cx="529120" cy="900112"/>
          </a:xfrm>
          <a:prstGeom prst="rect">
            <a:avLst/>
          </a:prstGeom>
        </p:spPr>
      </p:pic>
      <p:pic>
        <p:nvPicPr>
          <p:cNvPr id="8" name="Grafik 7" descr="Strommast mit einfarbiger Füllung">
            <a:extLst>
              <a:ext uri="{FF2B5EF4-FFF2-40B4-BE49-F238E27FC236}">
                <a16:creationId xmlns:a16="http://schemas.microsoft.com/office/drawing/2014/main" id="{0E8CAEC4-2B0A-4A08-ABBC-325C3FC746C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623600" y="2872962"/>
            <a:ext cx="914400" cy="914400"/>
          </a:xfrm>
          <a:prstGeom prst="rect">
            <a:avLst/>
          </a:prstGeom>
        </p:spPr>
      </p:pic>
      <p:pic>
        <p:nvPicPr>
          <p:cNvPr id="10" name="Grafik 9" descr="Ladender Akku mit einfarbiger Füllung">
            <a:extLst>
              <a:ext uri="{FF2B5EF4-FFF2-40B4-BE49-F238E27FC236}">
                <a16:creationId xmlns:a16="http://schemas.microsoft.com/office/drawing/2014/main" id="{A023FE54-0D00-484C-970F-68A1C2B6A7F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7525700" y="1439999"/>
            <a:ext cx="1144665" cy="1144665"/>
          </a:xfrm>
          <a:prstGeom prst="rect">
            <a:avLst/>
          </a:prstGeom>
        </p:spPr>
      </p:pic>
      <p:pic>
        <p:nvPicPr>
          <p:cNvPr id="12" name="Grafik 11" descr="Fabrik mit einfarbiger Füllung">
            <a:extLst>
              <a:ext uri="{FF2B5EF4-FFF2-40B4-BE49-F238E27FC236}">
                <a16:creationId xmlns:a16="http://schemas.microsoft.com/office/drawing/2014/main" id="{32E442DB-BB14-4E66-A318-C8628FAECE02}"/>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7525700" y="4075660"/>
            <a:ext cx="1144666" cy="1144666"/>
          </a:xfrm>
          <a:prstGeom prst="rect">
            <a:avLst/>
          </a:prstGeom>
        </p:spPr>
      </p:pic>
    </p:spTree>
    <p:extLst>
      <p:ext uri="{BB962C8B-B14F-4D97-AF65-F5344CB8AC3E}">
        <p14:creationId xmlns:p14="http://schemas.microsoft.com/office/powerpoint/2010/main" val="8243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25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Aufgabe 1 von 2</a:t>
            </a:r>
          </a:p>
        </p:txBody>
      </p:sp>
      <p:sp>
        <p:nvSpPr>
          <p:cNvPr id="3" name="Inhaltsplatzhalter 2"/>
          <p:cNvSpPr>
            <a:spLocks noGrp="1"/>
          </p:cNvSpPr>
          <p:nvPr>
            <p:ph idx="1"/>
          </p:nvPr>
        </p:nvSpPr>
        <p:spPr>
          <a:xfrm>
            <a:off x="1366838" y="1440000"/>
            <a:ext cx="7200000" cy="2325511"/>
          </a:xfrm>
        </p:spPr>
        <p:txBody>
          <a:bodyPr/>
          <a:lstStyle/>
          <a:p>
            <a:r>
              <a:rPr lang="de-DE" dirty="0"/>
              <a:t>Heute sollst du einmal selbst im Netz </a:t>
            </a:r>
            <a:r>
              <a:rPr lang="de-DE" dirty="0" smtClean="0"/>
              <a:t>(WWW) recherchieren</a:t>
            </a:r>
            <a:r>
              <a:rPr lang="de-DE" dirty="0"/>
              <a:t>, was hinter den verschiedenen Farben des Wasserstoffs steckt.</a:t>
            </a:r>
          </a:p>
        </p:txBody>
      </p:sp>
      <p:sp>
        <p:nvSpPr>
          <p:cNvPr id="4" name="Foliennummernplatzhalter 3"/>
          <p:cNvSpPr>
            <a:spLocks noGrp="1"/>
          </p:cNvSpPr>
          <p:nvPr>
            <p:ph type="sldNum" sz="quarter" idx="12"/>
          </p:nvPr>
        </p:nvSpPr>
        <p:spPr/>
        <p:txBody>
          <a:bodyPr/>
          <a:lstStyle/>
          <a:p>
            <a:fld id="{649AAC7D-4B30-4604-BD35-0C4E56313D0D}" type="slidenum">
              <a:rPr lang="de-DE" smtClean="0"/>
              <a:t>7</a:t>
            </a:fld>
            <a:endParaRPr lang="de-DE"/>
          </a:p>
        </p:txBody>
      </p:sp>
      <p:pic>
        <p:nvPicPr>
          <p:cNvPr id="8" name="Inhaltsplatzhalter 12"/>
          <p:cNvPicPr>
            <a:picLocks noGrp="1" noChangeAspect="1"/>
          </p:cNvPicPr>
          <p:nvPr>
            <p:ph sz="quarter" idx="14"/>
          </p:nvPr>
        </p:nvPicPr>
        <p:blipFill>
          <a:blip r:embed="rId2"/>
          <a:stretch>
            <a:fillRect/>
          </a:stretch>
        </p:blipFill>
        <p:spPr>
          <a:xfrm>
            <a:off x="777131" y="5219887"/>
            <a:ext cx="785712" cy="900113"/>
          </a:xfrm>
          <a:prstGeom prst="rect">
            <a:avLst/>
          </a:prstGeom>
        </p:spPr>
      </p:pic>
      <p:sp>
        <p:nvSpPr>
          <p:cNvPr id="7" name="Textplatzhalter 6"/>
          <p:cNvSpPr>
            <a:spLocks noGrp="1"/>
          </p:cNvSpPr>
          <p:nvPr>
            <p:ph type="body" sz="quarter" idx="15"/>
          </p:nvPr>
        </p:nvSpPr>
        <p:spPr>
          <a:xfrm>
            <a:off x="1726838" y="4011813"/>
            <a:ext cx="6940084" cy="2108186"/>
          </a:xfrm>
        </p:spPr>
        <p:txBody>
          <a:bodyPr/>
          <a:lstStyle/>
          <a:p>
            <a:r>
              <a:rPr lang="de-DE" dirty="0"/>
              <a:t>Recherchiere im </a:t>
            </a:r>
            <a:r>
              <a:rPr lang="de-DE" dirty="0" smtClean="0"/>
              <a:t>WWW </a:t>
            </a:r>
            <a:r>
              <a:rPr lang="de-DE" dirty="0"/>
              <a:t>nach den folgenden Begriffen und notiere </a:t>
            </a:r>
            <a:r>
              <a:rPr lang="de-DE" dirty="0" smtClean="0"/>
              <a:t>jeweils 1-2 </a:t>
            </a:r>
            <a:r>
              <a:rPr lang="de-DE" dirty="0"/>
              <a:t>Sätze als Beschreibung in dein Heft:</a:t>
            </a:r>
          </a:p>
          <a:p>
            <a:pPr marL="457200" indent="-457200">
              <a:buFont typeface="+mj-lt"/>
              <a:buAutoNum type="arabicPeriod"/>
            </a:pPr>
            <a:r>
              <a:rPr lang="de-DE" dirty="0"/>
              <a:t>Grüner Wasserstoff</a:t>
            </a:r>
          </a:p>
          <a:p>
            <a:pPr marL="457200" indent="-457200">
              <a:buFont typeface="+mj-lt"/>
              <a:buAutoNum type="arabicPeriod"/>
            </a:pPr>
            <a:r>
              <a:rPr lang="de-DE" dirty="0"/>
              <a:t>Grauer Wasserstoff</a:t>
            </a:r>
          </a:p>
          <a:p>
            <a:pPr marL="457200" indent="-457200">
              <a:buFont typeface="+mj-lt"/>
              <a:buAutoNum type="arabicPeriod"/>
            </a:pPr>
            <a:r>
              <a:rPr lang="de-DE" dirty="0"/>
              <a:t>Blauer Wasserstoff</a:t>
            </a:r>
          </a:p>
          <a:p>
            <a:pPr marL="457200" indent="-457200">
              <a:buFont typeface="+mj-lt"/>
              <a:buAutoNum type="arabicPeriod"/>
            </a:pPr>
            <a:r>
              <a:rPr lang="de-DE" dirty="0"/>
              <a:t>Türkiser Wasserstoff</a:t>
            </a:r>
          </a:p>
          <a:p>
            <a:pPr marL="457200" indent="-457200">
              <a:buFont typeface="+mj-lt"/>
              <a:buAutoNum type="arabicPeriod"/>
            </a:pPr>
            <a:r>
              <a:rPr lang="de-DE" dirty="0"/>
              <a:t>Gelber Wasserstoff</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3977440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wipe(left)">
                                      <p:cBhvr>
                                        <p:cTn id="15" dur="500"/>
                                        <p:tgtEl>
                                          <p:spTgt spid="7">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wipe(left)">
                                      <p:cBhvr>
                                        <p:cTn id="19" dur="500"/>
                                        <p:tgtEl>
                                          <p:spTgt spid="7">
                                            <p:txEl>
                                              <p:pRg st="2" end="2"/>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wipe(left)">
                                      <p:cBhvr>
                                        <p:cTn id="23" dur="500"/>
                                        <p:tgtEl>
                                          <p:spTgt spid="7">
                                            <p:txEl>
                                              <p:pRg st="3" end="3"/>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wipe(left)">
                                      <p:cBhvr>
                                        <p:cTn id="31"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2E6520C5-EA98-4E39-869B-19F38CFDDE82}"/>
              </a:ext>
            </a:extLst>
          </p:cNvPr>
          <p:cNvSpPr>
            <a:spLocks noGrp="1"/>
          </p:cNvSpPr>
          <p:nvPr>
            <p:ph type="sldNum" sz="quarter" idx="12"/>
          </p:nvPr>
        </p:nvSpPr>
        <p:spPr/>
        <p:txBody>
          <a:bodyPr/>
          <a:lstStyle/>
          <a:p>
            <a:fld id="{512B0DB9-0322-4ED9-940E-5222A7C612BE}" type="slidenum">
              <a:rPr lang="de-DE" smtClean="0"/>
              <a:t>8</a:t>
            </a:fld>
            <a:endParaRPr lang="de-DE"/>
          </a:p>
        </p:txBody>
      </p:sp>
    </p:spTree>
    <p:extLst>
      <p:ext uri="{BB962C8B-B14F-4D97-AF65-F5344CB8AC3E}">
        <p14:creationId xmlns:p14="http://schemas.microsoft.com/office/powerpoint/2010/main" val="540965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9C1E538-1A5A-445D-8306-1028B82B0D91}"/>
              </a:ext>
            </a:extLst>
          </p:cNvPr>
          <p:cNvSpPr>
            <a:spLocks noGrp="1"/>
          </p:cNvSpPr>
          <p:nvPr>
            <p:ph idx="1"/>
          </p:nvPr>
        </p:nvSpPr>
        <p:spPr/>
        <p:txBody>
          <a:bodyPr/>
          <a:lstStyle/>
          <a:p>
            <a:r>
              <a:rPr lang="de-DE" dirty="0"/>
              <a:t>Unter den folgenden Links findest du gute Übersichten</a:t>
            </a:r>
            <a:r>
              <a:rPr lang="de-DE" dirty="0" smtClean="0"/>
              <a:t>:</a:t>
            </a:r>
          </a:p>
          <a:p>
            <a:endParaRPr lang="de-DE" dirty="0"/>
          </a:p>
          <a:p>
            <a:pPr marL="342900" indent="-342900">
              <a:buFont typeface="Arial" panose="020B0604020202020204" pitchFamily="34" charset="0"/>
              <a:buChar char="•"/>
            </a:pPr>
            <a:r>
              <a:rPr lang="de-DE" sz="2000" dirty="0">
                <a:hlinkClick r:id="rId2"/>
              </a:rPr>
              <a:t>https://www.ewe.com/de/zukunft-gestalten/wasserstoff/die-farben-des-wasserstoffs</a:t>
            </a:r>
            <a:endParaRPr lang="de-DE" sz="2000" dirty="0"/>
          </a:p>
          <a:p>
            <a:pPr marL="342900" indent="-342900">
              <a:buFont typeface="Arial" panose="020B0604020202020204" pitchFamily="34" charset="0"/>
              <a:buChar char="•"/>
            </a:pPr>
            <a:r>
              <a:rPr lang="de-DE" sz="2000" dirty="0">
                <a:hlinkClick r:id="rId3"/>
              </a:rPr>
              <a:t>https://www.enbw.com/unternehmen/eco-journal/wasserstoff-farben.html</a:t>
            </a:r>
            <a:endParaRPr lang="de-DE" sz="2000" dirty="0"/>
          </a:p>
          <a:p>
            <a:pPr marL="342900" indent="-342900">
              <a:buFont typeface="Arial" panose="020B0604020202020204" pitchFamily="34" charset="0"/>
              <a:buChar char="•"/>
            </a:pPr>
            <a:r>
              <a:rPr lang="de-DE" sz="2000" dirty="0">
                <a:hlinkClick r:id="rId4"/>
              </a:rPr>
              <a:t>https://www.bmbf.de/bmbf/shareddocs/kurzmeldungen/de/wissenswertes-zu-gruenem-wasserstoff.html</a:t>
            </a:r>
            <a:endParaRPr lang="de-DE" sz="2000" dirty="0"/>
          </a:p>
          <a:p>
            <a:endParaRPr lang="de-DE" dirty="0" smtClean="0"/>
          </a:p>
          <a:p>
            <a:r>
              <a:rPr lang="de-DE" dirty="0" smtClean="0"/>
              <a:t>Oder lieber ein </a:t>
            </a:r>
            <a:r>
              <a:rPr lang="de-DE" dirty="0"/>
              <a:t>Video? </a:t>
            </a:r>
            <a:r>
              <a:rPr lang="de-DE" dirty="0" smtClean="0"/>
              <a:t>Dann siehe </a:t>
            </a:r>
            <a:r>
              <a:rPr lang="de-DE" dirty="0"/>
              <a:t>nächste Seite.</a:t>
            </a:r>
          </a:p>
        </p:txBody>
      </p:sp>
      <p:sp>
        <p:nvSpPr>
          <p:cNvPr id="3" name="Foliennummernplatzhalter 2">
            <a:extLst>
              <a:ext uri="{FF2B5EF4-FFF2-40B4-BE49-F238E27FC236}">
                <a16:creationId xmlns:a16="http://schemas.microsoft.com/office/drawing/2014/main" id="{1AECD95F-5962-4FAE-8D3E-AE1C6D0380C2}"/>
              </a:ext>
            </a:extLst>
          </p:cNvPr>
          <p:cNvSpPr>
            <a:spLocks noGrp="1"/>
          </p:cNvSpPr>
          <p:nvPr>
            <p:ph type="sldNum" sz="quarter" idx="12"/>
          </p:nvPr>
        </p:nvSpPr>
        <p:spPr/>
        <p:txBody>
          <a:bodyPr/>
          <a:lstStyle/>
          <a:p>
            <a:fld id="{649AAC7D-4B30-4604-BD35-0C4E56313D0D}" type="slidenum">
              <a:rPr lang="de-DE" smtClean="0"/>
              <a:t>9</a:t>
            </a:fld>
            <a:endParaRPr lang="de-DE"/>
          </a:p>
        </p:txBody>
      </p:sp>
    </p:spTree>
    <p:extLst>
      <p:ext uri="{BB962C8B-B14F-4D97-AF65-F5344CB8AC3E}">
        <p14:creationId xmlns:p14="http://schemas.microsoft.com/office/powerpoint/2010/main" val="4186574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itel">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Aufgaben">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Rueckseiten">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1136</Words>
  <Application>Microsoft Office PowerPoint</Application>
  <PresentationFormat>A4-Papier (210 x 297 mm)</PresentationFormat>
  <Paragraphs>215</Paragraphs>
  <Slides>32</Slides>
  <Notes>1</Notes>
  <HiddenSlides>0</HiddenSlides>
  <MMClips>0</MMClips>
  <ScaleCrop>false</ScaleCrop>
  <HeadingPairs>
    <vt:vector size="6" baseType="variant">
      <vt:variant>
        <vt:lpstr>Verwendete Schriftarten</vt:lpstr>
      </vt:variant>
      <vt:variant>
        <vt:i4>3</vt:i4>
      </vt:variant>
      <vt:variant>
        <vt:lpstr>Design</vt:lpstr>
      </vt:variant>
      <vt:variant>
        <vt:i4>3</vt:i4>
      </vt:variant>
      <vt:variant>
        <vt:lpstr>Folientitel</vt:lpstr>
      </vt:variant>
      <vt:variant>
        <vt:i4>32</vt:i4>
      </vt:variant>
    </vt:vector>
  </HeadingPairs>
  <TitlesOfParts>
    <vt:vector size="38" baseType="lpstr">
      <vt:lpstr>Arial</vt:lpstr>
      <vt:lpstr>Calibri</vt:lpstr>
      <vt:lpstr>Cambria Math</vt:lpstr>
      <vt:lpstr>1_Titel</vt:lpstr>
      <vt:lpstr>2_Aufgaben</vt:lpstr>
      <vt:lpstr>3_Rueckseiten</vt:lpstr>
      <vt:lpstr>Die Farben des Wasserstoffs</vt:lpstr>
      <vt:lpstr>Wasserstoff ist doch ein farbloses Gas !?</vt:lpstr>
      <vt:lpstr>Am Ende dieser Unterrichtseinheit kannst du…</vt:lpstr>
      <vt:lpstr>Du musst nur…</vt:lpstr>
      <vt:lpstr>Information</vt:lpstr>
      <vt:lpstr>Information</vt:lpstr>
      <vt:lpstr>Aufgabe 1 von 2</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Aufgabe 2 von 2 </vt:lpstr>
      <vt:lpstr>PowerPoint-Präsentation</vt:lpstr>
      <vt:lpstr>PowerPoint-Präsentation</vt:lpstr>
      <vt:lpstr>Das sollte bleiben:</vt:lpstr>
      <vt:lpstr>Die Farben des Wasserstoffs bedeuten also …</vt:lpstr>
      <vt:lpstr>Teste dich selbst (einfacher)</vt:lpstr>
      <vt:lpstr>PowerPoint-Präsentation</vt:lpstr>
      <vt:lpstr>PowerPoint-Präsentation</vt:lpstr>
      <vt:lpstr>Teste dich selbst (schwieriger)</vt:lpstr>
      <vt:lpstr>PowerPoint-Präsentation</vt:lpstr>
      <vt:lpstr>PowerPoint-Präsentation</vt:lpstr>
      <vt:lpstr>PowerPoint-Präsentation</vt:lpstr>
      <vt:lpstr>PowerPoint-Präsentation</vt:lpstr>
      <vt:lpstr>PowerPoint-Präsentation</vt:lpstr>
      <vt:lpstr>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Regina</dc:creator>
  <cp:lastModifiedBy>Walter Wagner</cp:lastModifiedBy>
  <cp:revision>127</cp:revision>
  <cp:lastPrinted>2017-06-30T10:25:24Z</cp:lastPrinted>
  <dcterms:created xsi:type="dcterms:W3CDTF">2016-04-13T08:36:10Z</dcterms:created>
  <dcterms:modified xsi:type="dcterms:W3CDTF">2022-08-26T12:29:37Z</dcterms:modified>
  <cp:contentStatus/>
</cp:coreProperties>
</file>