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20" r:id="rId3"/>
  </p:sldMasterIdLst>
  <p:notesMasterIdLst>
    <p:notesMasterId r:id="rId50"/>
  </p:notesMasterIdLst>
  <p:sldIdLst>
    <p:sldId id="256" r:id="rId4"/>
    <p:sldId id="257" r:id="rId5"/>
    <p:sldId id="366" r:id="rId6"/>
    <p:sldId id="359" r:id="rId7"/>
    <p:sldId id="358" r:id="rId8"/>
    <p:sldId id="365" r:id="rId9"/>
    <p:sldId id="360" r:id="rId10"/>
    <p:sldId id="367" r:id="rId11"/>
    <p:sldId id="314" r:id="rId12"/>
    <p:sldId id="357" r:id="rId13"/>
    <p:sldId id="363" r:id="rId14"/>
    <p:sldId id="368" r:id="rId15"/>
    <p:sldId id="369" r:id="rId16"/>
    <p:sldId id="371" r:id="rId17"/>
    <p:sldId id="370" r:id="rId18"/>
    <p:sldId id="392" r:id="rId19"/>
    <p:sldId id="393" r:id="rId20"/>
    <p:sldId id="373" r:id="rId21"/>
    <p:sldId id="372" r:id="rId22"/>
    <p:sldId id="376" r:id="rId23"/>
    <p:sldId id="375" r:id="rId24"/>
    <p:sldId id="389" r:id="rId25"/>
    <p:sldId id="385" r:id="rId26"/>
    <p:sldId id="400" r:id="rId27"/>
    <p:sldId id="379" r:id="rId28"/>
    <p:sldId id="409" r:id="rId29"/>
    <p:sldId id="402" r:id="rId30"/>
    <p:sldId id="403" r:id="rId31"/>
    <p:sldId id="377" r:id="rId32"/>
    <p:sldId id="383" r:id="rId33"/>
    <p:sldId id="382" r:id="rId34"/>
    <p:sldId id="404" r:id="rId35"/>
    <p:sldId id="386" r:id="rId36"/>
    <p:sldId id="405" r:id="rId37"/>
    <p:sldId id="388" r:id="rId38"/>
    <p:sldId id="406" r:id="rId39"/>
    <p:sldId id="407" r:id="rId40"/>
    <p:sldId id="391" r:id="rId41"/>
    <p:sldId id="286" r:id="rId42"/>
    <p:sldId id="398" r:id="rId43"/>
    <p:sldId id="411" r:id="rId44"/>
    <p:sldId id="408" r:id="rId45"/>
    <p:sldId id="361" r:id="rId46"/>
    <p:sldId id="399" r:id="rId47"/>
    <p:sldId id="362" r:id="rId48"/>
    <p:sldId id="395" r:id="rId49"/>
  </p:sldIdLst>
  <p:sldSz cx="9906000" cy="6858000" type="A4"/>
  <p:notesSz cx="68199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78" y="3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96424-E4FD-4E7A-9374-9E61F1B32A01}" type="datetimeFigureOut">
              <a:rPr lang="de-DE" smtClean="0"/>
              <a:t>05.08.2022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1239838"/>
            <a:ext cx="4835525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B034-05A9-4396-BE02-81B8D830AF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47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rs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68424" y="1620000"/>
            <a:ext cx="7200000" cy="3600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368000" y="5580950"/>
            <a:ext cx="7200000" cy="540000"/>
          </a:xfrm>
        </p:spPr>
        <p:txBody>
          <a:bodyPr anchor="ctr">
            <a:noAutofit/>
          </a:bodyPr>
          <a:lstStyle>
            <a:lvl1pPr>
              <a:defRPr b="1"/>
            </a:lvl1pPr>
          </a:lstStyle>
          <a:p>
            <a:pPr lvl="0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05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sorg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t">
            <a:noAutofit/>
          </a:bodyPr>
          <a:lstStyle>
            <a:lvl1pPr marL="177800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960000" y="720000"/>
            <a:ext cx="2052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Entsorgung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504000"/>
            <a:ext cx="81478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lf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500000" y="720000"/>
            <a:ext cx="900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Hilfe</a:t>
            </a:r>
          </a:p>
        </p:txBody>
      </p:sp>
      <p:pic>
        <p:nvPicPr>
          <p:cNvPr id="7" name="Inhaltsplatzhalter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540000"/>
            <a:ext cx="58212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8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lf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Inhaltsplatzhalter 4"/>
          <p:cNvSpPr>
            <a:spLocks noGrp="1" noChangeAspect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4500000" y="720000"/>
            <a:ext cx="900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Hilfe</a:t>
            </a:r>
          </a:p>
        </p:txBody>
      </p:sp>
      <p:pic>
        <p:nvPicPr>
          <p:cNvPr id="8" name="Inhaltsplatzhalter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540000"/>
            <a:ext cx="58212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es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284000" y="720000"/>
            <a:ext cx="136608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Lösung</a:t>
            </a:r>
          </a:p>
        </p:txBody>
      </p:sp>
      <p:pic>
        <p:nvPicPr>
          <p:cNvPr id="7" name="Inhaltsplatzhalter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540000"/>
            <a:ext cx="4666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es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4284000" y="720000"/>
            <a:ext cx="136608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Lösung</a:t>
            </a:r>
          </a:p>
        </p:txBody>
      </p:sp>
      <p:pic>
        <p:nvPicPr>
          <p:cNvPr id="8" name="Inhaltsplatzhalter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540000"/>
            <a:ext cx="4666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4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lbsteinschä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2664000" y="1438190"/>
            <a:ext cx="4608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b="1" dirty="0"/>
              <a:t>Ordne</a:t>
            </a:r>
            <a:r>
              <a:rPr lang="de-DE" b="1" baseline="0" dirty="0"/>
              <a:t> dich gedanklich einem Smiley zu.</a:t>
            </a:r>
            <a:endParaRPr lang="de-DE" b="1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366838" y="1980000"/>
            <a:ext cx="7199312" cy="72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1366838" y="4140000"/>
            <a:ext cx="7199312" cy="1980000"/>
          </a:xfrm>
        </p:spPr>
        <p:txBody>
          <a:bodyPr anchor="t">
            <a:noAutofit/>
          </a:bodyPr>
          <a:lstStyle>
            <a:lvl1pPr marL="180000" indent="-180000">
              <a:buFont typeface="Arial" panose="020B0604020202020204" pitchFamily="34" charset="0"/>
              <a:buChar char="•"/>
              <a:defRPr/>
            </a:lvl1pPr>
            <a:lvl2pPr marL="180000" indent="-180000">
              <a:buFont typeface="Arial" panose="020B0604020202020204" pitchFamily="34" charset="0"/>
              <a:buChar char="•"/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180000" indent="-180000">
              <a:buFont typeface="Arial" panose="020B0604020202020204" pitchFamily="34" charset="0"/>
              <a:buChar char="•"/>
              <a:defRPr/>
            </a:lvl4pPr>
            <a:lvl5pPr marL="18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00" y="2880000"/>
            <a:ext cx="5262410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3324"/>
            <a:ext cx="493664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199434" y="703324"/>
            <a:ext cx="353412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Selbsteinschätzung</a:t>
            </a:r>
          </a:p>
        </p:txBody>
      </p:sp>
    </p:spTree>
    <p:extLst>
      <p:ext uri="{BB962C8B-B14F-4D97-AF65-F5344CB8AC3E}">
        <p14:creationId xmlns:p14="http://schemas.microsoft.com/office/powerpoint/2010/main" val="1406487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ec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61DB-6A4C-470A-BFE3-24928CEFD3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8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07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Inhaltsplatzhalter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4000" y="540000"/>
            <a:ext cx="310464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e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Inhaltsplatzhalter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000" y="540000"/>
            <a:ext cx="248877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3600000"/>
            <a:ext cx="8460000" cy="25200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/>
            </a:lvl1pPr>
            <a:lvl2pPr algn="l">
              <a:lnSpc>
                <a:spcPct val="100000"/>
              </a:lnSpc>
              <a:spcBef>
                <a:spcPts val="0"/>
              </a:spcBef>
              <a:defRPr sz="1400" b="0"/>
            </a:lvl2pPr>
            <a:lvl3pPr algn="l">
              <a:lnSpc>
                <a:spcPct val="100000"/>
              </a:lnSpc>
              <a:spcBef>
                <a:spcPts val="0"/>
              </a:spcBef>
              <a:defRPr sz="1400" b="0"/>
            </a:lvl3pPr>
            <a:lvl4pPr algn="l">
              <a:lnSpc>
                <a:spcPct val="100000"/>
              </a:lnSpc>
              <a:spcBef>
                <a:spcPts val="0"/>
              </a:spcBef>
              <a:defRPr sz="1400" b="0"/>
            </a:lvl4pPr>
            <a:lvl5pPr algn="l">
              <a:lnSpc>
                <a:spcPct val="100000"/>
              </a:lnSpc>
              <a:spcBef>
                <a:spcPts val="0"/>
              </a:spcBef>
              <a:defRPr sz="1400" b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852000" y="6444000"/>
            <a:ext cx="2232000" cy="36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720000" y="612000"/>
            <a:ext cx="8460000" cy="2736000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2000" b="0"/>
            </a:lvl1pPr>
            <a:lvl2pPr algn="ctr">
              <a:lnSpc>
                <a:spcPct val="150000"/>
              </a:lnSpc>
              <a:spcBef>
                <a:spcPts val="0"/>
              </a:spcBef>
              <a:defRPr sz="2000" b="0"/>
            </a:lvl2pPr>
            <a:lvl3pPr algn="ctr">
              <a:lnSpc>
                <a:spcPct val="150000"/>
              </a:lnSpc>
              <a:spcBef>
                <a:spcPts val="0"/>
              </a:spcBef>
              <a:defRPr sz="2000" b="0"/>
            </a:lvl3pPr>
            <a:lvl4pPr algn="ctr">
              <a:lnSpc>
                <a:spcPct val="150000"/>
              </a:lnSpc>
              <a:spcBef>
                <a:spcPts val="0"/>
              </a:spcBef>
              <a:defRPr sz="2000" b="0"/>
            </a:lvl4pPr>
            <a:lvl5pPr algn="ctr">
              <a:lnSpc>
                <a:spcPct val="150000"/>
              </a:lnSpc>
              <a:spcBef>
                <a:spcPts val="0"/>
              </a:spcBef>
              <a:defRPr sz="2000" b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60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253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indent="0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t">
            <a:noAutofit/>
          </a:bodyPr>
          <a:lstStyle>
            <a:lvl1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indent="0">
              <a:defRPr/>
            </a:lvl1pPr>
          </a:lstStyle>
          <a:p>
            <a:fld id="{649AAC7D-4B30-4604-BD35-0C4E56313D0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7" name="Inhaltsplatzhalter 7"/>
          <p:cNvSpPr>
            <a:spLocks noGrp="1" noChangeAspect="1"/>
          </p:cNvSpPr>
          <p:nvPr>
            <p:ph sz="quarter" idx="14"/>
          </p:nvPr>
        </p:nvSpPr>
        <p:spPr>
          <a:xfrm>
            <a:off x="432000" y="1512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5"/>
          </p:nvPr>
        </p:nvSpPr>
        <p:spPr>
          <a:xfrm>
            <a:off x="432000" y="2628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10" name="Inhaltsplatzhalter 7"/>
          <p:cNvSpPr>
            <a:spLocks noGrp="1" noChangeAspect="1"/>
          </p:cNvSpPr>
          <p:nvPr>
            <p:ph sz="quarter" idx="16"/>
          </p:nvPr>
        </p:nvSpPr>
        <p:spPr>
          <a:xfrm>
            <a:off x="432000" y="3744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11" name="Inhaltsplatzhalter 7"/>
          <p:cNvSpPr>
            <a:spLocks noGrp="1" noChangeAspect="1"/>
          </p:cNvSpPr>
          <p:nvPr>
            <p:ph sz="quarter" idx="17"/>
          </p:nvPr>
        </p:nvSpPr>
        <p:spPr>
          <a:xfrm>
            <a:off x="432000" y="4860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79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/>
          <a:lstStyle>
            <a:lvl1pPr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781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598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0" y="648000"/>
            <a:ext cx="846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000" y="1620000"/>
            <a:ext cx="7200000" cy="36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60000" y="432000"/>
            <a:ext cx="9180000" cy="5940000"/>
          </a:xfrm>
          <a:prstGeom prst="rect">
            <a:avLst/>
          </a:prstGeom>
          <a:noFill/>
          <a:ln w="38100" cap="sq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92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1" r:id="rId3"/>
    <p:sldLayoutId id="2147483696" r:id="rId4"/>
    <p:sldLayoutId id="2147483697" r:id="rId5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66838" y="613324"/>
            <a:ext cx="7200000" cy="7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000" y="1440000"/>
            <a:ext cx="7200000" cy="4320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AC7D-4B30-4604-BD35-0C4E56313D0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360000" y="432000"/>
            <a:ext cx="9180000" cy="5940000"/>
          </a:xfrm>
          <a:prstGeom prst="rect">
            <a:avLst/>
          </a:prstGeom>
          <a:noFill/>
          <a:ln w="38100" cap="sq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88000" y="1368000"/>
            <a:ext cx="7560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7" r:id="rId7"/>
    <p:sldLayoutId id="2147483716" r:id="rId8"/>
    <p:sldLayoutId id="2147483718" r:id="rId9"/>
    <p:sldLayoutId id="2147483719" r:id="rId10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61DB-6A4C-470A-BFE3-24928CEFD3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6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wmf"/><Relationship Id="rId5" Type="http://schemas.openxmlformats.org/officeDocument/2006/relationships/slide" Target="slide45.xml"/><Relationship Id="rId4" Type="http://schemas.openxmlformats.org/officeDocument/2006/relationships/slide" Target="slide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hyperlink" Target="https://chemie-lernprogramme.de/daten/programme/js/3dmolekuele/index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w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Formel-Darstellungen </a:t>
            </a:r>
            <a:r>
              <a:rPr lang="de-DE" dirty="0"/>
              <a:t>im Vergleich </a:t>
            </a:r>
            <a:r>
              <a:rPr lang="de-DE" dirty="0" smtClean="0"/>
              <a:t>(</a:t>
            </a:r>
            <a:r>
              <a:rPr lang="de-DE" dirty="0" err="1" smtClean="0"/>
              <a:t>Jgst</a:t>
            </a:r>
            <a:r>
              <a:rPr lang="de-DE" dirty="0" smtClean="0"/>
              <a:t>. 9)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der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Valenzstrich-Formel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Realität im Griff?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Stand </a:t>
            </a:r>
            <a:fld id="{374B922C-84A2-47B9-8D22-A151FD240715}" type="datetime1">
              <a:rPr lang="de-DE" smtClean="0"/>
              <a:t>05.08.2022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563EDAA-74B1-0AF0-65E2-557148C65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6"/>
          <a:stretch/>
        </p:blipFill>
        <p:spPr>
          <a:xfrm>
            <a:off x="2960494" y="1620000"/>
            <a:ext cx="3727689" cy="30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diese </a:t>
            </a:r>
            <a:r>
              <a:rPr lang="de-DE" dirty="0" smtClean="0"/>
              <a:t>Einheit</a:t>
            </a:r>
            <a:r>
              <a:rPr lang="de-DE" dirty="0"/>
              <a:t>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… solltest du die </a:t>
            </a:r>
            <a:r>
              <a:rPr lang="de-DE" dirty="0" smtClean="0"/>
              <a:t>Valenzstrich-Schreibweise </a:t>
            </a:r>
            <a:r>
              <a:rPr lang="de-DE" dirty="0"/>
              <a:t>beherrschen.</a:t>
            </a:r>
          </a:p>
          <a:p>
            <a:r>
              <a:rPr lang="de-DE" dirty="0"/>
              <a:t>… sollte dir das </a:t>
            </a:r>
            <a:r>
              <a:rPr lang="de-DE" dirty="0" smtClean="0"/>
              <a:t>VSEPR–Modell </a:t>
            </a:r>
            <a:r>
              <a:rPr lang="de-DE" dirty="0"/>
              <a:t>für Methan vertraut </a:t>
            </a:r>
            <a:r>
              <a:rPr lang="de-DE" dirty="0" smtClean="0"/>
              <a:t>sein.</a:t>
            </a:r>
            <a:endParaRPr lang="de-DE" dirty="0"/>
          </a:p>
          <a:p>
            <a:endParaRPr lang="de-DE" dirty="0"/>
          </a:p>
          <a:p>
            <a:r>
              <a:rPr lang="de-DE" dirty="0"/>
              <a:t>Alles klar? Dann geht es </a:t>
            </a:r>
            <a:r>
              <a:rPr lang="de-DE" dirty="0" smtClean="0"/>
              <a:t>hier weiter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10</a:t>
            </a:fld>
            <a:endParaRPr lang="de-DE" dirty="0"/>
          </a:p>
        </p:txBody>
      </p:sp>
      <p:pic>
        <p:nvPicPr>
          <p:cNvPr id="12" name="Inhaltsplatzhalter 1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9348" y="523268"/>
            <a:ext cx="810639" cy="900112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81D04D-3016-4469-892E-67F6539CE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Falls du Hilfe benötigst:</a:t>
            </a:r>
          </a:p>
          <a:p>
            <a:r>
              <a:rPr lang="de-DE" dirty="0" smtClean="0"/>
              <a:t>Erfahre </a:t>
            </a:r>
            <a:r>
              <a:rPr lang="de-DE" dirty="0"/>
              <a:t>mehr zur </a:t>
            </a:r>
            <a:r>
              <a:rPr lang="de-DE" dirty="0" smtClean="0"/>
              <a:t>Valenzstrich-Schreibweise</a:t>
            </a:r>
            <a:endParaRPr lang="de-DE" dirty="0"/>
          </a:p>
          <a:p>
            <a:r>
              <a:rPr lang="de-DE" dirty="0"/>
              <a:t>Erfahre mehr zum VSEPR-Modell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5" name="Interaktive Schaltfläche: Nächste(r) oder Weiter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29C65D-3E13-E0A9-23D5-8F07BE429864}"/>
              </a:ext>
            </a:extLst>
          </p:cNvPr>
          <p:cNvSpPr/>
          <p:nvPr/>
        </p:nvSpPr>
        <p:spPr>
          <a:xfrm>
            <a:off x="5566493" y="2441448"/>
            <a:ext cx="457200" cy="237744"/>
          </a:xfrm>
          <a:prstGeom prst="actionButtonForwardNex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Nächste(r) oder Weiter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46B5D19-299C-8C57-E697-D2B3FCD91E2D}"/>
              </a:ext>
            </a:extLst>
          </p:cNvPr>
          <p:cNvSpPr/>
          <p:nvPr/>
        </p:nvSpPr>
        <p:spPr>
          <a:xfrm>
            <a:off x="6836807" y="5560289"/>
            <a:ext cx="457200" cy="237744"/>
          </a:xfrm>
          <a:prstGeom prst="actionButtonForwardNext">
            <a:avLst/>
          </a:prstGeom>
          <a:solidFill>
            <a:srgbClr val="FFC00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Nächste(r) oder Weiter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A2E4DA7-3B4F-9D44-F95E-64E3822E7430}"/>
              </a:ext>
            </a:extLst>
          </p:cNvPr>
          <p:cNvSpPr/>
          <p:nvPr/>
        </p:nvSpPr>
        <p:spPr>
          <a:xfrm>
            <a:off x="5702808" y="5877281"/>
            <a:ext cx="457200" cy="237744"/>
          </a:xfrm>
          <a:prstGeom prst="actionButtonForwardNext">
            <a:avLst/>
          </a:prstGeom>
          <a:solidFill>
            <a:srgbClr val="FFC00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Inhaltsplatzhalter 23">
            <a:extLst>
              <a:ext uri="{FF2B5EF4-FFF2-40B4-BE49-F238E27FC236}">
                <a16:creationId xmlns:a16="http://schemas.microsoft.com/office/drawing/2014/main" id="{717C3DB4-5BF3-1853-58CC-1233A5A4D42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/>
          <a:stretch>
            <a:fillRect/>
          </a:stretch>
        </p:blipFill>
        <p:spPr>
          <a:xfrm>
            <a:off x="927287" y="5219700"/>
            <a:ext cx="485401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Moleküldarstellungen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Unter folgendem Link kannst du dir die Kugelstabmodelle der Moleküle Methan, Wasser und Propan anschauen.</a:t>
            </a:r>
          </a:p>
          <a:p>
            <a:endParaRPr lang="de-D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chemie-lernprogramme.de/daten/programme/js/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3dmolekuele/index.html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Durch Drehen kannst du erreichen, dass Atome andere verdecken. Die Verdeckten würde man in einem Schattenbild nicht sehen.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11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Tipp: Eine kurze Anleitung zum Programm findest du auf der nächsten </a:t>
            </a:r>
            <a:r>
              <a:rPr lang="de-DE" dirty="0" smtClean="0"/>
              <a:t>Seite.</a:t>
            </a:r>
            <a:endParaRPr lang="de-DE" dirty="0"/>
          </a:p>
        </p:txBody>
      </p:sp>
      <p:pic>
        <p:nvPicPr>
          <p:cNvPr id="9" name="Inhaltsplatzhalter 23">
            <a:extLst>
              <a:ext uri="{FF2B5EF4-FFF2-40B4-BE49-F238E27FC236}">
                <a16:creationId xmlns:a16="http://schemas.microsoft.com/office/drawing/2014/main" id="{A17A6D99-0FAF-5A8D-B571-F7F5989B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1" y="5129456"/>
            <a:ext cx="582707" cy="1081087"/>
          </a:xfrm>
          <a:prstGeom prst="rect">
            <a:avLst/>
          </a:prstGeom>
        </p:spPr>
      </p:pic>
      <p:pic>
        <p:nvPicPr>
          <p:cNvPr id="10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11956" y="503238"/>
            <a:ext cx="539801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Molekül-Darstellungen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Kurze Anleitung: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Gib den Namen, z.B.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Methan,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das rechte Feld ein.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Wähle anschließend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„Methan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(Erdgas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)“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bestätige deine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Auswahl,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indem du auf „Auswählen“ klickst.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Alternativ kannst du die Moleküle auch mit dem linken Verzeichnis suchen.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der Maus kannst du das Molekül nun drehen und mit dem Mausrad vergrößern oder verkleinern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12</a:t>
            </a:fld>
            <a:endParaRPr lang="de-DE"/>
          </a:p>
        </p:txBody>
      </p:sp>
      <p:pic>
        <p:nvPicPr>
          <p:cNvPr id="9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956" y="503238"/>
            <a:ext cx="539801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33531-3EAD-CD21-4156-68A2413E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</a:t>
            </a:r>
            <a:r>
              <a:rPr lang="de-DE" dirty="0" smtClean="0"/>
              <a:t>1 von 3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ABC56B-E0F1-3669-6DFF-0BE817511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Baue die Moleküle Methan, Wasser und Propan daheim mit Zahnstochern und Gemüse oder Obst nach, sodass die </a:t>
            </a:r>
            <a:r>
              <a:rPr lang="de-DE" b="1" dirty="0">
                <a:solidFill>
                  <a:schemeClr val="accent1"/>
                </a:solidFill>
              </a:rPr>
              <a:t>Bindungen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um das zentrale Atom herum alle im </a:t>
            </a:r>
            <a:r>
              <a:rPr lang="de-DE" dirty="0">
                <a:solidFill>
                  <a:schemeClr val="accent1"/>
                </a:solidFill>
              </a:rPr>
              <a:t>gleichen </a:t>
            </a:r>
            <a:r>
              <a:rPr lang="de-DE" dirty="0" smtClean="0">
                <a:solidFill>
                  <a:schemeClr val="accent1"/>
                </a:solidFill>
              </a:rPr>
              <a:t>Winkel </a:t>
            </a:r>
            <a:r>
              <a:rPr lang="de-DE" dirty="0">
                <a:solidFill>
                  <a:schemeClr val="accent1"/>
                </a:solidFill>
              </a:rPr>
              <a:t>zueinander </a:t>
            </a:r>
            <a:r>
              <a:rPr lang="de-DE" dirty="0" smtClean="0">
                <a:solidFill>
                  <a:schemeClr val="accent1"/>
                </a:solidFill>
              </a:rPr>
              <a:t>stehen. </a:t>
            </a:r>
          </a:p>
          <a:p>
            <a:pPr marL="457200" indent="-457200">
              <a:buFont typeface="+mj-lt"/>
              <a:buAutoNum type="arabicPeriod"/>
            </a:pPr>
            <a:endParaRPr lang="de-DE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accent1"/>
                </a:solidFill>
              </a:rPr>
              <a:t>Wiederhole </a:t>
            </a:r>
            <a:r>
              <a:rPr lang="de-DE" dirty="0">
                <a:solidFill>
                  <a:schemeClr val="accent1"/>
                </a:solidFill>
              </a:rPr>
              <a:t>das Schattenspiel vom Anfang</a:t>
            </a:r>
            <a:r>
              <a:rPr lang="de-DE" dirty="0" smtClean="0">
                <a:solidFill>
                  <a:schemeClr val="accent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de-DE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Vergleiche die Schattenbilder mit deinen </a:t>
            </a:r>
            <a:r>
              <a:rPr lang="de-DE" dirty="0" smtClean="0">
                <a:solidFill>
                  <a:schemeClr val="accent1"/>
                </a:solidFill>
              </a:rPr>
              <a:t>gebauten Modellen der </a:t>
            </a:r>
            <a:r>
              <a:rPr lang="de-DE" dirty="0">
                <a:solidFill>
                  <a:schemeClr val="accent1"/>
                </a:solidFill>
              </a:rPr>
              <a:t>drei Moleküle</a:t>
            </a:r>
            <a:r>
              <a:rPr lang="de-DE" dirty="0" smtClean="0">
                <a:solidFill>
                  <a:schemeClr val="accent1"/>
                </a:solidFill>
              </a:rPr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b="1" dirty="0"/>
              <a:t>Tipp:</a:t>
            </a:r>
            <a:r>
              <a:rPr lang="de-DE" dirty="0"/>
              <a:t> Du kannst dich an den </a:t>
            </a:r>
            <a:r>
              <a:rPr lang="de-DE" dirty="0" smtClean="0"/>
              <a:t>Kugelstab-Modellen </a:t>
            </a:r>
            <a:r>
              <a:rPr lang="de-DE" dirty="0"/>
              <a:t>orientieren, die du zuvor betrachtet hast.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75A442-3C60-AA90-26AC-43BC56BC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13</a:t>
            </a:fld>
            <a:endParaRPr lang="de-DE"/>
          </a:p>
        </p:txBody>
      </p:sp>
      <p:pic>
        <p:nvPicPr>
          <p:cNvPr id="13" name="Inhaltsplatzhalter 22">
            <a:extLst>
              <a:ext uri="{FF2B5EF4-FFF2-40B4-BE49-F238E27FC236}">
                <a16:creationId xmlns:a16="http://schemas.microsoft.com/office/drawing/2014/main" id="{4B095F10-69A8-545E-67CD-37FD07467B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920" y="503238"/>
            <a:ext cx="489872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513C9-9D6D-8268-E3AE-D6E2F080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73128F-E762-5126-AE60-A172FDAE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Alternativ kannst du dir auch </a:t>
            </a:r>
            <a:r>
              <a:rPr lang="de-DE" dirty="0" smtClean="0"/>
              <a:t>die </a:t>
            </a:r>
            <a:r>
              <a:rPr lang="de-DE" dirty="0"/>
              <a:t>Videos auf den nächsten </a:t>
            </a:r>
            <a:r>
              <a:rPr lang="de-DE" dirty="0" smtClean="0"/>
              <a:t>Seiten </a:t>
            </a:r>
            <a:r>
              <a:rPr lang="de-DE" dirty="0"/>
              <a:t>anschauen.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/>
              <a:t>Zeichne anschließend die Valenzstrich-Formeln </a:t>
            </a:r>
            <a:r>
              <a:rPr lang="de-DE" dirty="0"/>
              <a:t>von Methan, Wasser und Propan.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C17D0-7274-DC99-D5C2-7C7E9AC5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6493BB6-6525-D797-79E1-14C86AC38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 smtClean="0"/>
              <a:t>Notiere,</a:t>
            </a:r>
            <a:r>
              <a:rPr lang="de-DE" dirty="0" smtClean="0"/>
              <a:t> welche </a:t>
            </a:r>
            <a:r>
              <a:rPr lang="de-DE" dirty="0"/>
              <a:t>Informationen </a:t>
            </a:r>
            <a:r>
              <a:rPr lang="de-DE" dirty="0" smtClean="0"/>
              <a:t>in </a:t>
            </a:r>
            <a:r>
              <a:rPr lang="de-DE" dirty="0"/>
              <a:t>der </a:t>
            </a:r>
            <a:r>
              <a:rPr lang="de-DE" dirty="0" smtClean="0"/>
              <a:t>Valenzstrich-Schreibweise gegenüber </a:t>
            </a:r>
            <a:r>
              <a:rPr lang="de-DE" dirty="0"/>
              <a:t>deinen 3D-Modellen fehlen.</a:t>
            </a:r>
          </a:p>
        </p:txBody>
      </p:sp>
      <p:pic>
        <p:nvPicPr>
          <p:cNvPr id="8" name="Inhaltsplatzhalter 23">
            <a:extLst>
              <a:ext uri="{FF2B5EF4-FFF2-40B4-BE49-F238E27FC236}">
                <a16:creationId xmlns:a16="http://schemas.microsoft.com/office/drawing/2014/main" id="{633BD363-7800-B39C-5A6D-401E570B4C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9156" y="503238"/>
            <a:ext cx="485400" cy="900112"/>
          </a:xfrm>
          <a:prstGeom prst="rect">
            <a:avLst/>
          </a:prstGeom>
        </p:spPr>
      </p:pic>
      <p:pic>
        <p:nvPicPr>
          <p:cNvPr id="9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ethan">
            <a:hlinkClick r:id="" action="ppaction://media"/>
            <a:extLst>
              <a:ext uri="{FF2B5EF4-FFF2-40B4-BE49-F238E27FC236}">
                <a16:creationId xmlns:a16="http://schemas.microsoft.com/office/drawing/2014/main" id="{6E9092C9-C147-3386-0B37-56C25015C5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6688" y="1439863"/>
            <a:ext cx="1979612" cy="360045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C17D0-7274-DC99-D5C2-7C7E9AC5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6493BB6-6525-D797-79E1-14C86AC38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Beachte jeweils die Projektion (den Schatten).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513C9-9D6D-8268-E3AE-D6E2F080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Hilfe: Modell Wasser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C17D0-7274-DC99-D5C2-7C7E9AC5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16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E0607B-BD49-6587-3DDD-E79D0BD23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6493BB6-6525-D797-79E1-14C86AC38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Beachte jeweils die Projektion (den Schatten</a:t>
            </a:r>
            <a:r>
              <a:rPr lang="de-DE" dirty="0" smtClean="0">
                <a:solidFill>
                  <a:schemeClr val="tx1"/>
                </a:solidFill>
              </a:rPr>
              <a:t>).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Inhaltsplatzhalter 23">
            <a:extLst>
              <a:ext uri="{FF2B5EF4-FFF2-40B4-BE49-F238E27FC236}">
                <a16:creationId xmlns:a16="http://schemas.microsoft.com/office/drawing/2014/main" id="{633BD363-7800-B39C-5A6D-401E570B4C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39156" y="503238"/>
            <a:ext cx="485400" cy="900112"/>
          </a:xfrm>
          <a:prstGeom prst="rect">
            <a:avLst/>
          </a:prstGeom>
        </p:spPr>
      </p:pic>
      <p:pic>
        <p:nvPicPr>
          <p:cNvPr id="16" name="Wasser">
            <a:hlinkClick r:id="" action="ppaction://media"/>
            <a:extLst>
              <a:ext uri="{FF2B5EF4-FFF2-40B4-BE49-F238E27FC236}">
                <a16:creationId xmlns:a16="http://schemas.microsoft.com/office/drawing/2014/main" id="{501AC7EE-5430-D80B-4309-EF350D8811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863" y="1439863"/>
            <a:ext cx="6546850" cy="3600450"/>
          </a:xfrm>
        </p:spPr>
      </p:pic>
    </p:spTree>
    <p:extLst>
      <p:ext uri="{BB962C8B-B14F-4D97-AF65-F5344CB8AC3E}">
        <p14:creationId xmlns:p14="http://schemas.microsoft.com/office/powerpoint/2010/main" val="41040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513C9-9D6D-8268-E3AE-D6E2F080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Hilfe: Modell Propan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C17D0-7274-DC99-D5C2-7C7E9AC5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17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E0607B-BD49-6587-3DDD-E79D0BD23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6493BB6-6525-D797-79E1-14C86AC38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Beachte jeweils die Projektion (den Schatten</a:t>
            </a:r>
            <a:r>
              <a:rPr lang="de-DE" dirty="0" smtClean="0">
                <a:solidFill>
                  <a:schemeClr val="tx1"/>
                </a:solidFill>
              </a:rPr>
              <a:t>).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Inhaltsplatzhalter 23">
            <a:extLst>
              <a:ext uri="{FF2B5EF4-FFF2-40B4-BE49-F238E27FC236}">
                <a16:creationId xmlns:a16="http://schemas.microsoft.com/office/drawing/2014/main" id="{633BD363-7800-B39C-5A6D-401E570B4C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39156" y="503238"/>
            <a:ext cx="485400" cy="900112"/>
          </a:xfrm>
          <a:prstGeom prst="rect">
            <a:avLst/>
          </a:prstGeom>
        </p:spPr>
      </p:pic>
      <p:pic>
        <p:nvPicPr>
          <p:cNvPr id="13" name="Propan">
            <a:hlinkClick r:id="" action="ppaction://media"/>
            <a:extLst>
              <a:ext uri="{FF2B5EF4-FFF2-40B4-BE49-F238E27FC236}">
                <a16:creationId xmlns:a16="http://schemas.microsoft.com/office/drawing/2014/main" id="{87D70B05-9C99-D52E-83D9-C4EE8053C7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688" y="1439863"/>
            <a:ext cx="1979612" cy="3600450"/>
          </a:xfrm>
        </p:spPr>
      </p:pic>
    </p:spTree>
    <p:extLst>
      <p:ext uri="{BB962C8B-B14F-4D97-AF65-F5344CB8AC3E}">
        <p14:creationId xmlns:p14="http://schemas.microsoft.com/office/powerpoint/2010/main" val="14478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0E2E90-4116-7424-FC2A-995D4ABB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2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CA8686-F83A-9EE1-1B65-410582635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/>
              <a:t>Sind folgende 3D-Informationen dabei?</a:t>
            </a:r>
          </a:p>
          <a:p>
            <a:r>
              <a:rPr lang="de-DE" sz="2000" dirty="0" smtClean="0"/>
              <a:t> 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Aus den Schattenbildern ist </a:t>
            </a:r>
            <a:r>
              <a:rPr lang="de-DE" sz="2000" dirty="0"/>
              <a:t>nicht ersichtlich, welche Bindungen </a:t>
            </a:r>
            <a:r>
              <a:rPr lang="de-DE" sz="2000" dirty="0" smtClean="0"/>
              <a:t>nach oben oder unten zeigen.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räumliche Anordnung der </a:t>
            </a:r>
            <a:r>
              <a:rPr lang="de-DE" sz="2000" dirty="0" smtClean="0"/>
              <a:t>Atome wird </a:t>
            </a:r>
            <a:r>
              <a:rPr lang="de-DE" sz="2000" dirty="0"/>
              <a:t>nur </a:t>
            </a:r>
            <a:r>
              <a:rPr lang="de-DE" sz="2000" dirty="0" smtClean="0"/>
              <a:t>teilweise wiedergegeben.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</a:t>
            </a:r>
            <a:r>
              <a:rPr lang="de-DE" sz="2000" dirty="0" smtClean="0"/>
              <a:t>Bindungswinkel sind nicht richtig, sie sehen wie 90° aus.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Insgesamt wird die </a:t>
            </a:r>
            <a:r>
              <a:rPr lang="de-DE" sz="2000" dirty="0" smtClean="0"/>
              <a:t>räumliche Ausrichtung der Atome im Molekül </a:t>
            </a:r>
            <a:r>
              <a:rPr lang="de-DE" sz="2000" dirty="0"/>
              <a:t>bei der </a:t>
            </a:r>
            <a:r>
              <a:rPr lang="de-DE" sz="2000" dirty="0" smtClean="0"/>
              <a:t>Valenzstrich-Schreibweise </a:t>
            </a:r>
            <a:r>
              <a:rPr lang="de-DE" sz="2000" dirty="0"/>
              <a:t>nicht </a:t>
            </a:r>
            <a:r>
              <a:rPr lang="de-DE" sz="2000" dirty="0" smtClean="0"/>
              <a:t>berücksichtigt.</a:t>
            </a: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2D1500-D751-3ED3-99D2-C1920715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DAC7DF9-A985-C9DC-9B4D-5DCF649B42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Mach einen Vorschlag, </a:t>
            </a:r>
            <a:r>
              <a:rPr lang="de-DE" dirty="0">
                <a:solidFill>
                  <a:schemeClr val="accent1"/>
                </a:solidFill>
              </a:rPr>
              <a:t>wie </a:t>
            </a:r>
            <a:r>
              <a:rPr lang="de-DE" dirty="0" smtClean="0">
                <a:solidFill>
                  <a:schemeClr val="accent1"/>
                </a:solidFill>
              </a:rPr>
              <a:t>du die </a:t>
            </a:r>
            <a:r>
              <a:rPr lang="de-DE" dirty="0">
                <a:solidFill>
                  <a:schemeClr val="accent1"/>
                </a:solidFill>
              </a:rPr>
              <a:t>Moleküle auf Papier </a:t>
            </a:r>
            <a:r>
              <a:rPr lang="de-DE" dirty="0" smtClean="0">
                <a:solidFill>
                  <a:schemeClr val="accent1"/>
                </a:solidFill>
              </a:rPr>
              <a:t>zeichnen könntest, so dass die nötigen </a:t>
            </a:r>
            <a:r>
              <a:rPr lang="de-DE" dirty="0">
                <a:solidFill>
                  <a:schemeClr val="accent1"/>
                </a:solidFill>
              </a:rPr>
              <a:t>Informationen mit </a:t>
            </a:r>
            <a:r>
              <a:rPr lang="de-DE" dirty="0" smtClean="0">
                <a:solidFill>
                  <a:schemeClr val="accent1"/>
                </a:solidFill>
              </a:rPr>
              <a:t>dabei </a:t>
            </a:r>
            <a:r>
              <a:rPr lang="de-DE" dirty="0">
                <a:solidFill>
                  <a:schemeClr val="accent1"/>
                </a:solidFill>
              </a:rPr>
              <a:t>sind.</a:t>
            </a:r>
          </a:p>
        </p:txBody>
      </p:sp>
      <p:pic>
        <p:nvPicPr>
          <p:cNvPr id="77" name="Inhaltsplatzhalter 2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25051" y="5219700"/>
            <a:ext cx="48987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Alles wie es scheint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</a:t>
            </a:fld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206C6352-436E-4730-B89F-47B8EF77E4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10" y="503238"/>
            <a:ext cx="543092" cy="900112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Schaue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dir das obige Video an. Notiere deine Vermutungen, um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welchen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Körper oder Flächen es sich handeln könnte.</a:t>
            </a:r>
            <a:endParaRPr lang="de-DE" dirty="0"/>
          </a:p>
        </p:txBody>
      </p:sp>
      <p:pic>
        <p:nvPicPr>
          <p:cNvPr id="5" name="Schattenvideo">
            <a:hlinkClick r:id="" action="ppaction://media"/>
            <a:extLst>
              <a:ext uri="{FF2B5EF4-FFF2-40B4-BE49-F238E27FC236}">
                <a16:creationId xmlns:a16="http://schemas.microsoft.com/office/drawing/2014/main" id="{DD3AF22F-0CE9-77E1-79AF-7A6DD7884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9693" y="1506820"/>
            <a:ext cx="5786614" cy="3183391"/>
          </a:xfrm>
          <a:prstGeom prst="rect">
            <a:avLst/>
          </a:prstGeom>
        </p:spPr>
      </p:pic>
      <p:pic>
        <p:nvPicPr>
          <p:cNvPr id="10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6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1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sz="2000" dirty="0"/>
              <a:t>Mit Hilfe der </a:t>
            </a:r>
            <a:r>
              <a:rPr lang="de-DE" sz="2000" dirty="0" smtClean="0"/>
              <a:t>Keilstrich-Schreibweise </a:t>
            </a:r>
            <a:r>
              <a:rPr lang="de-DE" sz="2000" dirty="0"/>
              <a:t>können Moleküle </a:t>
            </a:r>
            <a:r>
              <a:rPr lang="de-DE" sz="2000" dirty="0" smtClean="0"/>
              <a:t>räumlich </a:t>
            </a:r>
            <a:r>
              <a:rPr lang="de-DE" sz="2000" dirty="0"/>
              <a:t>dargestellt werden. Für das Zeichnen </a:t>
            </a:r>
            <a:r>
              <a:rPr lang="de-DE" sz="2000" dirty="0" smtClean="0"/>
              <a:t>der</a:t>
            </a:r>
            <a:br>
              <a:rPr lang="de-DE" sz="2000" dirty="0" smtClean="0"/>
            </a:br>
            <a:r>
              <a:rPr lang="de-DE" sz="2000" dirty="0" smtClean="0"/>
              <a:t>Keilstrich-Formel </a:t>
            </a:r>
            <a:r>
              <a:rPr lang="de-DE" sz="2000" dirty="0"/>
              <a:t>gibt es drei Regeln:</a:t>
            </a:r>
          </a:p>
          <a:p>
            <a:endParaRPr lang="de-DE" sz="1200" dirty="0"/>
          </a:p>
          <a:p>
            <a:pPr marL="457200" indent="-457200">
              <a:buAutoNum type="arabicPeriod"/>
            </a:pPr>
            <a:r>
              <a:rPr lang="de-DE" sz="2000" dirty="0"/>
              <a:t>Liegt eine Bindung </a:t>
            </a:r>
            <a:r>
              <a:rPr lang="de-DE" sz="2000" dirty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de-DE" sz="2000" dirty="0">
                <a:solidFill>
                  <a:srgbClr val="FFC000"/>
                </a:solidFill>
              </a:rPr>
              <a:t> </a:t>
            </a:r>
            <a:r>
              <a:rPr lang="de-DE" sz="2000" dirty="0"/>
              <a:t>der Zeichenebene</a:t>
            </a:r>
            <a:r>
              <a:rPr lang="de-DE" sz="2000" dirty="0" smtClean="0"/>
              <a:t>,</a:t>
            </a:r>
            <a:br>
              <a:rPr lang="de-DE" sz="2000" dirty="0" smtClean="0"/>
            </a:br>
            <a:r>
              <a:rPr lang="de-DE" sz="2000" dirty="0" smtClean="0"/>
              <a:t>wird </a:t>
            </a:r>
            <a:r>
              <a:rPr lang="de-DE" sz="2000" dirty="0"/>
              <a:t>sie mit einer </a:t>
            </a:r>
            <a:r>
              <a:rPr lang="de-DE" sz="2000" dirty="0">
                <a:solidFill>
                  <a:schemeClr val="accent3">
                    <a:lumMod val="50000"/>
                  </a:schemeClr>
                </a:solidFill>
              </a:rPr>
              <a:t>einfachen</a:t>
            </a:r>
            <a:r>
              <a:rPr lang="de-DE" sz="2000" dirty="0"/>
              <a:t> Linie gekennzeichnet.</a:t>
            </a:r>
          </a:p>
          <a:p>
            <a:pPr marL="457200" indent="-457200">
              <a:buAutoNum type="arabicPeriod"/>
            </a:pPr>
            <a:r>
              <a:rPr lang="de-DE" sz="2000" dirty="0"/>
              <a:t>Ragt ein Atom </a:t>
            </a:r>
            <a:r>
              <a:rPr lang="de-DE" sz="2000" dirty="0">
                <a:solidFill>
                  <a:srgbClr val="FF0000"/>
                </a:solidFill>
              </a:rPr>
              <a:t>aus</a:t>
            </a:r>
            <a:r>
              <a:rPr lang="de-DE" sz="2000" dirty="0"/>
              <a:t> der Zeichenebene </a:t>
            </a:r>
            <a:r>
              <a:rPr lang="de-DE" sz="2000" dirty="0" smtClean="0"/>
              <a:t>zum</a:t>
            </a:r>
            <a:br>
              <a:rPr lang="de-DE" sz="2000" dirty="0" smtClean="0"/>
            </a:br>
            <a:r>
              <a:rPr lang="de-DE" sz="2000" dirty="0" smtClean="0"/>
              <a:t>Betrachter hin heraus</a:t>
            </a:r>
            <a:r>
              <a:rPr lang="de-DE" sz="2000" dirty="0"/>
              <a:t>, wird seine Bindung </a:t>
            </a:r>
            <a:r>
              <a:rPr lang="de-DE" sz="2000" dirty="0" smtClean="0"/>
              <a:t>als</a:t>
            </a:r>
            <a:br>
              <a:rPr lang="de-DE" sz="2000" dirty="0" smtClean="0"/>
            </a:br>
            <a:r>
              <a:rPr lang="de-DE" sz="2000" dirty="0" smtClean="0">
                <a:solidFill>
                  <a:srgbClr val="FF0000"/>
                </a:solidFill>
              </a:rPr>
              <a:t>dicker </a:t>
            </a:r>
            <a:r>
              <a:rPr lang="de-DE" sz="2000" dirty="0">
                <a:solidFill>
                  <a:srgbClr val="FF0000"/>
                </a:solidFill>
              </a:rPr>
              <a:t>Keil </a:t>
            </a:r>
            <a:r>
              <a:rPr lang="de-DE" sz="2000" dirty="0"/>
              <a:t>angegeben.</a:t>
            </a:r>
          </a:p>
          <a:p>
            <a:pPr marL="457200" indent="-457200">
              <a:buAutoNum type="arabicPeriod"/>
            </a:pPr>
            <a:r>
              <a:rPr lang="de-DE" sz="2000" dirty="0"/>
              <a:t>Liegt ein Atom </a:t>
            </a:r>
            <a:r>
              <a:rPr lang="de-DE" sz="2000" dirty="0">
                <a:solidFill>
                  <a:schemeClr val="accent1"/>
                </a:solidFill>
              </a:rPr>
              <a:t>hinter</a:t>
            </a:r>
            <a:r>
              <a:rPr lang="de-DE" sz="2000" dirty="0"/>
              <a:t> der </a:t>
            </a:r>
            <a:r>
              <a:rPr lang="de-DE" sz="2000" dirty="0" smtClean="0"/>
              <a:t>Zeichenebene (vom Betrachter weg), </a:t>
            </a:r>
            <a:r>
              <a:rPr lang="de-DE" sz="2000" dirty="0"/>
              <a:t>wird die Bindung als </a:t>
            </a:r>
            <a:r>
              <a:rPr lang="de-DE" sz="2000" dirty="0">
                <a:solidFill>
                  <a:schemeClr val="accent1"/>
                </a:solidFill>
              </a:rPr>
              <a:t>gestrichelter </a:t>
            </a:r>
            <a:r>
              <a:rPr lang="de-DE" sz="2000" dirty="0" smtClean="0">
                <a:solidFill>
                  <a:schemeClr val="accent1"/>
                </a:solidFill>
              </a:rPr>
              <a:t>Keil </a:t>
            </a:r>
            <a:r>
              <a:rPr lang="de-DE" sz="2000" dirty="0"/>
              <a:t>gezeichnet</a:t>
            </a:r>
            <a:r>
              <a:rPr lang="de-DE" sz="200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21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Übernimm den Inhalt dieser </a:t>
            </a:r>
            <a:r>
              <a:rPr lang="de-DE" dirty="0">
                <a:solidFill>
                  <a:schemeClr val="accent1"/>
                </a:solidFill>
              </a:rPr>
              <a:t>und </a:t>
            </a:r>
            <a:r>
              <a:rPr lang="de-DE" dirty="0" smtClean="0">
                <a:solidFill>
                  <a:schemeClr val="accent1"/>
                </a:solidFill>
              </a:rPr>
              <a:t>der folgenden Seite </a:t>
            </a:r>
            <a:r>
              <a:rPr lang="de-DE" dirty="0">
                <a:solidFill>
                  <a:schemeClr val="accent1"/>
                </a:solidFill>
              </a:rPr>
              <a:t>unter der Überschrift „</a:t>
            </a:r>
            <a:r>
              <a:rPr lang="de-DE" dirty="0" smtClean="0">
                <a:solidFill>
                  <a:schemeClr val="accent1"/>
                </a:solidFill>
              </a:rPr>
              <a:t>Keilstrich-Schreibweise</a:t>
            </a:r>
            <a:r>
              <a:rPr lang="de-DE" dirty="0">
                <a:solidFill>
                  <a:schemeClr val="accent1"/>
                </a:solidFill>
              </a:rPr>
              <a:t>“ in dein Heft.</a:t>
            </a:r>
          </a:p>
        </p:txBody>
      </p:sp>
      <p:pic>
        <p:nvPicPr>
          <p:cNvPr id="11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613590-6E84-4AD2-3DF4-1EE0A7024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94" t="18204" r="61114" b="45015"/>
          <a:stretch/>
        </p:blipFill>
        <p:spPr>
          <a:xfrm>
            <a:off x="7451322" y="2404281"/>
            <a:ext cx="1970466" cy="20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dirty="0"/>
              <a:t>Beispiel 1: Methanol</a:t>
            </a:r>
          </a:p>
          <a:p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2CF792B-B445-562D-8E63-3C12E54A2B02}"/>
              </a:ext>
            </a:extLst>
          </p:cNvPr>
          <p:cNvSpPr txBox="1">
            <a:spLocks/>
          </p:cNvSpPr>
          <p:nvPr/>
        </p:nvSpPr>
        <p:spPr>
          <a:xfrm>
            <a:off x="5502875" y="1453450"/>
            <a:ext cx="2767840" cy="4476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Beispiel 2: Ethan</a:t>
            </a:r>
          </a:p>
          <a:p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BCE26D3-4D1E-DD47-B5CE-B733487E2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9" t="13646" r="61114" b="43074"/>
          <a:stretch/>
        </p:blipFill>
        <p:spPr>
          <a:xfrm>
            <a:off x="5502875" y="2099606"/>
            <a:ext cx="2512838" cy="241156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6613590-6E84-4AD2-3DF4-1EE0A7024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4" t="18204" r="61114" b="45015"/>
          <a:stretch/>
        </p:blipFill>
        <p:spPr>
          <a:xfrm>
            <a:off x="1620000" y="2404281"/>
            <a:ext cx="1970466" cy="2049437"/>
          </a:xfrm>
          <a:prstGeom prst="rect">
            <a:avLst/>
          </a:prstGeom>
        </p:spPr>
      </p:pic>
      <p:pic>
        <p:nvPicPr>
          <p:cNvPr id="15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33531-3EAD-CD21-4156-68A2413E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</a:t>
            </a:r>
            <a:r>
              <a:rPr lang="de-DE" dirty="0" smtClean="0"/>
              <a:t>2 von 3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F8E091-A649-BF4E-110B-EBD8CEDD0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einfache Übung: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75A442-3C60-AA90-26AC-43BC56BC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ABC56B-E0F1-3669-6DFF-0BE817511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Zeichne </a:t>
            </a:r>
            <a:r>
              <a:rPr lang="de-DE" dirty="0" smtClean="0"/>
              <a:t>Methan in </a:t>
            </a:r>
            <a:r>
              <a:rPr lang="de-DE" dirty="0"/>
              <a:t>der </a:t>
            </a:r>
            <a:r>
              <a:rPr lang="de-DE" dirty="0" smtClean="0"/>
              <a:t>Keilstrich-Schreibweise in dein Heft.</a:t>
            </a:r>
            <a:endParaRPr lang="de-DE" dirty="0"/>
          </a:p>
        </p:txBody>
      </p:sp>
      <p:pic>
        <p:nvPicPr>
          <p:cNvPr id="8" name="Inhaltsplatzhalter 22">
            <a:extLst>
              <a:ext uri="{FF2B5EF4-FFF2-40B4-BE49-F238E27FC236}">
                <a16:creationId xmlns:a16="http://schemas.microsoft.com/office/drawing/2014/main" id="{4B095F10-69A8-545E-67CD-37FD07467B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pic>
        <p:nvPicPr>
          <p:cNvPr id="9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9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dirty="0" smtClean="0"/>
              <a:t>Sieht deine Keilstrich-Formel so aus?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/>
              <a:t>Es gibt andere Lösungen als die dargestellte auch. Wichtig ist, dass zwei der Bindungen in </a:t>
            </a:r>
            <a:r>
              <a:rPr lang="de-DE" dirty="0" smtClean="0"/>
              <a:t>der Papierebene </a:t>
            </a:r>
            <a:r>
              <a:rPr lang="de-DE" dirty="0"/>
              <a:t>dargestellt werden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462557" y="372510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Methan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70452E5-69B5-205E-D318-005614564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28" t="23223" r="62283" b="42874"/>
          <a:stretch/>
        </p:blipFill>
        <p:spPr>
          <a:xfrm>
            <a:off x="4001612" y="1938209"/>
            <a:ext cx="1910764" cy="18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3 von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Eine etwas schwierigere Übung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26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Zeichne Propan in der Keilstrich-Schreibweise in dein Heft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8" name="Inhaltsplatzhalter 22">
            <a:extLst>
              <a:ext uri="{FF2B5EF4-FFF2-40B4-BE49-F238E27FC236}">
                <a16:creationId xmlns:a16="http://schemas.microsoft.com/office/drawing/2014/main" id="{4B095F10-69A8-545E-67CD-37FD07467B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920" y="503238"/>
            <a:ext cx="489872" cy="900112"/>
          </a:xfrm>
          <a:prstGeom prst="rect">
            <a:avLst/>
          </a:prstGeom>
        </p:spPr>
      </p:pic>
      <p:pic>
        <p:nvPicPr>
          <p:cNvPr id="9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2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dirty="0" smtClean="0"/>
              <a:t>Sieht deine Lösung etwa so aus?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/>
              <a:t>Wenn die Keile an den Enden anders angeordnet sind, ist die Darstellung trotzdem richtig.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28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571978" y="412852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Propan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9EDE6E2-4F2A-2F8C-90C6-04DCAF10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33459" r="58015" b="26310"/>
          <a:stretch/>
        </p:blipFill>
        <p:spPr>
          <a:xfrm>
            <a:off x="3563256" y="1871730"/>
            <a:ext cx="2794495" cy="22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der </a:t>
            </a:r>
            <a:r>
              <a:rPr lang="de-DE" dirty="0" smtClean="0"/>
              <a:t>Valenzstrich- mit der Keilstrich-Schreibweise </a:t>
            </a:r>
            <a:endParaRPr lang="de-DE" dirty="0"/>
          </a:p>
        </p:txBody>
      </p:sp>
      <p:graphicFrame>
        <p:nvGraphicFramePr>
          <p:cNvPr id="15" name="Tabelle 15">
            <a:extLst>
              <a:ext uri="{FF2B5EF4-FFF2-40B4-BE49-F238E27FC236}">
                <a16:creationId xmlns:a16="http://schemas.microsoft.com/office/drawing/2014/main" id="{1C173C24-CD3A-4921-B11F-38E98073E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266017"/>
              </p:ext>
            </p:extLst>
          </p:nvPr>
        </p:nvGraphicFramePr>
        <p:xfrm>
          <a:off x="1366838" y="1439863"/>
          <a:ext cx="7199336" cy="3267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561">
                  <a:extLst>
                    <a:ext uri="{9D8B030D-6E8A-4147-A177-3AD203B41FA5}">
                      <a16:colId xmlns:a16="http://schemas.microsoft.com/office/drawing/2014/main" val="3614214313"/>
                    </a:ext>
                  </a:extLst>
                </a:gridCol>
                <a:gridCol w="2959654">
                  <a:extLst>
                    <a:ext uri="{9D8B030D-6E8A-4147-A177-3AD203B41FA5}">
                      <a16:colId xmlns:a16="http://schemas.microsoft.com/office/drawing/2014/main" val="2828413831"/>
                    </a:ext>
                  </a:extLst>
                </a:gridCol>
                <a:gridCol w="3397121">
                  <a:extLst>
                    <a:ext uri="{9D8B030D-6E8A-4147-A177-3AD203B41FA5}">
                      <a16:colId xmlns:a16="http://schemas.microsoft.com/office/drawing/2014/main" val="3878043159"/>
                    </a:ext>
                  </a:extLst>
                </a:gridCol>
              </a:tblGrid>
              <a:tr h="49326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Valenzstrich-Schreibweise</a:t>
                      </a:r>
                      <a:endParaRPr lang="de-DE" dirty="0"/>
                    </a:p>
                  </a:txBody>
                  <a:tcPr marL="86953" marR="8695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Keilstrich-Schreibweise</a:t>
                      </a:r>
                      <a:endParaRPr lang="de-DE" dirty="0"/>
                    </a:p>
                  </a:txBody>
                  <a:tcPr marL="86953" marR="8695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26619"/>
                  </a:ext>
                </a:extLst>
              </a:tr>
              <a:tr h="138734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Vorteile</a:t>
                      </a:r>
                      <a:endParaRPr lang="de-DE" dirty="0"/>
                    </a:p>
                  </a:txBody>
                  <a:tcPr marL="86953" marR="86953"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6953" marR="86953"/>
                </a:tc>
                <a:extLst>
                  <a:ext uri="{0D108BD9-81ED-4DB2-BD59-A6C34878D82A}">
                    <a16:rowId xmlns:a16="http://schemas.microsoft.com/office/drawing/2014/main" val="3065743809"/>
                  </a:ext>
                </a:extLst>
              </a:tr>
              <a:tr h="138734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Nachteile</a:t>
                      </a:r>
                      <a:endParaRPr lang="de-DE" dirty="0"/>
                    </a:p>
                  </a:txBody>
                  <a:tcPr marL="86953" marR="86953"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6953" marR="86953"/>
                </a:tc>
                <a:extLst>
                  <a:ext uri="{0D108BD9-81ED-4DB2-BD59-A6C34878D82A}">
                    <a16:rowId xmlns:a16="http://schemas.microsoft.com/office/drawing/2014/main" val="3738676827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29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Notiere im </a:t>
            </a:r>
            <a:r>
              <a:rPr lang="de-DE" dirty="0"/>
              <a:t>Heft: </a:t>
            </a:r>
            <a:r>
              <a:rPr lang="de-DE" dirty="0" smtClean="0"/>
              <a:t>„Vergleich </a:t>
            </a:r>
            <a:r>
              <a:rPr lang="de-DE" dirty="0"/>
              <a:t>der </a:t>
            </a:r>
            <a:r>
              <a:rPr lang="de-DE" dirty="0" smtClean="0"/>
              <a:t>Valenzstrich- mit der Keilstrich-Schreibweise“. Übernimm </a:t>
            </a:r>
            <a:r>
              <a:rPr lang="de-DE" dirty="0"/>
              <a:t>anschließend </a:t>
            </a:r>
            <a:r>
              <a:rPr lang="de-DE" dirty="0" smtClean="0"/>
              <a:t>die obige </a:t>
            </a:r>
            <a:r>
              <a:rPr lang="de-DE" dirty="0"/>
              <a:t>Tabelle in dein Heft. </a:t>
            </a:r>
            <a:r>
              <a:rPr lang="de-DE" b="1" dirty="0"/>
              <a:t>Notiere</a:t>
            </a:r>
            <a:r>
              <a:rPr lang="de-DE" dirty="0"/>
              <a:t> </a:t>
            </a:r>
            <a:r>
              <a:rPr lang="de-DE" dirty="0" smtClean="0"/>
              <a:t>Vor- </a:t>
            </a:r>
            <a:r>
              <a:rPr lang="de-DE" dirty="0"/>
              <a:t>und Nachteile für die beiden Schreibweisen.  </a:t>
            </a:r>
          </a:p>
        </p:txBody>
      </p:sp>
      <p:pic>
        <p:nvPicPr>
          <p:cNvPr id="12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  <p:pic>
        <p:nvPicPr>
          <p:cNvPr id="13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1956" y="503238"/>
            <a:ext cx="539801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0E2E90-4116-7424-FC2A-995D4ABB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le 15">
            <a:extLst>
              <a:ext uri="{FF2B5EF4-FFF2-40B4-BE49-F238E27FC236}">
                <a16:creationId xmlns:a16="http://schemas.microsoft.com/office/drawing/2014/main" id="{1C173C24-CD3A-4921-B11F-38E98073E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006330"/>
              </p:ext>
            </p:extLst>
          </p:nvPr>
        </p:nvGraphicFramePr>
        <p:xfrm>
          <a:off x="1360404" y="1656430"/>
          <a:ext cx="7199336" cy="34239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561">
                  <a:extLst>
                    <a:ext uri="{9D8B030D-6E8A-4147-A177-3AD203B41FA5}">
                      <a16:colId xmlns:a16="http://schemas.microsoft.com/office/drawing/2014/main" val="3614214313"/>
                    </a:ext>
                  </a:extLst>
                </a:gridCol>
                <a:gridCol w="2959654">
                  <a:extLst>
                    <a:ext uri="{9D8B030D-6E8A-4147-A177-3AD203B41FA5}">
                      <a16:colId xmlns:a16="http://schemas.microsoft.com/office/drawing/2014/main" val="2828413831"/>
                    </a:ext>
                  </a:extLst>
                </a:gridCol>
                <a:gridCol w="3397121">
                  <a:extLst>
                    <a:ext uri="{9D8B030D-6E8A-4147-A177-3AD203B41FA5}">
                      <a16:colId xmlns:a16="http://schemas.microsoft.com/office/drawing/2014/main" val="3878043159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Valenzstrich-Schreibweise</a:t>
                      </a:r>
                      <a:endParaRPr lang="de-DE" dirty="0"/>
                    </a:p>
                  </a:txBody>
                  <a:tcPr marL="86953" marR="86953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Keilstrich-Schreibweise</a:t>
                      </a:r>
                      <a:endParaRPr lang="de-DE" dirty="0"/>
                    </a:p>
                  </a:txBody>
                  <a:tcPr marL="86953" marR="86953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26619"/>
                  </a:ext>
                </a:extLst>
              </a:tr>
              <a:tr h="132582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Vorteile</a:t>
                      </a:r>
                      <a:endParaRPr lang="de-DE" dirty="0"/>
                    </a:p>
                  </a:txBody>
                  <a:tcPr marL="86953" marR="86953"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Einfacher und schneller zu zeichnen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übersichtlicher</a:t>
                      </a:r>
                      <a:endParaRPr lang="de-DE" dirty="0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Gibt die räumliche Anordnung der Atome im Molekül wider</a:t>
                      </a:r>
                      <a:endParaRPr lang="de-DE" dirty="0"/>
                    </a:p>
                  </a:txBody>
                  <a:tcPr marL="86953" marR="86953"/>
                </a:tc>
                <a:extLst>
                  <a:ext uri="{0D108BD9-81ED-4DB2-BD59-A6C34878D82A}">
                    <a16:rowId xmlns:a16="http://schemas.microsoft.com/office/drawing/2014/main" val="3065743809"/>
                  </a:ext>
                </a:extLst>
              </a:tr>
              <a:tr h="154781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Nachteile</a:t>
                      </a:r>
                      <a:endParaRPr lang="de-DE" dirty="0"/>
                    </a:p>
                  </a:txBody>
                  <a:tcPr marL="86953" marR="86953"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Räumliche Position der Atome im Molekül nicht berücksichtigt</a:t>
                      </a:r>
                      <a:endParaRPr lang="de-DE" dirty="0"/>
                    </a:p>
                  </a:txBody>
                  <a:tcPr marL="86953" marR="86953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Schwierig zu zeichnen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Weniger übersichtlich</a:t>
                      </a:r>
                      <a:endParaRPr lang="de-DE" dirty="0"/>
                    </a:p>
                  </a:txBody>
                  <a:tcPr marL="86953" marR="86953"/>
                </a:tc>
                <a:extLst>
                  <a:ext uri="{0D108BD9-81ED-4DB2-BD59-A6C34878D82A}">
                    <a16:rowId xmlns:a16="http://schemas.microsoft.com/office/drawing/2014/main" val="3738676827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sollte bleiben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4992695" cy="432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Mit der Valenzstrich-Schreibweise kann man den räumlichen Bau eines Moleküls </a:t>
            </a:r>
            <a:r>
              <a:rPr lang="de-DE" dirty="0" smtClean="0">
                <a:solidFill>
                  <a:schemeClr val="accent2"/>
                </a:solidFill>
              </a:rPr>
              <a:t>nicht</a:t>
            </a:r>
            <a:r>
              <a:rPr lang="de-DE" dirty="0" smtClean="0"/>
              <a:t> angeben. Man kann nur darstellen, welche Atome miteinander verbunden sind.</a:t>
            </a:r>
          </a:p>
          <a:p>
            <a:pPr marL="457200" indent="-457200">
              <a:buFont typeface="+mj-lt"/>
              <a:buAutoNum type="arabicPeriod"/>
            </a:pP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Will man den räumlichen Bau eines Moleküls aufschreiben, benötigt man die </a:t>
            </a:r>
            <a:r>
              <a:rPr lang="de-DE" dirty="0" smtClean="0">
                <a:solidFill>
                  <a:schemeClr val="accent3"/>
                </a:solidFill>
              </a:rPr>
              <a:t>Keilstrich-Schreibweise</a:t>
            </a:r>
            <a:r>
              <a:rPr lang="de-DE" dirty="0" smtClean="0"/>
              <a:t>. Sie gibt die </a:t>
            </a:r>
            <a:r>
              <a:rPr lang="de-DE" b="1" dirty="0" smtClean="0"/>
              <a:t>Bindungswinkel</a:t>
            </a:r>
            <a:r>
              <a:rPr lang="de-DE" dirty="0" smtClean="0"/>
              <a:t> und die </a:t>
            </a:r>
            <a:r>
              <a:rPr lang="de-DE" b="1" dirty="0" smtClean="0"/>
              <a:t>räumliche Lage </a:t>
            </a:r>
            <a:r>
              <a:rPr lang="de-DE" dirty="0" smtClean="0"/>
              <a:t>der Atome zueinander richtig wieder. 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32</a:t>
            </a:fld>
            <a:endParaRPr lang="de-DE"/>
          </a:p>
        </p:txBody>
      </p:sp>
      <p:pic>
        <p:nvPicPr>
          <p:cNvPr id="6" name="Inhaltsplatzhalter 6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3053" y="503238"/>
            <a:ext cx="537607" cy="9001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22F4EA1-7096-62AA-2E4E-5769E86899A8}"/>
              </a:ext>
            </a:extLst>
          </p:cNvPr>
          <p:cNvSpPr txBox="1"/>
          <p:nvPr/>
        </p:nvSpPr>
        <p:spPr>
          <a:xfrm>
            <a:off x="6370161" y="2718330"/>
            <a:ext cx="289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Methanol in der Valenzstrich-Schreibweise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981582" y="1456518"/>
            <a:ext cx="1637846" cy="1248916"/>
            <a:chOff x="5265077" y="3602294"/>
            <a:chExt cx="1637846" cy="124891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C1BA122-D517-80C1-2B5A-E3374C4EEDD2}"/>
                </a:ext>
              </a:extLst>
            </p:cNvPr>
            <p:cNvSpPr txBox="1"/>
            <p:nvPr/>
          </p:nvSpPr>
          <p:spPr>
            <a:xfrm>
              <a:off x="5702683" y="4050382"/>
              <a:ext cx="31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FFF1355-391E-7849-7220-E02B8CA0199B}"/>
                </a:ext>
              </a:extLst>
            </p:cNvPr>
            <p:cNvSpPr txBox="1"/>
            <p:nvPr/>
          </p:nvSpPr>
          <p:spPr>
            <a:xfrm>
              <a:off x="5702683" y="4481878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79CBFBB-94D4-D623-C008-92BAD8D5F3D7}"/>
                </a:ext>
              </a:extLst>
            </p:cNvPr>
            <p:cNvSpPr txBox="1"/>
            <p:nvPr/>
          </p:nvSpPr>
          <p:spPr>
            <a:xfrm>
              <a:off x="6577895" y="4045646"/>
              <a:ext cx="32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980324-3265-794C-4AE3-BEFDD2B66C40}"/>
                </a:ext>
              </a:extLst>
            </p:cNvPr>
            <p:cNvSpPr txBox="1"/>
            <p:nvPr/>
          </p:nvSpPr>
          <p:spPr>
            <a:xfrm>
              <a:off x="5702683" y="3602294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AEEFB9D-608F-8231-9018-D13682B5F658}"/>
                </a:ext>
              </a:extLst>
            </p:cNvPr>
            <p:cNvSpPr txBox="1"/>
            <p:nvPr/>
          </p:nvSpPr>
          <p:spPr>
            <a:xfrm>
              <a:off x="5265077" y="4045716"/>
              <a:ext cx="253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60BD2AA-CCE0-F312-A0FF-61FC88301077}"/>
                </a:ext>
              </a:extLst>
            </p:cNvPr>
            <p:cNvSpPr txBox="1"/>
            <p:nvPr/>
          </p:nvSpPr>
          <p:spPr>
            <a:xfrm>
              <a:off x="6140289" y="4055816"/>
              <a:ext cx="367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FD6B493-EAD7-C22A-F058-B734F17CA006}"/>
                </a:ext>
              </a:extLst>
            </p:cNvPr>
            <p:cNvCxnSpPr>
              <a:cxnSpLocks/>
            </p:cNvCxnSpPr>
            <p:nvPr/>
          </p:nvCxnSpPr>
          <p:spPr>
            <a:xfrm>
              <a:off x="5558457" y="423612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748AA85-BB64-B3A1-BC24-EC43CD4337D1}"/>
                </a:ext>
              </a:extLst>
            </p:cNvPr>
            <p:cNvCxnSpPr>
              <a:cxnSpLocks/>
            </p:cNvCxnSpPr>
            <p:nvPr/>
          </p:nvCxnSpPr>
          <p:spPr>
            <a:xfrm>
              <a:off x="5994638" y="4238819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C72AF406-4DD0-CBC9-0A6F-319BA2A21886}"/>
                </a:ext>
              </a:extLst>
            </p:cNvPr>
            <p:cNvCxnSpPr>
              <a:cxnSpLocks/>
            </p:cNvCxnSpPr>
            <p:nvPr/>
          </p:nvCxnSpPr>
          <p:spPr>
            <a:xfrm>
              <a:off x="6436281" y="423612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74275B3-A979-DBD0-02C6-A297026AC6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84009" y="3995776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2851F74-B883-8DA5-8DCF-8F0FA906F9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84009" y="444530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1B507858-EDD5-9BD8-1D5E-BA9A9B010D9D}"/>
                </a:ext>
              </a:extLst>
            </p:cNvPr>
            <p:cNvCxnSpPr>
              <a:cxnSpLocks/>
            </p:cNvCxnSpPr>
            <p:nvPr/>
          </p:nvCxnSpPr>
          <p:spPr>
            <a:xfrm>
              <a:off x="6230125" y="437050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F13FAD82-1A5F-ABC9-4ACD-8E50B01D30EE}"/>
                </a:ext>
              </a:extLst>
            </p:cNvPr>
            <p:cNvCxnSpPr>
              <a:cxnSpLocks/>
            </p:cNvCxnSpPr>
            <p:nvPr/>
          </p:nvCxnSpPr>
          <p:spPr>
            <a:xfrm>
              <a:off x="6230125" y="4113498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A6613590-6E84-4AD2-3DF4-1EE0A7024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94" t="18204" r="61114" b="45015"/>
          <a:stretch/>
        </p:blipFill>
        <p:spPr>
          <a:xfrm>
            <a:off x="7070466" y="3600747"/>
            <a:ext cx="1315291" cy="13680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22F4EA1-7096-62AA-2E4E-5769E86899A8}"/>
              </a:ext>
            </a:extLst>
          </p:cNvPr>
          <p:cNvSpPr txBox="1"/>
          <p:nvPr/>
        </p:nvSpPr>
        <p:spPr>
          <a:xfrm>
            <a:off x="6346085" y="4819854"/>
            <a:ext cx="276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Methanol in der Keilstrich-Schreibweise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33531-3EAD-CD21-4156-68A2413E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Teste dich selbst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F8E091-A649-BF4E-110B-EBD8CEDD0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Zunächst der leichtere Test: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75A442-3C60-AA90-26AC-43BC56BC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ABC56B-E0F1-3669-6DFF-0BE817511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Zeichne </a:t>
            </a:r>
            <a:r>
              <a:rPr lang="de-DE" dirty="0" err="1" smtClean="0"/>
              <a:t>Dibrommethan</a:t>
            </a:r>
            <a:r>
              <a:rPr lang="de-DE" dirty="0" smtClean="0"/>
              <a:t> in </a:t>
            </a:r>
            <a:r>
              <a:rPr lang="de-DE" dirty="0"/>
              <a:t>der </a:t>
            </a:r>
            <a:r>
              <a:rPr lang="de-DE" dirty="0" smtClean="0"/>
              <a:t>Keilstrich-Schreibweise</a:t>
            </a:r>
            <a:r>
              <a:rPr lang="de-DE" dirty="0"/>
              <a:t>.</a:t>
            </a:r>
          </a:p>
        </p:txBody>
      </p:sp>
      <p:pic>
        <p:nvPicPr>
          <p:cNvPr id="9" name="Inhaltsplatzhalter 5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920" y="503238"/>
            <a:ext cx="489872" cy="900112"/>
          </a:xfrm>
          <a:prstGeom prst="rect">
            <a:avLst/>
          </a:prstGeom>
        </p:spPr>
      </p:pic>
      <p:pic>
        <p:nvPicPr>
          <p:cNvPr id="10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8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r>
              <a:rPr lang="de-DE" sz="2000" dirty="0" smtClean="0"/>
              <a:t>Zwei </a:t>
            </a:r>
            <a:r>
              <a:rPr lang="de-DE" sz="2000" dirty="0"/>
              <a:t>mögliche Lösungen für </a:t>
            </a:r>
            <a:r>
              <a:rPr lang="de-DE" sz="2000" dirty="0" err="1"/>
              <a:t>Dibrommethan</a:t>
            </a:r>
            <a:r>
              <a:rPr lang="de-DE" sz="2000" dirty="0"/>
              <a:t>. Es </a:t>
            </a:r>
            <a:r>
              <a:rPr lang="de-DE" sz="2000" dirty="0" smtClean="0"/>
              <a:t>ist gleich, welche drei Atome in der Papierebene (Zeichenebene) liegen.</a:t>
            </a:r>
          </a:p>
          <a:p>
            <a:r>
              <a:rPr lang="de-DE" sz="2000" dirty="0" smtClean="0"/>
              <a:t>Die </a:t>
            </a:r>
            <a:r>
              <a:rPr lang="de-DE" sz="2000" dirty="0"/>
              <a:t>Struktur links wurde </a:t>
            </a:r>
            <a:r>
              <a:rPr lang="de-DE" sz="2000" dirty="0" smtClean="0"/>
              <a:t>nur gedreht</a:t>
            </a:r>
            <a:r>
              <a:rPr lang="de-DE" sz="2000" dirty="0"/>
              <a:t>, um die Struktur rechts zu erhalten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35</a:t>
            </a:fld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F3111A4-FE34-A1CF-2F05-50A58A3AD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62" t="23223" r="26849" b="36016"/>
          <a:stretch/>
        </p:blipFill>
        <p:spPr>
          <a:xfrm>
            <a:off x="2255727" y="1485192"/>
            <a:ext cx="5417574" cy="2271251"/>
          </a:xfrm>
          <a:prstGeom prst="rect">
            <a:avLst/>
          </a:pr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BBB706-E7FE-2A44-B6E2-E7D02C16E0FB}"/>
              </a:ext>
            </a:extLst>
          </p:cNvPr>
          <p:cNvSpPr txBox="1">
            <a:spLocks/>
          </p:cNvSpPr>
          <p:nvPr/>
        </p:nvSpPr>
        <p:spPr>
          <a:xfrm>
            <a:off x="717755" y="5220000"/>
            <a:ext cx="8298426" cy="90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1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33531-3EAD-CD21-4156-68A2413E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Teste dich selbst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F8E091-A649-BF4E-110B-EBD8CEDD0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Nun der etwas schwerere Test: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75A442-3C60-AA90-26AC-43BC56BC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ABC56B-E0F1-3669-6DFF-0BE817511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Zeichne </a:t>
            </a:r>
            <a:r>
              <a:rPr lang="de-DE" dirty="0" smtClean="0"/>
              <a:t>Butan in </a:t>
            </a:r>
            <a:r>
              <a:rPr lang="de-DE" dirty="0"/>
              <a:t>der </a:t>
            </a:r>
            <a:r>
              <a:rPr lang="de-DE" dirty="0" smtClean="0"/>
              <a:t>Keilstrich-Schreibweise</a:t>
            </a:r>
            <a:r>
              <a:rPr lang="de-DE" dirty="0"/>
              <a:t>.</a:t>
            </a:r>
          </a:p>
        </p:txBody>
      </p:sp>
      <p:pic>
        <p:nvPicPr>
          <p:cNvPr id="9" name="Inhaltsplatzhalter 5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920" y="503238"/>
            <a:ext cx="489872" cy="900112"/>
          </a:xfrm>
          <a:prstGeom prst="rect">
            <a:avLst/>
          </a:prstGeom>
        </p:spPr>
      </p:pic>
      <p:pic>
        <p:nvPicPr>
          <p:cNvPr id="10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0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de-DE" sz="2000" dirty="0" smtClean="0"/>
              <a:t>Wie schon bei Propan gibt es mehrere Lösungen, denn es ist egal, welche Bindung an den Enden man in die Papierebene setzt. Da aber alle </a:t>
            </a:r>
            <a:r>
              <a:rPr lang="de-DE" sz="2000" dirty="0" err="1" smtClean="0"/>
              <a:t>Endatome</a:t>
            </a:r>
            <a:r>
              <a:rPr lang="de-DE" sz="2000" dirty="0" smtClean="0"/>
              <a:t> Wasserstoff sind, erkennt man keinen Unterschied.</a:t>
            </a:r>
            <a:endParaRPr 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534220" y="37092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Butan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2E7AECE-F938-E5C8-1BCA-A450EAD2B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60" t="27811" r="31513" b="30016"/>
          <a:stretch/>
        </p:blipFill>
        <p:spPr>
          <a:xfrm>
            <a:off x="3164557" y="1491806"/>
            <a:ext cx="3598606" cy="23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0487456-B36C-4597-88B6-C0DD16F89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DD1FC9-5612-4964-83F4-3EAC5F52F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1858702"/>
            <a:ext cx="7199312" cy="1005796"/>
          </a:xfrm>
        </p:spPr>
        <p:txBody>
          <a:bodyPr/>
          <a:lstStyle/>
          <a:p>
            <a:r>
              <a:rPr lang="de-DE" dirty="0"/>
              <a:t>Wie sicher könntest du den Eltern erklären, was die </a:t>
            </a:r>
            <a:r>
              <a:rPr lang="de-DE" dirty="0" smtClean="0"/>
              <a:t>Keilstrich-Schreibweise </a:t>
            </a:r>
            <a:r>
              <a:rPr lang="de-DE" dirty="0"/>
              <a:t>ist und welche Vorzüge </a:t>
            </a:r>
            <a:r>
              <a:rPr lang="de-DE" dirty="0" smtClean="0"/>
              <a:t>sie im Vergleich </a:t>
            </a:r>
            <a:r>
              <a:rPr lang="de-DE" dirty="0"/>
              <a:t>zur </a:t>
            </a:r>
            <a:r>
              <a:rPr lang="de-DE" dirty="0" smtClean="0"/>
              <a:t>Valenzstrich-Schreibweise </a:t>
            </a:r>
            <a:r>
              <a:rPr lang="de-DE" dirty="0"/>
              <a:t>hat?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4C6389-2559-43BC-BF6C-4CC5B7F17B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Hast </a:t>
            </a:r>
            <a:r>
              <a:rPr lang="de-DE" dirty="0" smtClean="0"/>
              <a:t>du </a:t>
            </a:r>
            <a:r>
              <a:rPr lang="de-DE" dirty="0"/>
              <a:t>den grünen Smiley gewählt, freu </a:t>
            </a:r>
            <a:r>
              <a:rPr lang="de-DE" dirty="0" smtClean="0"/>
              <a:t>dich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hast das Thema verstanden.</a:t>
            </a:r>
          </a:p>
          <a:p>
            <a:r>
              <a:rPr lang="de-DE" dirty="0"/>
              <a:t>Hast </a:t>
            </a:r>
            <a:r>
              <a:rPr lang="de-DE" dirty="0" smtClean="0"/>
              <a:t>du </a:t>
            </a:r>
            <a:r>
              <a:rPr lang="de-DE" dirty="0"/>
              <a:t>den </a:t>
            </a:r>
            <a:r>
              <a:rPr lang="de-DE" dirty="0" smtClean="0"/>
              <a:t>gelben Smiley gewählt, schau dir die Erklärungen ab Seite 21 nochmal an. </a:t>
            </a:r>
          </a:p>
          <a:p>
            <a:r>
              <a:rPr lang="de-DE" dirty="0" smtClean="0"/>
              <a:t>Hast du den roten </a:t>
            </a:r>
            <a:r>
              <a:rPr lang="de-DE" dirty="0"/>
              <a:t>Smiley gewählt, dann schreibe genau auf, was für </a:t>
            </a:r>
            <a:r>
              <a:rPr lang="de-DE" dirty="0" smtClean="0"/>
              <a:t>dich </a:t>
            </a:r>
            <a:r>
              <a:rPr lang="de-DE" dirty="0"/>
              <a:t>noch unklar ist, und schicke eine Nachricht an </a:t>
            </a:r>
            <a:r>
              <a:rPr lang="de-DE" dirty="0" smtClean="0"/>
              <a:t>deine Lehrkraft.</a:t>
            </a:r>
            <a:endParaRPr lang="de-DE" dirty="0"/>
          </a:p>
        </p:txBody>
      </p:sp>
      <p:sp>
        <p:nvSpPr>
          <p:cNvPr id="5" name="Interaktive Schaltfläche: Nächste(r) oder Weiter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46B5D19-299C-8C57-E697-D2B3FCD91E2D}"/>
              </a:ext>
            </a:extLst>
          </p:cNvPr>
          <p:cNvSpPr/>
          <p:nvPr/>
        </p:nvSpPr>
        <p:spPr>
          <a:xfrm>
            <a:off x="5882308" y="5143197"/>
            <a:ext cx="457200" cy="237744"/>
          </a:xfrm>
          <a:prstGeom prst="actionButtonForwardNext">
            <a:avLst/>
          </a:prstGeom>
          <a:solidFill>
            <a:srgbClr val="FFC00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3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Sind deine Vorschläge dabei?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Kubus bzw. </a:t>
            </a:r>
            <a:r>
              <a:rPr lang="de-DE" dirty="0" smtClean="0"/>
              <a:t>Würfel,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Quader,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Tetraeder,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Sechseck…</a:t>
            </a:r>
          </a:p>
          <a:p>
            <a:endParaRPr lang="de-DE" dirty="0" smtClean="0"/>
          </a:p>
          <a:p>
            <a:r>
              <a:rPr lang="de-DE" dirty="0" smtClean="0"/>
              <a:t>Alle wären möglich.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7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Also: </a:t>
            </a:r>
            <a:r>
              <a:rPr lang="de-DE" dirty="0"/>
              <a:t>Nicht alles ist so wie es scheint.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18" name="Inhaltsplatzhalter 6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3053" y="503238"/>
            <a:ext cx="537607" cy="90011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sehr berühmtes Beispiel dafür ist das „Gesicht auf dem Mars“.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Das haben viele als Beweis für intelligente Marsmännchen angesehen, aber es entpuppte sich auf späteren besseren Aufnahmen als ganz normaler Berg,</a:t>
            </a:r>
            <a:endParaRPr lang="de-DE" dirty="0"/>
          </a:p>
        </p:txBody>
      </p:sp>
      <p:pic>
        <p:nvPicPr>
          <p:cNvPr id="10" name="Inhaltsplatzhalt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18562" y="2128427"/>
            <a:ext cx="3220630" cy="2376000"/>
          </a:xfrm>
          <a:prstGeom prst="rect">
            <a:avLst/>
          </a:prstGeom>
        </p:spPr>
      </p:pic>
      <p:pic>
        <p:nvPicPr>
          <p:cNvPr id="17" name="Inhaltsplatzhalt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36" y="2138226"/>
            <a:ext cx="2376000" cy="2376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29303" y="4536986"/>
            <a:ext cx="284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Aufnahme der Sonde Viking 1 von 1976 (NASA)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262312" y="4516426"/>
            <a:ext cx="283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Aufnahme der Sonde Mars Global Surveyor von 2006 (JPL)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5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Quellen:</a:t>
            </a:r>
          </a:p>
          <a:p>
            <a:endParaRPr lang="de-DE" dirty="0"/>
          </a:p>
          <a:p>
            <a:r>
              <a:rPr lang="de-DE" dirty="0" err="1" smtClean="0"/>
              <a:t>Asselborn</a:t>
            </a:r>
            <a:r>
              <a:rPr lang="de-DE" dirty="0"/>
              <a:t>, W. (Hrsg.) et. al., Chemie heute Bayern 9 – für naturwissenschaftlich-technologische Gymnasien, Schroedel, </a:t>
            </a:r>
            <a:r>
              <a:rPr lang="de-DE" b="1" dirty="0"/>
              <a:t>2007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Bilder „Gesicht auf dem Mars“ von</a:t>
            </a:r>
          </a:p>
          <a:p>
            <a:r>
              <a:rPr lang="de-DE" dirty="0"/>
              <a:t>https://en.wikipedia.org/wiki/Cydonia_(Mars), </a:t>
            </a:r>
            <a:r>
              <a:rPr lang="de-DE" dirty="0" smtClean="0"/>
              <a:t>4.8.22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Diese Anleitung wurde</a:t>
            </a:r>
            <a:br>
              <a:rPr lang="de-DE" dirty="0"/>
            </a:br>
            <a:r>
              <a:rPr lang="de-DE" dirty="0"/>
              <a:t>im Rahmen des Seminars „Planung von Unterricht“, </a:t>
            </a:r>
            <a:r>
              <a:rPr lang="de-DE"/>
              <a:t>SS </a:t>
            </a:r>
            <a:r>
              <a:rPr lang="de-DE" smtClean="0"/>
              <a:t>2022, </a:t>
            </a:r>
            <a:r>
              <a:rPr lang="de-DE" dirty="0"/>
              <a:t>gefertigt.</a:t>
            </a:r>
          </a:p>
          <a:p>
            <a:r>
              <a:rPr lang="de-DE" dirty="0"/>
              <a:t>Abteilung für Didaktik der Chemie, Universität Bayreuth.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9461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61DB-6A4C-470A-BFE3-24928CEFD386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355834" y="1600199"/>
            <a:ext cx="7200000" cy="36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6000" dirty="0" smtClean="0">
                <a:solidFill>
                  <a:schemeClr val="bg1"/>
                </a:solidFill>
              </a:rPr>
              <a:t>Ende</a:t>
            </a:r>
          </a:p>
          <a:p>
            <a:pPr algn="ctr"/>
            <a:r>
              <a:rPr lang="de-DE" sz="5400" dirty="0" smtClean="0">
                <a:solidFill>
                  <a:schemeClr val="bg1"/>
                </a:solidFill>
              </a:rPr>
              <a:t>Du hast es geschafft.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Valenzstrich-Schreibweise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Valenzstrich-Schreibweise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werden die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Valenz-Elektronen (also die der äußeren Schale) als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Striche dargestellt.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Im unteren Beispiel siehst du Methanol mit seinen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Valenz-Elektronen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dargestellt als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Punkte (</a:t>
            </a:r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Formel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). In der </a:t>
            </a:r>
            <a:r>
              <a:rPr lang="de-DE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Valenzstrich-Schreibweise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werden aus zwei Punkten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jeweils ein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Strich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43</a:t>
            </a:fld>
            <a:endParaRPr lang="de-DE"/>
          </a:p>
        </p:txBody>
      </p:sp>
      <p:pic>
        <p:nvPicPr>
          <p:cNvPr id="11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956" y="503238"/>
            <a:ext cx="539801" cy="900112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FDA69817-949B-A05F-8EE6-AC6D125CEE0D}"/>
              </a:ext>
            </a:extLst>
          </p:cNvPr>
          <p:cNvGrpSpPr/>
          <p:nvPr/>
        </p:nvGrpSpPr>
        <p:grpSpPr>
          <a:xfrm>
            <a:off x="1510066" y="3624334"/>
            <a:ext cx="1637846" cy="1239772"/>
            <a:chOff x="2214154" y="2882941"/>
            <a:chExt cx="1637846" cy="1239772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8098DCB-0418-AED7-F874-37B02A52E4E0}"/>
                </a:ext>
              </a:extLst>
            </p:cNvPr>
            <p:cNvSpPr txBox="1"/>
            <p:nvPr/>
          </p:nvSpPr>
          <p:spPr>
            <a:xfrm>
              <a:off x="2651760" y="3331029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FC6AFAA-AA9A-ED27-3D07-600FA4D0F0BC}"/>
                </a:ext>
              </a:extLst>
            </p:cNvPr>
            <p:cNvSpPr txBox="1"/>
            <p:nvPr/>
          </p:nvSpPr>
          <p:spPr>
            <a:xfrm>
              <a:off x="2651760" y="3753381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95708F-9A24-CDD0-0C41-2EB036F0A10C}"/>
                </a:ext>
              </a:extLst>
            </p:cNvPr>
            <p:cNvSpPr txBox="1"/>
            <p:nvPr/>
          </p:nvSpPr>
          <p:spPr>
            <a:xfrm>
              <a:off x="3526972" y="3326293"/>
              <a:ext cx="32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C680BF9-7C49-559C-FF62-37FE0B3BC2CA}"/>
                </a:ext>
              </a:extLst>
            </p:cNvPr>
            <p:cNvSpPr txBox="1"/>
            <p:nvPr/>
          </p:nvSpPr>
          <p:spPr>
            <a:xfrm>
              <a:off x="2651760" y="2882941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F59319E-FE7F-AB76-FE79-738AACA79DE3}"/>
                </a:ext>
              </a:extLst>
            </p:cNvPr>
            <p:cNvSpPr txBox="1"/>
            <p:nvPr/>
          </p:nvSpPr>
          <p:spPr>
            <a:xfrm>
              <a:off x="2214154" y="3326363"/>
              <a:ext cx="253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E50BCF2-781F-223D-D616-E62F009DC9F5}"/>
                </a:ext>
              </a:extLst>
            </p:cNvPr>
            <p:cNvSpPr txBox="1"/>
            <p:nvPr/>
          </p:nvSpPr>
          <p:spPr>
            <a:xfrm>
              <a:off x="3089366" y="3336463"/>
              <a:ext cx="367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B570280-6D4C-EFE0-7193-0CABDC020994}"/>
                </a:ext>
              </a:extLst>
            </p:cNvPr>
            <p:cNvGrpSpPr/>
            <p:nvPr/>
          </p:nvGrpSpPr>
          <p:grpSpPr>
            <a:xfrm>
              <a:off x="2513294" y="3479981"/>
              <a:ext cx="184185" cy="47620"/>
              <a:chOff x="2513294" y="3498269"/>
              <a:chExt cx="184185" cy="47620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2B09071-CEDB-A13E-075A-F0C3E2C3D72F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251F2721-5BAE-C227-8101-F1CDCDE86FD3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5E5EC1A7-AB16-85B3-247A-F787AA88AE23}"/>
                </a:ext>
              </a:extLst>
            </p:cNvPr>
            <p:cNvGrpSpPr/>
            <p:nvPr/>
          </p:nvGrpSpPr>
          <p:grpSpPr>
            <a:xfrm>
              <a:off x="2950900" y="3487149"/>
              <a:ext cx="184185" cy="47620"/>
              <a:chOff x="2513294" y="3498269"/>
              <a:chExt cx="184185" cy="47620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551888AC-8224-7564-B315-4B95B30D9886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15AF9E48-FD48-F266-7A7C-411E47411766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EF1C1D75-D5CC-7850-27A3-1887AD7B7A5D}"/>
                </a:ext>
              </a:extLst>
            </p:cNvPr>
            <p:cNvGrpSpPr/>
            <p:nvPr/>
          </p:nvGrpSpPr>
          <p:grpSpPr>
            <a:xfrm>
              <a:off x="3388506" y="3487149"/>
              <a:ext cx="184185" cy="47620"/>
              <a:chOff x="2513294" y="3498269"/>
              <a:chExt cx="184185" cy="47620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F02D135-3D8E-D6A3-C417-A82662984C00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E1E0AF0-40B7-D4F8-D237-376F80B2C734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8DA7E401-819C-B308-7687-BA834A5A8F32}"/>
                </a:ext>
              </a:extLst>
            </p:cNvPr>
            <p:cNvGrpSpPr/>
            <p:nvPr/>
          </p:nvGrpSpPr>
          <p:grpSpPr>
            <a:xfrm rot="16200000">
              <a:off x="2739341" y="3695366"/>
              <a:ext cx="184185" cy="47620"/>
              <a:chOff x="2513294" y="3498269"/>
              <a:chExt cx="184185" cy="47620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E2D9D00-13A8-CA34-93B3-6CA0DF3ACA38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F410515-5DC0-A7A2-ABC2-DF205A58AA4C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DDCD33C0-6C73-0649-66B0-6B8B70C4CD9F}"/>
                </a:ext>
              </a:extLst>
            </p:cNvPr>
            <p:cNvGrpSpPr/>
            <p:nvPr/>
          </p:nvGrpSpPr>
          <p:grpSpPr>
            <a:xfrm rot="16200000">
              <a:off x="2730851" y="3262639"/>
              <a:ext cx="184185" cy="47620"/>
              <a:chOff x="2513294" y="3498269"/>
              <a:chExt cx="184185" cy="47620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B3C5F2A4-474E-3479-4A48-D39F3E9D0DA5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1C670156-0BB4-5619-2F3C-6731056529EF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DC433090-7E32-3B29-8BF4-D30D6F60B01B}"/>
                </a:ext>
              </a:extLst>
            </p:cNvPr>
            <p:cNvGrpSpPr/>
            <p:nvPr/>
          </p:nvGrpSpPr>
          <p:grpSpPr>
            <a:xfrm>
              <a:off x="3168635" y="3339600"/>
              <a:ext cx="184185" cy="47620"/>
              <a:chOff x="2513294" y="3498269"/>
              <a:chExt cx="184185" cy="47620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D4869FFB-78B9-EF43-BFFF-C62630C8EE5B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F2DF54D9-0C0C-460D-196E-EE6AA02964AF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FC21061B-FD41-890B-4D06-90F6B834AE70}"/>
                </a:ext>
              </a:extLst>
            </p:cNvPr>
            <p:cNvGrpSpPr/>
            <p:nvPr/>
          </p:nvGrpSpPr>
          <p:grpSpPr>
            <a:xfrm>
              <a:off x="3168635" y="3641749"/>
              <a:ext cx="184185" cy="47620"/>
              <a:chOff x="2513294" y="3498269"/>
              <a:chExt cx="184185" cy="47620"/>
            </a:xfrm>
          </p:grpSpPr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B24FCFF7-6C65-C04C-8FC0-2A8ECCFF04D6}"/>
                  </a:ext>
                </a:extLst>
              </p:cNvPr>
              <p:cNvSpPr/>
              <p:nvPr/>
            </p:nvSpPr>
            <p:spPr>
              <a:xfrm>
                <a:off x="2651760" y="349826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230EEABB-F1C9-D319-517C-304B9B462687}"/>
                  </a:ext>
                </a:extLst>
              </p:cNvPr>
              <p:cNvSpPr/>
              <p:nvPr/>
            </p:nvSpPr>
            <p:spPr>
              <a:xfrm>
                <a:off x="2513294" y="350017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4B1ED96C-E0EB-BA31-0959-C81EA714C1D3}"/>
              </a:ext>
            </a:extLst>
          </p:cNvPr>
          <p:cNvSpPr txBox="1"/>
          <p:nvPr/>
        </p:nvSpPr>
        <p:spPr>
          <a:xfrm>
            <a:off x="1514113" y="487309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Lewis Formel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22F4EA1-7096-62AA-2E4E-5769E86899A8}"/>
              </a:ext>
            </a:extLst>
          </p:cNvPr>
          <p:cNvSpPr txBox="1"/>
          <p:nvPr/>
        </p:nvSpPr>
        <p:spPr>
          <a:xfrm>
            <a:off x="5216220" y="4864106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3"/>
                </a:solidFill>
              </a:rPr>
              <a:t>Valenzstrich-Schreibweise</a:t>
            </a:r>
            <a:endParaRPr lang="de-DE" dirty="0">
              <a:solidFill>
                <a:schemeClr val="accent3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265077" y="3602294"/>
            <a:ext cx="1637846" cy="1248916"/>
            <a:chOff x="5265077" y="3602294"/>
            <a:chExt cx="1637846" cy="1248916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C1BA122-D517-80C1-2B5A-E3374C4EEDD2}"/>
                </a:ext>
              </a:extLst>
            </p:cNvPr>
            <p:cNvSpPr txBox="1"/>
            <p:nvPr/>
          </p:nvSpPr>
          <p:spPr>
            <a:xfrm>
              <a:off x="5702683" y="4050382"/>
              <a:ext cx="31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FFF1355-391E-7849-7220-E02B8CA0199B}"/>
                </a:ext>
              </a:extLst>
            </p:cNvPr>
            <p:cNvSpPr txBox="1"/>
            <p:nvPr/>
          </p:nvSpPr>
          <p:spPr>
            <a:xfrm>
              <a:off x="5702683" y="4481878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079CBFBB-94D4-D623-C008-92BAD8D5F3D7}"/>
                </a:ext>
              </a:extLst>
            </p:cNvPr>
            <p:cNvSpPr txBox="1"/>
            <p:nvPr/>
          </p:nvSpPr>
          <p:spPr>
            <a:xfrm>
              <a:off x="6577895" y="4045646"/>
              <a:ext cx="32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9980324-3265-794C-4AE3-BEFDD2B66C40}"/>
                </a:ext>
              </a:extLst>
            </p:cNvPr>
            <p:cNvSpPr txBox="1"/>
            <p:nvPr/>
          </p:nvSpPr>
          <p:spPr>
            <a:xfrm>
              <a:off x="5702683" y="3602294"/>
              <a:ext cx="666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1AEEFB9D-608F-8231-9018-D13682B5F658}"/>
                </a:ext>
              </a:extLst>
            </p:cNvPr>
            <p:cNvSpPr txBox="1"/>
            <p:nvPr/>
          </p:nvSpPr>
          <p:spPr>
            <a:xfrm>
              <a:off x="5265077" y="4045716"/>
              <a:ext cx="253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560BD2AA-CCE0-F312-A0FF-61FC88301077}"/>
                </a:ext>
              </a:extLst>
            </p:cNvPr>
            <p:cNvSpPr txBox="1"/>
            <p:nvPr/>
          </p:nvSpPr>
          <p:spPr>
            <a:xfrm>
              <a:off x="6140289" y="4055816"/>
              <a:ext cx="367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</a:p>
          </p:txBody>
        </p: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EFD6B493-EAD7-C22A-F058-B734F17CA006}"/>
                </a:ext>
              </a:extLst>
            </p:cNvPr>
            <p:cNvCxnSpPr>
              <a:cxnSpLocks/>
            </p:cNvCxnSpPr>
            <p:nvPr/>
          </p:nvCxnSpPr>
          <p:spPr>
            <a:xfrm>
              <a:off x="5558457" y="423612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4748AA85-BB64-B3A1-BC24-EC43CD4337D1}"/>
                </a:ext>
              </a:extLst>
            </p:cNvPr>
            <p:cNvCxnSpPr>
              <a:cxnSpLocks/>
            </p:cNvCxnSpPr>
            <p:nvPr/>
          </p:nvCxnSpPr>
          <p:spPr>
            <a:xfrm>
              <a:off x="5994638" y="4238819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C72AF406-4DD0-CBC9-0A6F-319BA2A21886}"/>
                </a:ext>
              </a:extLst>
            </p:cNvPr>
            <p:cNvCxnSpPr>
              <a:cxnSpLocks/>
            </p:cNvCxnSpPr>
            <p:nvPr/>
          </p:nvCxnSpPr>
          <p:spPr>
            <a:xfrm>
              <a:off x="6436281" y="423612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B74275B3-A979-DBD0-02C6-A297026AC6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84009" y="3995776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72851F74-B883-8DA5-8DCF-8F0FA906F9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84009" y="444530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1B507858-EDD5-9BD8-1D5E-BA9A9B010D9D}"/>
                </a:ext>
              </a:extLst>
            </p:cNvPr>
            <p:cNvCxnSpPr>
              <a:cxnSpLocks/>
            </p:cNvCxnSpPr>
            <p:nvPr/>
          </p:nvCxnSpPr>
          <p:spPr>
            <a:xfrm>
              <a:off x="6230125" y="4370502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F13FAD82-1A5F-ABC9-4ACD-8E50B01D30EE}"/>
                </a:ext>
              </a:extLst>
            </p:cNvPr>
            <p:cNvCxnSpPr>
              <a:cxnSpLocks/>
            </p:cNvCxnSpPr>
            <p:nvPr/>
          </p:nvCxnSpPr>
          <p:spPr>
            <a:xfrm>
              <a:off x="6230125" y="4113498"/>
              <a:ext cx="19701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83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Valenzstrich-Schreibweise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923936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Valenzstrich-Schreibweise sieht es aus, als ob der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Winkel H-C-H 90°, der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Winkel H-C-O allerdings 180° betragen würde.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44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357932" y="5201781"/>
            <a:ext cx="6840000" cy="900000"/>
          </a:xfrm>
        </p:spPr>
        <p:txBody>
          <a:bodyPr/>
          <a:lstStyle/>
          <a:p>
            <a:r>
              <a:rPr lang="de-DE" dirty="0"/>
              <a:t>Hier geht es zurück.</a:t>
            </a:r>
          </a:p>
        </p:txBody>
      </p:sp>
      <p:pic>
        <p:nvPicPr>
          <p:cNvPr id="11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823" y="503238"/>
            <a:ext cx="540067" cy="900112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9C1BA122-D517-80C1-2B5A-E3374C4EEDD2}"/>
              </a:ext>
            </a:extLst>
          </p:cNvPr>
          <p:cNvSpPr txBox="1"/>
          <p:nvPr/>
        </p:nvSpPr>
        <p:spPr>
          <a:xfrm>
            <a:off x="4265768" y="3013518"/>
            <a:ext cx="31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FFF1355-391E-7849-7220-E02B8CA0199B}"/>
              </a:ext>
            </a:extLst>
          </p:cNvPr>
          <p:cNvSpPr txBox="1"/>
          <p:nvPr/>
        </p:nvSpPr>
        <p:spPr>
          <a:xfrm>
            <a:off x="4265768" y="3445014"/>
            <a:ext cx="66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79CBFBB-94D4-D623-C008-92BAD8D5F3D7}"/>
              </a:ext>
            </a:extLst>
          </p:cNvPr>
          <p:cNvSpPr txBox="1"/>
          <p:nvPr/>
        </p:nvSpPr>
        <p:spPr>
          <a:xfrm>
            <a:off x="5140980" y="3008782"/>
            <a:ext cx="32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9980324-3265-794C-4AE3-BEFDD2B66C40}"/>
              </a:ext>
            </a:extLst>
          </p:cNvPr>
          <p:cNvSpPr txBox="1"/>
          <p:nvPr/>
        </p:nvSpPr>
        <p:spPr>
          <a:xfrm>
            <a:off x="4265768" y="2565430"/>
            <a:ext cx="66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1AEEFB9D-608F-8231-9018-D13682B5F658}"/>
              </a:ext>
            </a:extLst>
          </p:cNvPr>
          <p:cNvSpPr txBox="1"/>
          <p:nvPr/>
        </p:nvSpPr>
        <p:spPr>
          <a:xfrm>
            <a:off x="3828162" y="3008852"/>
            <a:ext cx="25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60BD2AA-CCE0-F312-A0FF-61FC88301077}"/>
              </a:ext>
            </a:extLst>
          </p:cNvPr>
          <p:cNvSpPr txBox="1"/>
          <p:nvPr/>
        </p:nvSpPr>
        <p:spPr>
          <a:xfrm>
            <a:off x="4703374" y="3018952"/>
            <a:ext cx="36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</a:t>
            </a: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EFD6B493-EAD7-C22A-F058-B734F17CA006}"/>
              </a:ext>
            </a:extLst>
          </p:cNvPr>
          <p:cNvCxnSpPr>
            <a:cxnSpLocks/>
          </p:cNvCxnSpPr>
          <p:nvPr/>
        </p:nvCxnSpPr>
        <p:spPr>
          <a:xfrm>
            <a:off x="4121542" y="3199258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4748AA85-BB64-B3A1-BC24-EC43CD4337D1}"/>
              </a:ext>
            </a:extLst>
          </p:cNvPr>
          <p:cNvCxnSpPr>
            <a:cxnSpLocks/>
          </p:cNvCxnSpPr>
          <p:nvPr/>
        </p:nvCxnSpPr>
        <p:spPr>
          <a:xfrm>
            <a:off x="4557723" y="3201955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C72AF406-4DD0-CBC9-0A6F-319BA2A21886}"/>
              </a:ext>
            </a:extLst>
          </p:cNvPr>
          <p:cNvCxnSpPr>
            <a:cxnSpLocks/>
          </p:cNvCxnSpPr>
          <p:nvPr/>
        </p:nvCxnSpPr>
        <p:spPr>
          <a:xfrm>
            <a:off x="4999366" y="3199258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B74275B3-A979-DBD0-02C6-A297026AC695}"/>
              </a:ext>
            </a:extLst>
          </p:cNvPr>
          <p:cNvCxnSpPr>
            <a:cxnSpLocks/>
          </p:cNvCxnSpPr>
          <p:nvPr/>
        </p:nvCxnSpPr>
        <p:spPr>
          <a:xfrm rot="5400000">
            <a:off x="4347094" y="2958912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72851F74-B883-8DA5-8DCF-8F0FA906F95F}"/>
              </a:ext>
            </a:extLst>
          </p:cNvPr>
          <p:cNvCxnSpPr>
            <a:cxnSpLocks/>
          </p:cNvCxnSpPr>
          <p:nvPr/>
        </p:nvCxnSpPr>
        <p:spPr>
          <a:xfrm rot="5400000">
            <a:off x="4347094" y="3408438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feld 82">
            <a:extLst>
              <a:ext uri="{FF2B5EF4-FFF2-40B4-BE49-F238E27FC236}">
                <a16:creationId xmlns:a16="http://schemas.microsoft.com/office/drawing/2014/main" id="{F22F4EA1-7096-62AA-2E4E-5769E86899A8}"/>
              </a:ext>
            </a:extLst>
          </p:cNvPr>
          <p:cNvSpPr txBox="1"/>
          <p:nvPr/>
        </p:nvSpPr>
        <p:spPr>
          <a:xfrm>
            <a:off x="3779305" y="3827242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3"/>
                </a:solidFill>
              </a:rPr>
              <a:t>Valenzstrich-Schreibweise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85" name="Interaktive Schaltfläche: Zurückkehren 8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02C9BAC-D042-D772-2431-D5A28DE873EA}"/>
              </a:ext>
            </a:extLst>
          </p:cNvPr>
          <p:cNvSpPr/>
          <p:nvPr/>
        </p:nvSpPr>
        <p:spPr>
          <a:xfrm>
            <a:off x="3852000" y="5468289"/>
            <a:ext cx="357048" cy="366984"/>
          </a:xfrm>
          <a:prstGeom prst="actionButtonReturn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B507858-EDD5-9BD8-1D5E-BA9A9B010D9D}"/>
              </a:ext>
            </a:extLst>
          </p:cNvPr>
          <p:cNvCxnSpPr>
            <a:cxnSpLocks/>
          </p:cNvCxnSpPr>
          <p:nvPr/>
        </p:nvCxnSpPr>
        <p:spPr>
          <a:xfrm>
            <a:off x="4793210" y="3333638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F13FAD82-1A5F-ABC9-4ACD-8E50B01D30EE}"/>
              </a:ext>
            </a:extLst>
          </p:cNvPr>
          <p:cNvCxnSpPr>
            <a:cxnSpLocks/>
          </p:cNvCxnSpPr>
          <p:nvPr/>
        </p:nvCxnSpPr>
        <p:spPr>
          <a:xfrm>
            <a:off x="4793210" y="3076634"/>
            <a:ext cx="1970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7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Elektronenpaar-Abstoßungsmodell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Modellaussagen: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Elektronen um ein Atom herum halten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sich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paarweise in Elektronenwolken auf.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 die Elektronen negativ geladen sind,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stoßen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sich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gegenseitig ab, wodurch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alle Elektronenwolken (ob Bindung oder freies Paar) versuchen, den größtmöglichen Abstand zueinander einzunehmen.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45</a:t>
            </a:fld>
            <a:endParaRPr lang="de-DE"/>
          </a:p>
        </p:txBody>
      </p:sp>
      <p:pic>
        <p:nvPicPr>
          <p:cNvPr id="11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956" y="503238"/>
            <a:ext cx="539801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Elektronenpaar-Abstoßungsmodell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Methan: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Das Kohlenstoffatom ist über vier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Elektronenpaar-Bindungen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vier Wasserstoffatomen verbunden.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Wegen der Abstoßung versuchen die Elektronenpaare,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einen größtmöglichen Abstand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im Raum zueinander einzunehmen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Dadurch ergibt sich eine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tetraedrische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Orientierung. Der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Winkel H-C-H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beträgt 109,5°. </a:t>
            </a:r>
          </a:p>
          <a:p>
            <a:pPr algn="just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Heute lernst du eine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Schreibweise kennen,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diesen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räumlichen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Bau besser beschreiben kann.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46</a:t>
            </a:fld>
            <a:endParaRPr lang="de-DE"/>
          </a:p>
        </p:txBody>
      </p:sp>
      <p:pic>
        <p:nvPicPr>
          <p:cNvPr id="11" name="Inhaltsplatzhalter 65">
            <a:extLst>
              <a:ext uri="{FF2B5EF4-FFF2-40B4-BE49-F238E27FC236}">
                <a16:creationId xmlns:a16="http://schemas.microsoft.com/office/drawing/2014/main" id="{437E00CC-3519-974B-5636-29EB08840F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823" y="503238"/>
            <a:ext cx="540067" cy="900112"/>
          </a:xfrm>
          <a:prstGeom prst="rect">
            <a:avLst/>
          </a:prstGeom>
        </p:spPr>
      </p:pic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19445A19-E8BD-8F32-330D-297A870B762D}"/>
              </a:ext>
            </a:extLst>
          </p:cNvPr>
          <p:cNvSpPr txBox="1">
            <a:spLocks/>
          </p:cNvSpPr>
          <p:nvPr/>
        </p:nvSpPr>
        <p:spPr>
          <a:xfrm>
            <a:off x="1357932" y="5201781"/>
            <a:ext cx="6840000" cy="90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Hier geht es zurück.</a:t>
            </a:r>
          </a:p>
        </p:txBody>
      </p:sp>
      <p:sp>
        <p:nvSpPr>
          <p:cNvPr id="54" name="Interaktive Schaltfläche: Zurückkehren 5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70A679C-621C-2558-7DCB-9C65679E3696}"/>
              </a:ext>
            </a:extLst>
          </p:cNvPr>
          <p:cNvSpPr/>
          <p:nvPr/>
        </p:nvSpPr>
        <p:spPr>
          <a:xfrm>
            <a:off x="3773420" y="5418000"/>
            <a:ext cx="357048" cy="366984"/>
          </a:xfrm>
          <a:prstGeom prst="actionButtonReturn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1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Auflösung: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5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Notiere</a:t>
            </a:r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Stichpunkten welche Informationen dir durch die Schattenbilder gefehlt haben.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Schattenvideo_Auflösung">
            <a:hlinkClick r:id="" action="ppaction://media"/>
            <a:extLst>
              <a:ext uri="{FF2B5EF4-FFF2-40B4-BE49-F238E27FC236}">
                <a16:creationId xmlns:a16="http://schemas.microsoft.com/office/drawing/2014/main" id="{FC3811FA-857A-0BAF-8FF7-62B668A52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770" y="1939348"/>
            <a:ext cx="5374459" cy="2956652"/>
          </a:xfrm>
          <a:prstGeom prst="rect">
            <a:avLst/>
          </a:prstGeom>
        </p:spPr>
      </p:pic>
      <p:pic>
        <p:nvPicPr>
          <p:cNvPr id="11" name="Inhaltsplatzhalter 28"/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0E2E90-4116-7424-FC2A-995D4ABB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8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Möglicherweise fehlten dir folgende Informationen: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Ist es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ein Körper oder eine Fläche?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Wenn es ein Körper ist: wie viele Ecken, die man nicht sehen kann, sind noch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vorne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und hinten?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/>
              <a:t>Möglicherweise hast du </a:t>
            </a:r>
            <a:r>
              <a:rPr lang="de-DE" dirty="0" smtClean="0"/>
              <a:t>auch </a:t>
            </a:r>
            <a:r>
              <a:rPr lang="de-DE" dirty="0"/>
              <a:t>Farbe und Größe notiert. Diese Angaben benötigst du jedoch nicht, um die Form zu erraten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6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62092-DDCE-9BD0-400B-9BC285C1C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Problem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DB1619-4CE4-37F0-DA90-4C325AB53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Du solltest also vom Schatten (von der Projektion) auf das Original schließen.</a:t>
            </a:r>
          </a:p>
          <a:p>
            <a:endParaRPr lang="de-DE" dirty="0"/>
          </a:p>
          <a:p>
            <a:r>
              <a:rPr lang="de-DE" dirty="0" smtClean="0"/>
              <a:t>Auch </a:t>
            </a:r>
            <a:r>
              <a:rPr lang="de-DE" dirty="0"/>
              <a:t>in der Chemie </a:t>
            </a:r>
            <a:r>
              <a:rPr lang="de-DE" dirty="0" smtClean="0"/>
              <a:t>spielen </a:t>
            </a:r>
            <a:r>
              <a:rPr lang="de-DE" dirty="0"/>
              <a:t>Projektionen von Molekülen </a:t>
            </a:r>
            <a:r>
              <a:rPr lang="de-DE" dirty="0" smtClean="0"/>
              <a:t>eine große Rolle.</a:t>
            </a:r>
          </a:p>
          <a:p>
            <a:endParaRPr lang="de-DE" dirty="0"/>
          </a:p>
          <a:p>
            <a:r>
              <a:rPr lang="de-DE" dirty="0" smtClean="0"/>
              <a:t>Nun ist klar, dass Projektionen die </a:t>
            </a:r>
            <a:r>
              <a:rPr lang="de-DE" dirty="0"/>
              <a:t>räumliche Struktur </a:t>
            </a:r>
            <a:r>
              <a:rPr lang="de-DE" dirty="0" smtClean="0"/>
              <a:t>nicht wiedergeben können. Es fehlen wichtige Informationen. Welche das sind, wirst du im Verlauf dieser Einheit herausfinden.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BC576C-9470-72E7-007E-1B203C9D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8</a:t>
            </a:fld>
            <a:endParaRPr lang="de-DE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206C6352-436E-4730-B89F-47B8EF77E4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10" y="503238"/>
            <a:ext cx="543092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A04FF-0CAB-47B7-A2F8-3B33272E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Alles wie es scheint?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98EE2-1095-4AA2-BFEE-DF262603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Ziel dieser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Einheit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es, dass du: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…herausfindest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inwiefern die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bekannte Valenzstrich-Schreibweise wiedergibt, wie ein Molekül gebaut ist.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…eine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neue Schreibweise kennenlernst, welche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versucht, den Molekülbau genau zu beschreiben.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…dir der Vor-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Nachteile der beiden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Schreibweisen bewusst bist.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959E8-2B53-49A4-B450-AFBBF45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9</a:t>
            </a:fld>
            <a:endParaRPr lang="de-DE"/>
          </a:p>
        </p:txBody>
      </p:sp>
      <p:pic>
        <p:nvPicPr>
          <p:cNvPr id="8" name="Inhaltsplatzhalter 67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516105"/>
            <a:ext cx="900113" cy="8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el">
  <a:themeElements>
    <a:clrScheme name="Regina">
      <a:dk1>
        <a:srgbClr val="000000"/>
      </a:dk1>
      <a:lt1>
        <a:srgbClr val="FFFFFF"/>
      </a:lt1>
      <a:dk2>
        <a:srgbClr val="0000FF"/>
      </a:dk2>
      <a:lt2>
        <a:srgbClr val="00FF00"/>
      </a:lt2>
      <a:accent1>
        <a:srgbClr val="FF0000"/>
      </a:accent1>
      <a:accent2>
        <a:srgbClr val="FF00FF"/>
      </a:accent2>
      <a:accent3>
        <a:srgbClr val="9966FF"/>
      </a:accent3>
      <a:accent4>
        <a:srgbClr val="00FFFF"/>
      </a:accent4>
      <a:accent5>
        <a:srgbClr val="FFFF00"/>
      </a:accent5>
      <a:accent6>
        <a:srgbClr val="A50021"/>
      </a:accent6>
      <a:hlink>
        <a:srgbClr val="0000FF"/>
      </a:hlink>
      <a:folHlink>
        <a:srgbClr val="00CC66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ufgaben">
  <a:themeElements>
    <a:clrScheme name="Benutzerdefiniert 1">
      <a:dk1>
        <a:sysClr val="windowText" lastClr="000000"/>
      </a:dk1>
      <a:lt1>
        <a:sysClr val="window" lastClr="FFFFFF"/>
      </a:lt1>
      <a:dk2>
        <a:srgbClr val="777777"/>
      </a:dk2>
      <a:lt2>
        <a:srgbClr val="DDDDDD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FFFF00"/>
      </a:accent5>
      <a:accent6>
        <a:srgbClr val="00FFFF"/>
      </a:accent6>
      <a:hlink>
        <a:srgbClr val="0000FF"/>
      </a:hlink>
      <a:folHlink>
        <a:srgbClr val="0000FF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Rueckseiten">
  <a:themeElements>
    <a:clrScheme name="Regina">
      <a:dk1>
        <a:srgbClr val="000000"/>
      </a:dk1>
      <a:lt1>
        <a:srgbClr val="FFFFFF"/>
      </a:lt1>
      <a:dk2>
        <a:srgbClr val="0000FF"/>
      </a:dk2>
      <a:lt2>
        <a:srgbClr val="00FF00"/>
      </a:lt2>
      <a:accent1>
        <a:srgbClr val="FF0000"/>
      </a:accent1>
      <a:accent2>
        <a:srgbClr val="FF00FF"/>
      </a:accent2>
      <a:accent3>
        <a:srgbClr val="9966FF"/>
      </a:accent3>
      <a:accent4>
        <a:srgbClr val="00FFFF"/>
      </a:accent4>
      <a:accent5>
        <a:srgbClr val="FFFF00"/>
      </a:accent5>
      <a:accent6>
        <a:srgbClr val="A50021"/>
      </a:accent6>
      <a:hlink>
        <a:srgbClr val="0000FF"/>
      </a:hlink>
      <a:folHlink>
        <a:srgbClr val="00CC66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1402</Words>
  <Application>Microsoft Office PowerPoint</Application>
  <PresentationFormat>A4-Papier (210 x 297 mm)</PresentationFormat>
  <Paragraphs>285</Paragraphs>
  <Slides>46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51" baseType="lpstr">
      <vt:lpstr>Arial</vt:lpstr>
      <vt:lpstr>Calibri</vt:lpstr>
      <vt:lpstr>1_Titel</vt:lpstr>
      <vt:lpstr>2_Aufgaben</vt:lpstr>
      <vt:lpstr>3_Rueckseiten</vt:lpstr>
      <vt:lpstr>Mit der Valenzstrich-Formel die Realität im Griff?</vt:lpstr>
      <vt:lpstr>Alles wie es scheint?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Problem</vt:lpstr>
      <vt:lpstr>Alles wie es scheint?</vt:lpstr>
      <vt:lpstr>Für diese Einheit…</vt:lpstr>
      <vt:lpstr>Moleküldarstellungen</vt:lpstr>
      <vt:lpstr>Molekül-Darstellungen</vt:lpstr>
      <vt:lpstr>Aufgabe 1 von 3</vt:lpstr>
      <vt:lpstr>Hilfe</vt:lpstr>
      <vt:lpstr>PowerPoint-Präsentation</vt:lpstr>
      <vt:lpstr>Hilfe: Modell Wasser</vt:lpstr>
      <vt:lpstr>Hilfe: Modell Propan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Aufgabe 2 von 3</vt:lpstr>
      <vt:lpstr>PowerPoint-Präsentation</vt:lpstr>
      <vt:lpstr>PowerPoint-Präsentation</vt:lpstr>
      <vt:lpstr>Aufgabe 3 von 3</vt:lpstr>
      <vt:lpstr>PowerPoint-Präsentation</vt:lpstr>
      <vt:lpstr>PowerPoint-Präsentation</vt:lpstr>
      <vt:lpstr>Vergleich der Valenzstrich- mit der Keilstrich-Schreibweise </vt:lpstr>
      <vt:lpstr>PowerPoint-Präsentation</vt:lpstr>
      <vt:lpstr>PowerPoint-Präsentation</vt:lpstr>
      <vt:lpstr>Das sollte bleiben</vt:lpstr>
      <vt:lpstr>Teste dich selbst</vt:lpstr>
      <vt:lpstr>PowerPoint-Präsentation</vt:lpstr>
      <vt:lpstr>PowerPoint-Präsentation</vt:lpstr>
      <vt:lpstr>Teste dich selbst</vt:lpstr>
      <vt:lpstr>PowerPoint-Präsentation</vt:lpstr>
      <vt:lpstr>PowerPoint-Präsentation</vt:lpstr>
      <vt:lpstr>PowerPoint-Präsentation</vt:lpstr>
      <vt:lpstr>Also: Nicht alles ist so wie es scheint.</vt:lpstr>
      <vt:lpstr>PowerPoint-Präsentation</vt:lpstr>
      <vt:lpstr>PowerPoint-Präsentation</vt:lpstr>
      <vt:lpstr>Valenzstrich-Schreibweise</vt:lpstr>
      <vt:lpstr>Valenzstrich-Schreibweise</vt:lpstr>
      <vt:lpstr>Elektronenpaar-Abstoßungsmodell</vt:lpstr>
      <vt:lpstr>Elektronenpaar-Abstoßungsmodell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</dc:creator>
  <cp:lastModifiedBy>Walter Wagner</cp:lastModifiedBy>
  <cp:revision>309</cp:revision>
  <cp:lastPrinted>2017-06-30T10:25:24Z</cp:lastPrinted>
  <dcterms:created xsi:type="dcterms:W3CDTF">2016-04-13T08:36:10Z</dcterms:created>
  <dcterms:modified xsi:type="dcterms:W3CDTF">2022-08-05T08:40:42Z</dcterms:modified>
  <cp:contentStatus/>
</cp:coreProperties>
</file>