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8" r:id="rId2"/>
    <p:sldMasterId id="2147483720" r:id="rId3"/>
  </p:sldMasterIdLst>
  <p:notesMasterIdLst>
    <p:notesMasterId r:id="rId3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93" r:id="rId14"/>
    <p:sldId id="278" r:id="rId15"/>
    <p:sldId id="287" r:id="rId16"/>
    <p:sldId id="266" r:id="rId17"/>
    <p:sldId id="267" r:id="rId18"/>
    <p:sldId id="268" r:id="rId19"/>
    <p:sldId id="275" r:id="rId20"/>
    <p:sldId id="271" r:id="rId21"/>
    <p:sldId id="277" r:id="rId22"/>
    <p:sldId id="272" r:id="rId23"/>
    <p:sldId id="279" r:id="rId24"/>
    <p:sldId id="280" r:id="rId25"/>
    <p:sldId id="281" r:id="rId26"/>
    <p:sldId id="282" r:id="rId27"/>
    <p:sldId id="283" r:id="rId28"/>
    <p:sldId id="289" r:id="rId29"/>
    <p:sldId id="292" r:id="rId30"/>
    <p:sldId id="291" r:id="rId31"/>
    <p:sldId id="284" r:id="rId32"/>
    <p:sldId id="270" r:id="rId33"/>
  </p:sldIdLst>
  <p:sldSz cx="9906000" cy="6858000" type="A4"/>
  <p:notesSz cx="6819900" cy="99187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 showGuides="1">
      <p:cViewPr varScale="1">
        <p:scale>
          <a:sx n="121" d="100"/>
          <a:sy n="121" d="100"/>
        </p:scale>
        <p:origin x="924" y="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96424-E4FD-4E7A-9374-9E61F1B32A01}" type="datetimeFigureOut">
              <a:rPr lang="de-DE" smtClean="0"/>
              <a:t>05.08.2022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1239838"/>
            <a:ext cx="4835525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990" y="4773374"/>
            <a:ext cx="5455920" cy="3905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EB034-05A9-4396-BE02-81B8D830AF1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1476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Aluminium oder Aluminium(0)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EB034-05A9-4396-BE02-81B8D830AF17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9348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rs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68424" y="1620000"/>
            <a:ext cx="7200000" cy="36000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1368000" y="5580950"/>
            <a:ext cx="7200000" cy="540000"/>
          </a:xfrm>
        </p:spPr>
        <p:txBody>
          <a:bodyPr anchor="ctr">
            <a:noAutofit/>
          </a:bodyPr>
          <a:lstStyle>
            <a:lvl1pPr>
              <a:defRPr b="1"/>
            </a:lvl1pPr>
          </a:lstStyle>
          <a:p>
            <a:pPr lvl="0"/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7053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tsorg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8000" y="1440000"/>
            <a:ext cx="7200000" cy="4320000"/>
          </a:xfrm>
        </p:spPr>
        <p:txBody>
          <a:bodyPr anchor="t">
            <a:noAutofit/>
          </a:bodyPr>
          <a:lstStyle>
            <a:lvl1pPr marL="177800" indent="-177800">
              <a:spcBef>
                <a:spcPts val="600"/>
              </a:spcBef>
              <a:buFont typeface="Arial" panose="020B0604020202020204" pitchFamily="34" charset="0"/>
              <a:buChar char="•"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49AAC7D-4B30-4604-BD35-0C4E56313D0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3960000" y="720000"/>
            <a:ext cx="2052000" cy="5400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de-DE" sz="2800" dirty="0"/>
              <a:t>Entsorgung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000" y="504000"/>
            <a:ext cx="81478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75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ilf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8000" y="1440000"/>
            <a:ext cx="7200000" cy="4320000"/>
          </a:xfrm>
        </p:spPr>
        <p:txBody>
          <a:bodyPr anchor="ctr">
            <a:noAutofit/>
          </a:bodyPr>
          <a:lstStyle>
            <a:lvl1pPr algn="l">
              <a:defRPr sz="2400"/>
            </a:lvl1pPr>
            <a:lvl2pPr algn="l">
              <a:defRPr sz="2400"/>
            </a:lvl2pPr>
            <a:lvl3pPr algn="l">
              <a:defRPr sz="2400"/>
            </a:lvl3pPr>
            <a:lvl4pPr algn="l">
              <a:defRPr sz="2400"/>
            </a:lvl4pPr>
            <a:lvl5pPr algn="l">
              <a:defRPr sz="2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49AAC7D-4B30-4604-BD35-0C4E56313D0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500000" y="720000"/>
            <a:ext cx="900000" cy="5400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de-DE" sz="2800" dirty="0"/>
              <a:t>Hilfe</a:t>
            </a:r>
          </a:p>
        </p:txBody>
      </p:sp>
      <p:pic>
        <p:nvPicPr>
          <p:cNvPr id="7" name="Inhaltsplatzhalter 3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000" y="540000"/>
            <a:ext cx="58212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85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ilf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6838" y="1440000"/>
            <a:ext cx="7200000" cy="3600000"/>
          </a:xfrm>
        </p:spPr>
        <p:txBody>
          <a:bodyPr anchor="ctr">
            <a:noAutofit/>
          </a:bodyPr>
          <a:lstStyle>
            <a:lvl1pPr algn="l">
              <a:defRPr sz="2400"/>
            </a:lvl1pPr>
            <a:lvl2pPr algn="l">
              <a:defRPr sz="2400"/>
            </a:lvl2pPr>
            <a:lvl3pPr algn="l">
              <a:defRPr sz="2400"/>
            </a:lvl3pPr>
            <a:lvl4pPr algn="l">
              <a:defRPr sz="2400"/>
            </a:lvl4pPr>
            <a:lvl5pPr algn="l">
              <a:defRPr sz="2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49AAC7D-4B30-4604-BD35-0C4E56313D0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Inhaltsplatzhalter 4"/>
          <p:cNvSpPr>
            <a:spLocks noGrp="1" noChangeAspect="1"/>
          </p:cNvSpPr>
          <p:nvPr>
            <p:ph sz="quarter" idx="14"/>
          </p:nvPr>
        </p:nvSpPr>
        <p:spPr>
          <a:xfrm>
            <a:off x="720000" y="5220000"/>
            <a:ext cx="900000" cy="900000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1726838" y="5220000"/>
            <a:ext cx="6840000" cy="900000"/>
          </a:xfrm>
        </p:spPr>
        <p:txBody>
          <a:bodyPr anchor="ctr">
            <a:noAutofit/>
          </a:bodyPr>
          <a:lstStyle>
            <a:lvl1pPr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4500000" y="720000"/>
            <a:ext cx="900000" cy="5400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de-DE" sz="2800" dirty="0"/>
              <a:t>Hilfe</a:t>
            </a:r>
          </a:p>
        </p:txBody>
      </p:sp>
      <p:pic>
        <p:nvPicPr>
          <p:cNvPr id="8" name="Inhaltsplatzhalter 3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000" y="540000"/>
            <a:ext cx="58212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57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esu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8000" y="1440000"/>
            <a:ext cx="7200000" cy="4320000"/>
          </a:xfrm>
        </p:spPr>
        <p:txBody>
          <a:bodyPr anchor="ctr">
            <a:noAutofit/>
          </a:bodyPr>
          <a:lstStyle>
            <a:lvl1pPr algn="l">
              <a:defRPr sz="2400"/>
            </a:lvl1pPr>
            <a:lvl2pPr algn="l">
              <a:defRPr sz="2400"/>
            </a:lvl2pPr>
            <a:lvl3pPr algn="l">
              <a:defRPr sz="2400"/>
            </a:lvl3pPr>
            <a:lvl4pPr algn="l">
              <a:defRPr sz="2400"/>
            </a:lvl4pPr>
            <a:lvl5pPr algn="l">
              <a:defRPr sz="2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49AAC7D-4B30-4604-BD35-0C4E56313D0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284000" y="720000"/>
            <a:ext cx="1366080" cy="5400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de-DE" sz="2800" dirty="0"/>
              <a:t>Lösung</a:t>
            </a:r>
          </a:p>
        </p:txBody>
      </p:sp>
      <p:pic>
        <p:nvPicPr>
          <p:cNvPr id="7" name="Inhaltsplatzhalter 3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000" y="540000"/>
            <a:ext cx="46664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85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es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6838" y="1440000"/>
            <a:ext cx="7200000" cy="3600000"/>
          </a:xfrm>
        </p:spPr>
        <p:txBody>
          <a:bodyPr anchor="ctr">
            <a:noAutofit/>
          </a:bodyPr>
          <a:lstStyle>
            <a:lvl1pPr algn="l">
              <a:defRPr sz="2400"/>
            </a:lvl1pPr>
            <a:lvl2pPr algn="l">
              <a:defRPr sz="2400"/>
            </a:lvl2pPr>
            <a:lvl3pPr algn="l">
              <a:defRPr sz="2400"/>
            </a:lvl3pPr>
            <a:lvl4pPr algn="l">
              <a:defRPr sz="2400"/>
            </a:lvl4pPr>
            <a:lvl5pPr algn="l">
              <a:defRPr sz="2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49AAC7D-4B30-4604-BD35-0C4E56313D0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4"/>
          </p:nvPr>
        </p:nvSpPr>
        <p:spPr>
          <a:xfrm>
            <a:off x="720000" y="5220000"/>
            <a:ext cx="900000" cy="900000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1726838" y="5220000"/>
            <a:ext cx="6840000" cy="900000"/>
          </a:xfrm>
        </p:spPr>
        <p:txBody>
          <a:bodyPr anchor="ctr">
            <a:noAutofit/>
          </a:bodyPr>
          <a:lstStyle>
            <a:lvl1pPr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4284000" y="720000"/>
            <a:ext cx="1366080" cy="5400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de-DE" sz="2800" dirty="0"/>
              <a:t>Lösung</a:t>
            </a:r>
          </a:p>
        </p:txBody>
      </p:sp>
      <p:pic>
        <p:nvPicPr>
          <p:cNvPr id="8" name="Inhaltsplatzhalter 3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000" y="540000"/>
            <a:ext cx="46664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46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lbsteinschä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649AAC7D-4B30-4604-BD35-0C4E56313D0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2664000" y="1438190"/>
            <a:ext cx="4608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b="1" dirty="0"/>
              <a:t>Ordne</a:t>
            </a:r>
            <a:r>
              <a:rPr lang="de-DE" b="1" baseline="0" dirty="0"/>
              <a:t> dich gedanklich einem Smiley zu.</a:t>
            </a:r>
            <a:endParaRPr lang="de-DE" b="1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1366838" y="1980000"/>
            <a:ext cx="7199312" cy="7200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1366838" y="4140000"/>
            <a:ext cx="7199312" cy="1980000"/>
          </a:xfrm>
        </p:spPr>
        <p:txBody>
          <a:bodyPr anchor="t">
            <a:noAutofit/>
          </a:bodyPr>
          <a:lstStyle>
            <a:lvl1pPr marL="180000" indent="-180000">
              <a:buFont typeface="Arial" panose="020B0604020202020204" pitchFamily="34" charset="0"/>
              <a:buChar char="•"/>
              <a:defRPr/>
            </a:lvl1pPr>
            <a:lvl2pPr marL="180000" indent="-180000">
              <a:buFont typeface="Arial" panose="020B0604020202020204" pitchFamily="34" charset="0"/>
              <a:buChar char="•"/>
              <a:defRPr/>
            </a:lvl2pPr>
            <a:lvl3pPr marL="180000" indent="-180000">
              <a:buFont typeface="Arial" panose="020B0604020202020204" pitchFamily="34" charset="0"/>
              <a:buChar char="•"/>
              <a:defRPr/>
            </a:lvl3pPr>
            <a:lvl4pPr marL="180000" indent="-180000">
              <a:buFont typeface="Arial" panose="020B0604020202020204" pitchFamily="34" charset="0"/>
              <a:buChar char="•"/>
              <a:defRPr/>
            </a:lvl4pPr>
            <a:lvl5pPr marL="180000" indent="-180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2880000"/>
            <a:ext cx="5262410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33324"/>
            <a:ext cx="493664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3199434" y="703324"/>
            <a:ext cx="3534120" cy="5400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de-DE" sz="2800" dirty="0"/>
              <a:t>Selbsteinschätzung</a:t>
            </a:r>
          </a:p>
        </p:txBody>
      </p:sp>
    </p:spTree>
    <p:extLst>
      <p:ext uri="{BB962C8B-B14F-4D97-AF65-F5344CB8AC3E}">
        <p14:creationId xmlns:p14="http://schemas.microsoft.com/office/powerpoint/2010/main" val="1406487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eck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6961DB-6A4C-470A-BFE3-24928CEFD38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486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defRPr/>
            </a:lvl3pPr>
            <a:lvl4pPr>
              <a:lnSpc>
                <a:spcPct val="100000"/>
              </a:lnSpc>
              <a:spcBef>
                <a:spcPts val="0"/>
              </a:spcBef>
              <a:defRPr/>
            </a:lvl4pPr>
            <a:lvl5pPr>
              <a:lnSpc>
                <a:spcPct val="100000"/>
              </a:lnSpc>
              <a:spcBef>
                <a:spcPts val="0"/>
              </a:spcBef>
              <a:defRPr/>
            </a:lvl5pPr>
          </a:lstStyle>
          <a:p>
            <a:pPr lvl="0"/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512B0DB9-0322-4ED9-940E-5222A7C612B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2071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5" name="Inhaltsplatzhalter 3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4000" y="540000"/>
            <a:ext cx="3104647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83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e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6" name="Inhaltsplatzhalter 3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52000" y="540000"/>
            <a:ext cx="248877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2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3600000"/>
            <a:ext cx="8460000" cy="25200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0"/>
            </a:lvl1pPr>
            <a:lvl2pPr algn="l">
              <a:lnSpc>
                <a:spcPct val="100000"/>
              </a:lnSpc>
              <a:spcBef>
                <a:spcPts val="0"/>
              </a:spcBef>
              <a:defRPr sz="1400" b="0"/>
            </a:lvl2pPr>
            <a:lvl3pPr algn="l">
              <a:lnSpc>
                <a:spcPct val="100000"/>
              </a:lnSpc>
              <a:spcBef>
                <a:spcPts val="0"/>
              </a:spcBef>
              <a:defRPr sz="1400" b="0"/>
            </a:lvl3pPr>
            <a:lvl4pPr algn="l">
              <a:lnSpc>
                <a:spcPct val="100000"/>
              </a:lnSpc>
              <a:spcBef>
                <a:spcPts val="0"/>
              </a:spcBef>
              <a:defRPr sz="1400" b="0"/>
            </a:lvl4pPr>
            <a:lvl5pPr algn="l">
              <a:lnSpc>
                <a:spcPct val="100000"/>
              </a:lnSpc>
              <a:spcBef>
                <a:spcPts val="0"/>
              </a:spcBef>
              <a:defRPr sz="1400" b="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852000" y="6444000"/>
            <a:ext cx="2232000" cy="360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512B0DB9-0322-4ED9-940E-5222A7C612B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3"/>
          </p:nvPr>
        </p:nvSpPr>
        <p:spPr>
          <a:xfrm>
            <a:off x="720000" y="612000"/>
            <a:ext cx="8460000" cy="2736000"/>
          </a:xfrm>
        </p:spPr>
        <p:txBody>
          <a:bodyPr anchor="ctr">
            <a:noAutofit/>
          </a:bodyPr>
          <a:lstStyle>
            <a:lvl1pPr algn="ctr">
              <a:lnSpc>
                <a:spcPct val="150000"/>
              </a:lnSpc>
              <a:spcBef>
                <a:spcPts val="0"/>
              </a:spcBef>
              <a:defRPr sz="2000" b="0"/>
            </a:lvl1pPr>
            <a:lvl2pPr algn="ctr">
              <a:lnSpc>
                <a:spcPct val="150000"/>
              </a:lnSpc>
              <a:spcBef>
                <a:spcPts val="0"/>
              </a:spcBef>
              <a:defRPr sz="2000" b="0"/>
            </a:lvl2pPr>
            <a:lvl3pPr algn="ctr">
              <a:lnSpc>
                <a:spcPct val="150000"/>
              </a:lnSpc>
              <a:spcBef>
                <a:spcPts val="0"/>
              </a:spcBef>
              <a:defRPr sz="2000" b="0"/>
            </a:lvl3pPr>
            <a:lvl4pPr algn="ctr">
              <a:lnSpc>
                <a:spcPct val="150000"/>
              </a:lnSpc>
              <a:spcBef>
                <a:spcPts val="0"/>
              </a:spcBef>
              <a:defRPr sz="2000" b="0"/>
            </a:lvl4pPr>
            <a:lvl5pPr algn="ctr">
              <a:lnSpc>
                <a:spcPct val="150000"/>
              </a:lnSpc>
              <a:spcBef>
                <a:spcPts val="0"/>
              </a:spcBef>
              <a:defRPr sz="2000" b="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4609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ufgab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8000" y="1440000"/>
            <a:ext cx="7200000" cy="43200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Inhaltsplatzhalter 7"/>
          <p:cNvSpPr>
            <a:spLocks noGrp="1" noChangeAspect="1"/>
          </p:cNvSpPr>
          <p:nvPr>
            <p:ph sz="quarter" idx="13"/>
          </p:nvPr>
        </p:nvSpPr>
        <p:spPr>
          <a:xfrm>
            <a:off x="432000" y="504000"/>
            <a:ext cx="900000" cy="900000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2535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ufgab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indent="0"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8000" y="1440000"/>
            <a:ext cx="7200000" cy="4320000"/>
          </a:xfrm>
        </p:spPr>
        <p:txBody>
          <a:bodyPr anchor="t">
            <a:noAutofit/>
          </a:bodyPr>
          <a:lstStyle>
            <a:lvl1pPr marL="180000" indent="-18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  <a:lvl2pPr marL="180000" indent="-18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2pPr>
            <a:lvl3pPr marL="180000" indent="-18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3pPr>
            <a:lvl4pPr marL="180000" indent="-18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4pPr>
            <a:lvl5pPr marL="180000" indent="-1800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indent="0">
              <a:defRPr/>
            </a:lvl1pPr>
          </a:lstStyle>
          <a:p>
            <a:fld id="{649AAC7D-4B30-4604-BD35-0C4E56313D0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Inhaltsplatzhalter 7"/>
          <p:cNvSpPr>
            <a:spLocks noGrp="1" noChangeAspect="1"/>
          </p:cNvSpPr>
          <p:nvPr>
            <p:ph sz="quarter" idx="13"/>
          </p:nvPr>
        </p:nvSpPr>
        <p:spPr>
          <a:xfrm>
            <a:off x="432000" y="504000"/>
            <a:ext cx="900000" cy="900000"/>
          </a:xfrm>
        </p:spPr>
        <p:txBody>
          <a:bodyPr>
            <a:noAutofit/>
          </a:bodyPr>
          <a:lstStyle>
            <a:lvl1pPr indent="0"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de-DE" dirty="0"/>
          </a:p>
        </p:txBody>
      </p:sp>
      <p:sp>
        <p:nvSpPr>
          <p:cNvPr id="7" name="Inhaltsplatzhalter 7"/>
          <p:cNvSpPr>
            <a:spLocks noGrp="1" noChangeAspect="1"/>
          </p:cNvSpPr>
          <p:nvPr>
            <p:ph sz="quarter" idx="14"/>
          </p:nvPr>
        </p:nvSpPr>
        <p:spPr>
          <a:xfrm>
            <a:off x="432000" y="1512000"/>
            <a:ext cx="900000" cy="900000"/>
          </a:xfrm>
        </p:spPr>
        <p:txBody>
          <a:bodyPr>
            <a:noAutofit/>
          </a:bodyPr>
          <a:lstStyle>
            <a:lvl1pPr indent="0"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5"/>
          </p:nvPr>
        </p:nvSpPr>
        <p:spPr>
          <a:xfrm>
            <a:off x="432000" y="2628000"/>
            <a:ext cx="900000" cy="900000"/>
          </a:xfrm>
        </p:spPr>
        <p:txBody>
          <a:bodyPr>
            <a:noAutofit/>
          </a:bodyPr>
          <a:lstStyle>
            <a:lvl1pPr indent="0"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de-DE" dirty="0"/>
          </a:p>
        </p:txBody>
      </p:sp>
      <p:sp>
        <p:nvSpPr>
          <p:cNvPr id="10" name="Inhaltsplatzhalter 7"/>
          <p:cNvSpPr>
            <a:spLocks noGrp="1" noChangeAspect="1"/>
          </p:cNvSpPr>
          <p:nvPr>
            <p:ph sz="quarter" idx="16"/>
          </p:nvPr>
        </p:nvSpPr>
        <p:spPr>
          <a:xfrm>
            <a:off x="432000" y="3744000"/>
            <a:ext cx="900000" cy="900000"/>
          </a:xfrm>
        </p:spPr>
        <p:txBody>
          <a:bodyPr>
            <a:noAutofit/>
          </a:bodyPr>
          <a:lstStyle>
            <a:lvl1pPr indent="0"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de-DE" dirty="0"/>
          </a:p>
        </p:txBody>
      </p:sp>
      <p:sp>
        <p:nvSpPr>
          <p:cNvPr id="11" name="Inhaltsplatzhalter 7"/>
          <p:cNvSpPr>
            <a:spLocks noGrp="1" noChangeAspect="1"/>
          </p:cNvSpPr>
          <p:nvPr>
            <p:ph sz="quarter" idx="17"/>
          </p:nvPr>
        </p:nvSpPr>
        <p:spPr>
          <a:xfrm>
            <a:off x="432000" y="4860000"/>
            <a:ext cx="900000" cy="900000"/>
          </a:xfrm>
        </p:spPr>
        <p:txBody>
          <a:bodyPr>
            <a:noAutofit/>
          </a:bodyPr>
          <a:lstStyle>
            <a:lvl1pPr indent="0"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879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ufgab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6838" y="1440000"/>
            <a:ext cx="7200000" cy="36000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Inhaltsplatzhalter 7"/>
          <p:cNvSpPr>
            <a:spLocks noGrp="1" noChangeAspect="1"/>
          </p:cNvSpPr>
          <p:nvPr>
            <p:ph sz="quarter" idx="13"/>
          </p:nvPr>
        </p:nvSpPr>
        <p:spPr>
          <a:xfrm>
            <a:off x="432000" y="504000"/>
            <a:ext cx="900000" cy="900000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4"/>
          </p:nvPr>
        </p:nvSpPr>
        <p:spPr>
          <a:xfrm>
            <a:off x="720000" y="5220000"/>
            <a:ext cx="900000" cy="900000"/>
          </a:xfrm>
        </p:spPr>
        <p:txBody>
          <a:bodyPr/>
          <a:lstStyle>
            <a:lvl1pPr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1726838" y="5220000"/>
            <a:ext cx="6840000" cy="900000"/>
          </a:xfrm>
        </p:spPr>
        <p:txBody>
          <a:bodyPr anchor="ctr"/>
          <a:lstStyle>
            <a:lvl1pPr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5781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ufgab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Inhaltsplatzhalter 7"/>
          <p:cNvSpPr>
            <a:spLocks noGrp="1" noChangeAspect="1"/>
          </p:cNvSpPr>
          <p:nvPr>
            <p:ph sz="quarter" idx="13"/>
          </p:nvPr>
        </p:nvSpPr>
        <p:spPr>
          <a:xfrm>
            <a:off x="432000" y="504000"/>
            <a:ext cx="900000" cy="900000"/>
          </a:xfrm>
        </p:spPr>
        <p:txBody>
          <a:bodyPr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5980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20000" y="648000"/>
            <a:ext cx="8460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68000" y="1620000"/>
            <a:ext cx="7200000" cy="360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52000" y="6444000"/>
            <a:ext cx="2232000" cy="36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B0DB9-0322-4ED9-940E-5222A7C612B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360000" y="432000"/>
            <a:ext cx="9180000" cy="5940000"/>
          </a:xfrm>
          <a:prstGeom prst="rect">
            <a:avLst/>
          </a:prstGeom>
          <a:noFill/>
          <a:ln w="38100" cap="sq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192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1" r:id="rId3"/>
    <p:sldLayoutId id="2147483696" r:id="rId4"/>
    <p:sldLayoutId id="2147483697" r:id="rId5"/>
  </p:sldLayoutIdLst>
  <p:hf hdr="0" ft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366838" y="613324"/>
            <a:ext cx="7200000" cy="72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68000" y="1440000"/>
            <a:ext cx="7200000" cy="43200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52000" y="6444000"/>
            <a:ext cx="2232000" cy="36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AAC7D-4B30-4604-BD35-0C4E56313D0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360000" y="432000"/>
            <a:ext cx="9180000" cy="5940000"/>
          </a:xfrm>
          <a:prstGeom prst="rect">
            <a:avLst/>
          </a:prstGeom>
          <a:noFill/>
          <a:ln w="38100" cap="sq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de-DE" dirty="0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1188000" y="1368000"/>
            <a:ext cx="7560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97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10" r:id="rId2"/>
    <p:sldLayoutId id="2147483712" r:id="rId3"/>
    <p:sldLayoutId id="2147483713" r:id="rId4"/>
    <p:sldLayoutId id="2147483714" r:id="rId5"/>
    <p:sldLayoutId id="2147483715" r:id="rId6"/>
    <p:sldLayoutId id="2147483717" r:id="rId7"/>
    <p:sldLayoutId id="2147483716" r:id="rId8"/>
    <p:sldLayoutId id="2147483718" r:id="rId9"/>
    <p:sldLayoutId id="2147483719" r:id="rId10"/>
  </p:sldLayoutIdLst>
  <p:hf hdr="0" ft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52000" y="6444000"/>
            <a:ext cx="223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961DB-6A4C-470A-BFE3-24928CEFD38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065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Reduktion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Rettung vor dem Zugunglück!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CE8F1E1-34EC-4608-BF9D-B25B66023E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8000" y="5580950"/>
            <a:ext cx="7200000" cy="540000"/>
          </a:xfrm>
        </p:spPr>
        <p:txBody>
          <a:bodyPr/>
          <a:lstStyle/>
          <a:p>
            <a:r>
              <a:rPr lang="de-DE" dirty="0"/>
              <a:t>Stand </a:t>
            </a:r>
            <a:fld id="{04C51E2E-24DD-4E1F-B578-75B52CFB6D23}" type="datetime1">
              <a:rPr lang="de-DE" smtClean="0"/>
              <a:t>05.08.2022</a:t>
            </a:fld>
            <a:endParaRPr lang="de-DE" dirty="0"/>
          </a:p>
        </p:txBody>
      </p:sp>
      <p:pic>
        <p:nvPicPr>
          <p:cNvPr id="6" name="Grafik 5" descr="Ein Bild, das draußen, Spur, Kochen, Grill enthält.&#10;&#10;Automatisch generierte Beschreibung">
            <a:extLst>
              <a:ext uri="{FF2B5EF4-FFF2-40B4-BE49-F238E27FC236}">
                <a16:creationId xmlns:a16="http://schemas.microsoft.com/office/drawing/2014/main" id="{248342D0-4820-4AFA-8C2B-D386D4DB7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619" y="1908950"/>
            <a:ext cx="3672761" cy="270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50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781097-861A-46D3-B7D1-C654EB3E9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680" y="1612720"/>
            <a:ext cx="7308640" cy="4320000"/>
          </a:xfrm>
        </p:spPr>
        <p:txBody>
          <a:bodyPr/>
          <a:lstStyle/>
          <a:p>
            <a:r>
              <a:rPr lang="de-DE" dirty="0"/>
              <a:t>Eigenschaften von Metallen:</a:t>
            </a:r>
          </a:p>
          <a:p>
            <a:endParaRPr lang="de-DE" dirty="0"/>
          </a:p>
          <a:p>
            <a:pPr marL="457200" indent="-457200">
              <a:buAutoNum type="arabicPeriod"/>
            </a:pPr>
            <a:r>
              <a:rPr lang="de-DE" dirty="0"/>
              <a:t>Metallischer Glanz</a:t>
            </a:r>
          </a:p>
          <a:p>
            <a:pPr marL="457200" indent="-457200">
              <a:buAutoNum type="arabicPeriod"/>
            </a:pPr>
            <a:endParaRPr lang="de-DE" dirty="0"/>
          </a:p>
          <a:p>
            <a:pPr marL="457200" indent="-457200">
              <a:buAutoNum type="arabicPeriod"/>
            </a:pPr>
            <a:r>
              <a:rPr lang="de-DE" dirty="0"/>
              <a:t>Gute Elektrische Leitfähigkeit</a:t>
            </a:r>
          </a:p>
          <a:p>
            <a:pPr marL="457200" indent="-457200">
              <a:buAutoNum type="arabicPeriod"/>
            </a:pPr>
            <a:endParaRPr lang="de-DE" dirty="0"/>
          </a:p>
          <a:p>
            <a:pPr marL="457200" indent="-457200">
              <a:buAutoNum type="arabicPeriod"/>
            </a:pPr>
            <a:r>
              <a:rPr lang="de-DE" dirty="0"/>
              <a:t>Gute Wärmeleitfähigkeit</a:t>
            </a:r>
          </a:p>
          <a:p>
            <a:pPr marL="457200" indent="-457200">
              <a:buAutoNum type="arabicPeriod"/>
            </a:pPr>
            <a:endParaRPr lang="de-DE" dirty="0"/>
          </a:p>
          <a:p>
            <a:pPr marL="457200" indent="-457200">
              <a:buAutoNum type="arabicPeriod"/>
            </a:pPr>
            <a:r>
              <a:rPr lang="de-DE" dirty="0"/>
              <a:t>Gute Verformbarkeit </a:t>
            </a:r>
          </a:p>
          <a:p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95BFE9C-86D4-446C-9DE5-3EE565F16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396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6780A7-DAC7-469A-A181-223957B47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 2 von 2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C4311A-9BCB-46BB-A454-828F9158A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Beobachte die zwei nachfolgenden Videos von der </a:t>
            </a:r>
          </a:p>
          <a:p>
            <a:r>
              <a:rPr lang="de-DE" dirty="0"/>
              <a:t>Thermit-Reaktion und dem Ergebnis der Thermit-Reaktion.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A87E2F-EFD9-4925-A079-6825D6E8F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11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B9182BA-15F8-4699-BEA1-D07B87B5AE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Schreibe dir Notizen zu deinen Beobachtungen auf ein Schmierblatt. Halte das jeweilige Video dafür an.</a:t>
            </a:r>
            <a:endParaRPr lang="en-GB" dirty="0"/>
          </a:p>
        </p:txBody>
      </p:sp>
      <p:pic>
        <p:nvPicPr>
          <p:cNvPr id="8" name="Inhaltsplatzhalter 22">
            <a:extLst>
              <a:ext uri="{FF2B5EF4-FFF2-40B4-BE49-F238E27FC236}">
                <a16:creationId xmlns:a16="http://schemas.microsoft.com/office/drawing/2014/main" id="{522E9878-359B-42E0-802C-5893C9128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00" y="503238"/>
            <a:ext cx="490113" cy="900112"/>
          </a:xfrm>
          <a:prstGeom prst="rect">
            <a:avLst/>
          </a:prstGeom>
        </p:spPr>
      </p:pic>
      <p:pic>
        <p:nvPicPr>
          <p:cNvPr id="11" name="Inhaltsplatzhalter 12">
            <a:extLst>
              <a:ext uri="{FF2B5EF4-FFF2-40B4-BE49-F238E27FC236}">
                <a16:creationId xmlns:a16="http://schemas.microsoft.com/office/drawing/2014/main" id="{B61FE5DD-7377-40E8-8F33-7B8842BC0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38" y="5219700"/>
            <a:ext cx="786098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8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A8C2475-C9FD-4F81-B26F-D30A71FE6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Thermit-Reaktion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C51FC2F-533D-4D28-A794-E10E5688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12</a:t>
            </a:fld>
            <a:endParaRPr lang="de-DE" dirty="0"/>
          </a:p>
        </p:txBody>
      </p:sp>
      <p:pic>
        <p:nvPicPr>
          <p:cNvPr id="6" name="1. Video geschnitten und benannt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F979ADFD-6E98-467A-97EB-F29D6D6A7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565" y="1477633"/>
            <a:ext cx="8572546" cy="482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9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A8C2475-C9FD-4F81-B26F-D30A71FE6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 der Thermit-Reaktion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C51FC2F-533D-4D28-A794-E10E5688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13</a:t>
            </a:fld>
            <a:endParaRPr lang="de-DE" dirty="0"/>
          </a:p>
        </p:txBody>
      </p:sp>
      <p:pic>
        <p:nvPicPr>
          <p:cNvPr id="6" name="Video 2 angepasst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09293920-B61B-4956-AF34-504B7FDA0F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908" y="1463040"/>
            <a:ext cx="8568566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185BD4B-6867-4AFF-B763-E92339F74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 2 von 2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2947FFF-586A-4F32-831B-24ED49473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Das Eisen(III)-oxid (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de-DE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de-DE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de-DE" dirty="0"/>
              <a:t>) reagiert in dieser Reaktion zu Eisen (Fe), dafür ist jedoch ein Reaktionspartner notwendig.</a:t>
            </a:r>
          </a:p>
          <a:p>
            <a:endParaRPr lang="de-DE" dirty="0"/>
          </a:p>
          <a:p>
            <a:r>
              <a:rPr lang="de-DE" dirty="0"/>
              <a:t>Der Reaktionspartner von Eisen(III)-oxid ist in dieser Reaktion Aluminium (Al), welches zu Aluminium(III)-oxid (Al</a:t>
            </a:r>
            <a:r>
              <a:rPr lang="de-DE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de-DE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de-DE" dirty="0"/>
              <a:t>) reagiert.</a:t>
            </a:r>
          </a:p>
          <a:p>
            <a:endParaRPr lang="de-DE" dirty="0"/>
          </a:p>
          <a:p>
            <a:endParaRPr lang="de-DE" sz="24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E9053E-7E37-4174-913B-98F859265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14</a:t>
            </a:fld>
            <a:endParaRPr lang="de-DE" dirty="0"/>
          </a:p>
        </p:txBody>
      </p:sp>
      <p:pic>
        <p:nvPicPr>
          <p:cNvPr id="7" name="Inhaltsplatzhalter 22">
            <a:extLst>
              <a:ext uri="{FF2B5EF4-FFF2-40B4-BE49-F238E27FC236}">
                <a16:creationId xmlns:a16="http://schemas.microsoft.com/office/drawing/2014/main" id="{05EF1F05-AD8B-4581-BE04-E2DA37EECC2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6800" y="503238"/>
            <a:ext cx="490113" cy="900112"/>
          </a:xfrm>
          <a:prstGeom prst="rect">
            <a:avLst/>
          </a:prstGeom>
        </p:spPr>
      </p:pic>
      <p:sp>
        <p:nvSpPr>
          <p:cNvPr id="8" name="Textplatzhalter 6">
            <a:extLst>
              <a:ext uri="{FF2B5EF4-FFF2-40B4-BE49-F238E27FC236}">
                <a16:creationId xmlns:a16="http://schemas.microsoft.com/office/drawing/2014/main" id="{A3A464A4-5095-4B87-A078-97DF6ACAC752}"/>
              </a:ext>
            </a:extLst>
          </p:cNvPr>
          <p:cNvSpPr txBox="1">
            <a:spLocks/>
          </p:cNvSpPr>
          <p:nvPr/>
        </p:nvSpPr>
        <p:spPr>
          <a:xfrm>
            <a:off x="1726838" y="5220000"/>
            <a:ext cx="6840000" cy="90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2"/>
                </a:solidFill>
              </a:rPr>
              <a:t>Stelle mit Hilfe der Angaben in Aufgabe 2 die Reaktionsgleichung der Thermit-Reaktion auf. </a:t>
            </a:r>
          </a:p>
          <a:p>
            <a:r>
              <a:rPr lang="de-DE" dirty="0">
                <a:solidFill>
                  <a:schemeClr val="tx2"/>
                </a:solidFill>
              </a:rPr>
              <a:t>Verwende dafür die hier dargestellten Informationen.</a:t>
            </a:r>
          </a:p>
        </p:txBody>
      </p:sp>
      <p:pic>
        <p:nvPicPr>
          <p:cNvPr id="9" name="Inhaltsplatzhalter 12">
            <a:extLst>
              <a:ext uri="{FF2B5EF4-FFF2-40B4-BE49-F238E27FC236}">
                <a16:creationId xmlns:a16="http://schemas.microsoft.com/office/drawing/2014/main" id="{7F157015-1B42-488D-A738-D1171DFF4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38" y="5219700"/>
            <a:ext cx="786098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5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6459B63A-1DDC-466E-A609-26FB11C79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Schreibe die Edukte auf die linke Seite und die Produkte auf die rechte Seite des Reaktionspfeiles.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023B28-664A-49F1-8F59-EE105E104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998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3F35D0B-7A46-421E-845E-50A80AA48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Ein Reaktionspartner gibt Elektronen ab und dessen Oxidationszahl wird positiver (</a:t>
            </a:r>
            <a:r>
              <a:rPr lang="de-DE" sz="2000" dirty="0">
                <a:solidFill>
                  <a:schemeClr val="bg2"/>
                </a:solidFill>
              </a:rPr>
              <a:t>Oxidation</a:t>
            </a:r>
            <a:r>
              <a:rPr lang="de-DE" sz="2000" dirty="0"/>
              <a:t>). </a:t>
            </a:r>
          </a:p>
          <a:p>
            <a:endParaRPr lang="de-DE" sz="2000" dirty="0"/>
          </a:p>
          <a:p>
            <a:r>
              <a:rPr lang="de-DE" sz="2000" dirty="0"/>
              <a:t>Ein Reaktionspartner nimmt Elektronen auf und dessen Oxidationszahl wird negativer (</a:t>
            </a:r>
            <a:r>
              <a:rPr lang="de-DE" sz="2000" dirty="0">
                <a:solidFill>
                  <a:schemeClr val="bg2"/>
                </a:solidFill>
              </a:rPr>
              <a:t>Reduktion</a:t>
            </a:r>
            <a:r>
              <a:rPr lang="de-DE" sz="2000" dirty="0"/>
              <a:t>).</a:t>
            </a:r>
          </a:p>
          <a:p>
            <a:endParaRPr lang="de-DE" dirty="0"/>
          </a:p>
          <a:p>
            <a:r>
              <a:rPr lang="de-DE" sz="2000" dirty="0"/>
              <a:t>Die Reaktion ist somit eine </a:t>
            </a:r>
            <a:r>
              <a:rPr lang="de-DE" sz="2000" dirty="0">
                <a:solidFill>
                  <a:schemeClr val="bg2"/>
                </a:solidFill>
              </a:rPr>
              <a:t>Redoxreaktion</a:t>
            </a:r>
            <a:r>
              <a:rPr lang="de-DE" sz="2000" dirty="0"/>
              <a:t>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3E6A255-B8E9-41EC-9ADD-17472E091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16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49BFD22-4AEB-4C84-B8C8-35AC329A4A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Notiere dir die Oxidationszahlen der Edukte und Produkte über der Reaktionsgleichung. </a:t>
            </a:r>
          </a:p>
          <a:p>
            <a:r>
              <a:rPr lang="de-DE" b="1" dirty="0"/>
              <a:t>Hinweis</a:t>
            </a:r>
            <a:r>
              <a:rPr lang="de-DE" dirty="0"/>
              <a:t>: Wie verändern sich die Oxidationszahlen von Eisen und Aluminium?</a:t>
            </a:r>
          </a:p>
        </p:txBody>
      </p:sp>
      <p:pic>
        <p:nvPicPr>
          <p:cNvPr id="8" name="Inhaltsplatzhalter 12">
            <a:extLst>
              <a:ext uri="{FF2B5EF4-FFF2-40B4-BE49-F238E27FC236}">
                <a16:creationId xmlns:a16="http://schemas.microsoft.com/office/drawing/2014/main" id="{F33CF4CF-B121-4199-8997-04CC06656D9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76938" y="5219700"/>
            <a:ext cx="786098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9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3A65355-B52C-417C-9B30-888298E8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17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83FB471-3B55-4981-86A2-9398AC9F1E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26837" y="5220000"/>
            <a:ext cx="7014039" cy="900000"/>
          </a:xfrm>
        </p:spPr>
        <p:txBody>
          <a:bodyPr/>
          <a:lstStyle/>
          <a:p>
            <a:r>
              <a:rPr lang="de-DE" dirty="0"/>
              <a:t>Notiere dir die Reaktionsgleichung und gleiche die Reaktion mit Hilfe der richtigen Koeffizienten aus. Beschrifte anhand der Oxidationszahlen die </a:t>
            </a:r>
            <a:r>
              <a:rPr lang="de-DE" b="1" dirty="0"/>
              <a:t>Reduktion</a:t>
            </a:r>
            <a:r>
              <a:rPr lang="de-DE" dirty="0"/>
              <a:t> (Elektronenaufnahme) und die </a:t>
            </a:r>
            <a:r>
              <a:rPr lang="de-DE" b="1" dirty="0"/>
              <a:t>Oxidation</a:t>
            </a:r>
            <a:r>
              <a:rPr lang="de-DE" dirty="0"/>
              <a:t> (Elektronenabgabe) .</a:t>
            </a: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7DF5735A-CB6A-4000-AD6F-59D9FC0AFD46}"/>
              </a:ext>
            </a:extLst>
          </p:cNvPr>
          <p:cNvSpPr txBox="1">
            <a:spLocks/>
          </p:cNvSpPr>
          <p:nvPr/>
        </p:nvSpPr>
        <p:spPr>
          <a:xfrm>
            <a:off x="1339162" y="1350000"/>
            <a:ext cx="7227675" cy="432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Die richtigen Oxidationszahlen für die Edukte und Produkte sind in der Reaktionsgleichung abgebildet.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2000" dirty="0"/>
              <a:t>Die Teilchenzahl von Eisen und Aluminium sind auf Edukt- und Produktseite jedoch noch </a:t>
            </a:r>
            <a:r>
              <a:rPr lang="de-DE" sz="2000" dirty="0">
                <a:solidFill>
                  <a:srgbClr val="FF0000"/>
                </a:solidFill>
              </a:rPr>
              <a:t>verschieden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269B6A9-D921-41BB-BFA1-B51E104C6927}"/>
              </a:ext>
            </a:extLst>
          </p:cNvPr>
          <p:cNvGrpSpPr/>
          <p:nvPr/>
        </p:nvGrpSpPr>
        <p:grpSpPr>
          <a:xfrm>
            <a:off x="1600199" y="2537258"/>
            <a:ext cx="6705600" cy="747742"/>
            <a:chOff x="1671484" y="3219908"/>
            <a:chExt cx="6705600" cy="747742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C617CEE6-9DC4-4DDA-B086-EC631C1EB7FF}"/>
                </a:ext>
              </a:extLst>
            </p:cNvPr>
            <p:cNvSpPr txBox="1"/>
            <p:nvPr/>
          </p:nvSpPr>
          <p:spPr>
            <a:xfrm>
              <a:off x="1671484" y="3389671"/>
              <a:ext cx="6705600" cy="577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de-DE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Fe</a:t>
              </a:r>
              <a:r>
                <a:rPr lang="de-DE" sz="2400" baseline="-25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de-DE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lang="de-DE" sz="2400" baseline="-25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de-DE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+ Al </a:t>
              </a:r>
              <a:r>
                <a:rPr lang="de-DE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de-DE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Fe + Al</a:t>
              </a:r>
              <a:r>
                <a:rPr lang="de-DE" sz="2400" baseline="-25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de-DE" sz="2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lang="de-DE" sz="2400" baseline="-25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de-DE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A8AF016-45BC-4968-B624-A52167B17D1B}"/>
                </a:ext>
              </a:extLst>
            </p:cNvPr>
            <p:cNvSpPr txBox="1"/>
            <p:nvPr/>
          </p:nvSpPr>
          <p:spPr>
            <a:xfrm>
              <a:off x="4523576" y="321990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0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F56C1D4-64F3-4315-B2F8-392B3C90036E}"/>
                </a:ext>
              </a:extLst>
            </p:cNvPr>
            <p:cNvSpPr txBox="1"/>
            <p:nvPr/>
          </p:nvSpPr>
          <p:spPr>
            <a:xfrm>
              <a:off x="3733972" y="3219908"/>
              <a:ext cx="451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- II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CAE19D4-434A-4A6F-BFC8-278904E58B95}"/>
                </a:ext>
              </a:extLst>
            </p:cNvPr>
            <p:cNvSpPr txBox="1"/>
            <p:nvPr/>
          </p:nvSpPr>
          <p:spPr>
            <a:xfrm>
              <a:off x="3215951" y="321990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+ III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79E4BBD-2E01-4AD3-9235-58516AC01132}"/>
                </a:ext>
              </a:extLst>
            </p:cNvPr>
            <p:cNvSpPr txBox="1"/>
            <p:nvPr/>
          </p:nvSpPr>
          <p:spPr>
            <a:xfrm>
              <a:off x="6224778" y="3219908"/>
              <a:ext cx="451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- II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771E671-CA6C-40EB-9622-35594D46E97F}"/>
                </a:ext>
              </a:extLst>
            </p:cNvPr>
            <p:cNvSpPr txBox="1"/>
            <p:nvPr/>
          </p:nvSpPr>
          <p:spPr>
            <a:xfrm>
              <a:off x="5724144" y="321990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+ III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1E9901A-BECB-420F-933F-AEB27D424E17}"/>
                </a:ext>
              </a:extLst>
            </p:cNvPr>
            <p:cNvSpPr txBox="1"/>
            <p:nvPr/>
          </p:nvSpPr>
          <p:spPr>
            <a:xfrm>
              <a:off x="5262924" y="321990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0</a:t>
              </a:r>
            </a:p>
          </p:txBody>
        </p:sp>
      </p:grpSp>
      <p:pic>
        <p:nvPicPr>
          <p:cNvPr id="16" name="Inhaltsplatzhalter 12">
            <a:extLst>
              <a:ext uri="{FF2B5EF4-FFF2-40B4-BE49-F238E27FC236}">
                <a16:creationId xmlns:a16="http://schemas.microsoft.com/office/drawing/2014/main" id="{753AFE95-23AA-48AC-BC7F-DE62EA06F53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76938" y="5219700"/>
            <a:ext cx="786098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3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479064-9138-4987-955A-3B43053D8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5307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D37CC01-D001-4823-B7B3-54A2D4EF5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t>19</a:t>
            </a:fld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3AFA1C5-0D8A-4C13-B0E9-C844C3B300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87798" y="5320422"/>
            <a:ext cx="6840000" cy="900000"/>
          </a:xfrm>
        </p:spPr>
        <p:txBody>
          <a:bodyPr/>
          <a:lstStyle/>
          <a:p>
            <a:r>
              <a:rPr lang="de-DE" b="1" dirty="0"/>
              <a:t>Merkhilfe</a:t>
            </a:r>
            <a:r>
              <a:rPr lang="de-DE" dirty="0"/>
              <a:t>:</a:t>
            </a:r>
          </a:p>
          <a:p>
            <a:r>
              <a:rPr lang="de-DE" u="sng" dirty="0">
                <a:solidFill>
                  <a:srgbClr val="FF0000"/>
                </a:solidFill>
              </a:rPr>
              <a:t>Ox</a:t>
            </a:r>
            <a:r>
              <a:rPr lang="de-DE" dirty="0">
                <a:solidFill>
                  <a:srgbClr val="FF0000"/>
                </a:solidFill>
              </a:rPr>
              <a:t>idation = Elektronen</a:t>
            </a:r>
            <a:r>
              <a:rPr lang="de-DE" u="sng" dirty="0">
                <a:solidFill>
                  <a:srgbClr val="FF0000"/>
                </a:solidFill>
              </a:rPr>
              <a:t>ab</a:t>
            </a:r>
            <a:r>
              <a:rPr lang="de-DE" dirty="0">
                <a:solidFill>
                  <a:srgbClr val="FF0000"/>
                </a:solidFill>
              </a:rPr>
              <a:t>gabe</a:t>
            </a:r>
          </a:p>
          <a:p>
            <a:r>
              <a:rPr lang="de-DE" u="sng" dirty="0"/>
              <a:t>Red</a:t>
            </a:r>
            <a:r>
              <a:rPr lang="de-DE" dirty="0"/>
              <a:t>uktion = Elektronen</a:t>
            </a:r>
            <a:r>
              <a:rPr lang="de-DE" u="sng" dirty="0"/>
              <a:t>auf</a:t>
            </a:r>
            <a:r>
              <a:rPr lang="de-DE" dirty="0"/>
              <a:t>nahme</a:t>
            </a: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3F46714E-3D5D-4848-B608-880BE8938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000" y="980510"/>
            <a:ext cx="7200000" cy="1718444"/>
          </a:xfrm>
        </p:spPr>
        <p:txBody>
          <a:bodyPr/>
          <a:lstStyle/>
          <a:p>
            <a:r>
              <a:rPr lang="de-DE" dirty="0"/>
              <a:t>Die richtige Reaktionsgleichung der Redoxreaktion lautet: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55FCFFEC-1D47-4BD2-946A-9ABD5B80E66A}"/>
              </a:ext>
            </a:extLst>
          </p:cNvPr>
          <p:cNvSpPr txBox="1"/>
          <p:nvPr/>
        </p:nvSpPr>
        <p:spPr>
          <a:xfrm>
            <a:off x="1600200" y="3565939"/>
            <a:ext cx="6705600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de-DE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de-DE" sz="24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de-DE" sz="24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de-DE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+ 2 </a:t>
            </a:r>
            <a:r>
              <a:rPr lang="de-DE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de-DE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de-DE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de-DE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lang="de-DE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de-DE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de-DE" sz="24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de-DE" sz="24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515AA46B-F121-4C11-815D-B2AD74A9E46F}"/>
              </a:ext>
            </a:extLst>
          </p:cNvPr>
          <p:cNvSpPr txBox="1"/>
          <p:nvPr/>
        </p:nvSpPr>
        <p:spPr>
          <a:xfrm>
            <a:off x="4452292" y="33961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3545EF6-B8C5-46D0-BDC6-22A2754A7210}"/>
              </a:ext>
            </a:extLst>
          </p:cNvPr>
          <p:cNvSpPr txBox="1"/>
          <p:nvPr/>
        </p:nvSpPr>
        <p:spPr>
          <a:xfrm>
            <a:off x="3449933" y="3380431"/>
            <a:ext cx="451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 II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90C6596E-9005-4CCE-BF49-7CFAE4025404}"/>
              </a:ext>
            </a:extLst>
          </p:cNvPr>
          <p:cNvSpPr txBox="1"/>
          <p:nvPr/>
        </p:nvSpPr>
        <p:spPr>
          <a:xfrm>
            <a:off x="2864812" y="338127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+ III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1077C61F-36E0-465B-BF90-9CE6DF6325A0}"/>
              </a:ext>
            </a:extLst>
          </p:cNvPr>
          <p:cNvSpPr txBox="1"/>
          <p:nvPr/>
        </p:nvSpPr>
        <p:spPr>
          <a:xfrm>
            <a:off x="6424264" y="3381273"/>
            <a:ext cx="451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 II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D95DCC30-577E-4227-A295-B8DD4B1136F3}"/>
              </a:ext>
            </a:extLst>
          </p:cNvPr>
          <p:cNvSpPr txBox="1"/>
          <p:nvPr/>
        </p:nvSpPr>
        <p:spPr>
          <a:xfrm>
            <a:off x="5930988" y="34007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+ III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963F5E98-E0BB-42B7-BE56-F720CF55E1AE}"/>
              </a:ext>
            </a:extLst>
          </p:cNvPr>
          <p:cNvSpPr txBox="1"/>
          <p:nvPr/>
        </p:nvSpPr>
        <p:spPr>
          <a:xfrm>
            <a:off x="5459952" y="33851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0</a:t>
            </a: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F3611A57-121D-4B98-8EC4-CA95CAC0603B}"/>
              </a:ext>
            </a:extLst>
          </p:cNvPr>
          <p:cNvCxnSpPr>
            <a:cxnSpLocks/>
          </p:cNvCxnSpPr>
          <p:nvPr/>
        </p:nvCxnSpPr>
        <p:spPr>
          <a:xfrm flipV="1">
            <a:off x="3211620" y="4143918"/>
            <a:ext cx="0" cy="57540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F1805B08-F8D6-469C-842B-C1CBB17B5600}"/>
              </a:ext>
            </a:extLst>
          </p:cNvPr>
          <p:cNvCxnSpPr>
            <a:cxnSpLocks/>
          </p:cNvCxnSpPr>
          <p:nvPr/>
        </p:nvCxnSpPr>
        <p:spPr>
          <a:xfrm flipH="1">
            <a:off x="3211620" y="4719320"/>
            <a:ext cx="240792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55C734CA-269E-48A9-919D-8235905A0734}"/>
              </a:ext>
            </a:extLst>
          </p:cNvPr>
          <p:cNvCxnSpPr>
            <a:cxnSpLocks/>
          </p:cNvCxnSpPr>
          <p:nvPr/>
        </p:nvCxnSpPr>
        <p:spPr>
          <a:xfrm flipV="1">
            <a:off x="5619540" y="4201160"/>
            <a:ext cx="0" cy="518160"/>
          </a:xfrm>
          <a:prstGeom prst="line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6386B856-CE8C-44A8-A07E-BAB0B409AEC1}"/>
              </a:ext>
            </a:extLst>
          </p:cNvPr>
          <p:cNvCxnSpPr>
            <a:cxnSpLocks/>
          </p:cNvCxnSpPr>
          <p:nvPr/>
        </p:nvCxnSpPr>
        <p:spPr>
          <a:xfrm flipV="1">
            <a:off x="4567980" y="2820774"/>
            <a:ext cx="0" cy="57540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7C48DFBD-D013-48CE-BB35-D4F52B4CF690}"/>
              </a:ext>
            </a:extLst>
          </p:cNvPr>
          <p:cNvCxnSpPr>
            <a:cxnSpLocks/>
          </p:cNvCxnSpPr>
          <p:nvPr/>
        </p:nvCxnSpPr>
        <p:spPr>
          <a:xfrm flipV="1">
            <a:off x="6316200" y="2820774"/>
            <a:ext cx="0" cy="559657"/>
          </a:xfrm>
          <a:prstGeom prst="line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05AD8B7E-45A7-45AA-815B-72A2F3787F3B}"/>
              </a:ext>
            </a:extLst>
          </p:cNvPr>
          <p:cNvCxnSpPr>
            <a:cxnSpLocks/>
          </p:cNvCxnSpPr>
          <p:nvPr/>
        </p:nvCxnSpPr>
        <p:spPr>
          <a:xfrm flipH="1">
            <a:off x="4568898" y="2820774"/>
            <a:ext cx="174730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DEB3A12F-14B8-4D37-9FDB-EFDBF4A54672}"/>
              </a:ext>
            </a:extLst>
          </p:cNvPr>
          <p:cNvSpPr txBox="1"/>
          <p:nvPr/>
        </p:nvSpPr>
        <p:spPr>
          <a:xfrm>
            <a:off x="3320584" y="2274227"/>
            <a:ext cx="4278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FF0000"/>
                </a:solidFill>
              </a:rPr>
              <a:t>Oxidation (Elektronenabgabe)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EEA2D968-44A4-4B9D-B62E-2F4C4B1F277A}"/>
              </a:ext>
            </a:extLst>
          </p:cNvPr>
          <p:cNvSpPr txBox="1"/>
          <p:nvPr/>
        </p:nvSpPr>
        <p:spPr>
          <a:xfrm>
            <a:off x="2312924" y="4776656"/>
            <a:ext cx="4783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</a:rPr>
              <a:t>Reduktion (Elektronenaufnahme)</a:t>
            </a:r>
          </a:p>
        </p:txBody>
      </p:sp>
      <p:pic>
        <p:nvPicPr>
          <p:cNvPr id="45" name="Inhaltsplatzhalter 64">
            <a:extLst>
              <a:ext uri="{FF2B5EF4-FFF2-40B4-BE49-F238E27FC236}">
                <a16:creationId xmlns:a16="http://schemas.microsoft.com/office/drawing/2014/main" id="{D0EE8070-5200-42AA-AD45-8DF11D93601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962011" y="5320122"/>
            <a:ext cx="537872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2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39" grpId="0"/>
      <p:bldP spid="40" grpId="0"/>
      <p:bldP spid="41" grpId="0"/>
      <p:bldP spid="42" grpId="0"/>
      <p:bldP spid="43" grpId="0"/>
      <p:bldP spid="44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EC24AEA-7A91-44CF-BB30-33F6C649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Reparatur von dicken Eisenbahnschienen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083F2C0-CD35-4F5D-8D5C-3545B8FB5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Stell dir folgenden Fall vor: Eine stark befahrene Bahnschiene ist nach jahrelanger Belastung gebrochen. Jetzt würde jeder kommende Zug unvermeidlich für ein Zugunglück sorgen.</a:t>
            </a:r>
          </a:p>
          <a:p>
            <a:endParaRPr lang="de-DE" dirty="0"/>
          </a:p>
          <a:p>
            <a:r>
              <a:rPr lang="de-DE" dirty="0"/>
              <a:t>Chemiker können dies aber verhindern.</a:t>
            </a:r>
          </a:p>
          <a:p>
            <a:endParaRPr lang="de-DE" dirty="0"/>
          </a:p>
          <a:p>
            <a:r>
              <a:rPr lang="de-DE" dirty="0"/>
              <a:t>Die Reparatur der Bahnschiene liegt nur eine Reaktion entfernt. </a:t>
            </a:r>
          </a:p>
          <a:p>
            <a:endParaRPr lang="de-DE" dirty="0"/>
          </a:p>
          <a:p>
            <a:r>
              <a:rPr lang="de-DE" dirty="0"/>
              <a:t>Jetzt wirst du lernen, wie auch du die kaputte Bahnschiene reparierst und somit das Unglück verhindern kannst.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6282D7-63A0-4241-B008-D5F896E68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62861804-7102-4DEC-9794-D42084302BF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0310" y="503238"/>
            <a:ext cx="543092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2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49AB23-8B6D-4C45-B529-7557F9023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000" y="1798815"/>
            <a:ext cx="7200000" cy="4320000"/>
          </a:xfrm>
        </p:spPr>
        <p:txBody>
          <a:bodyPr/>
          <a:lstStyle/>
          <a:p>
            <a:endParaRPr lang="de-DE" dirty="0"/>
          </a:p>
          <a:p>
            <a:r>
              <a:rPr lang="de-DE" sz="2000" dirty="0"/>
              <a:t>Die Oxidationszahl von Eisen in Eisen(III)-oxid </a:t>
            </a:r>
            <a:r>
              <a:rPr lang="de-DE" sz="2000" dirty="0">
                <a:solidFill>
                  <a:schemeClr val="bg2"/>
                </a:solidFill>
              </a:rPr>
              <a:t>verringert</a:t>
            </a:r>
            <a:r>
              <a:rPr lang="de-DE" sz="2000" dirty="0"/>
              <a:t> sich in der Reaktion zu Eisen(0) um drei.</a:t>
            </a:r>
          </a:p>
          <a:p>
            <a:r>
              <a:rPr lang="de-DE" sz="2000" dirty="0"/>
              <a:t>Drei Elektronen werden von Eisen </a:t>
            </a:r>
            <a:r>
              <a:rPr lang="de-DE" sz="2000" dirty="0">
                <a:solidFill>
                  <a:schemeClr val="bg2"/>
                </a:solidFill>
              </a:rPr>
              <a:t>aufgenommen</a:t>
            </a:r>
            <a:r>
              <a:rPr lang="de-DE" sz="2000" dirty="0"/>
              <a:t> und das Eisen wird </a:t>
            </a:r>
            <a:r>
              <a:rPr lang="de-DE" sz="2000" dirty="0">
                <a:solidFill>
                  <a:schemeClr val="bg2"/>
                </a:solidFill>
              </a:rPr>
              <a:t>reduziert</a:t>
            </a:r>
            <a:r>
              <a:rPr lang="de-DE" sz="2000" dirty="0"/>
              <a:t>. </a:t>
            </a:r>
          </a:p>
          <a:p>
            <a:endParaRPr lang="de-DE" sz="2000" dirty="0"/>
          </a:p>
          <a:p>
            <a:r>
              <a:rPr lang="de-DE" sz="2000" dirty="0"/>
              <a:t>Die Oxidationszahl von Aluminium(0) </a:t>
            </a:r>
            <a:r>
              <a:rPr lang="de-DE" sz="2000" dirty="0">
                <a:solidFill>
                  <a:schemeClr val="bg2"/>
                </a:solidFill>
              </a:rPr>
              <a:t>erhöht</a:t>
            </a:r>
            <a:r>
              <a:rPr lang="de-DE" sz="2000" dirty="0"/>
              <a:t> sich in der Reaktion zu Aluminium(III)-oxid um drei.</a:t>
            </a:r>
          </a:p>
          <a:p>
            <a:r>
              <a:rPr lang="de-DE" sz="2000" dirty="0"/>
              <a:t>Drei Elektronen werden von Aluminium </a:t>
            </a:r>
            <a:r>
              <a:rPr lang="de-DE" sz="2000" dirty="0">
                <a:solidFill>
                  <a:schemeClr val="bg2"/>
                </a:solidFill>
              </a:rPr>
              <a:t>abgegeben</a:t>
            </a:r>
            <a:r>
              <a:rPr lang="de-DE" sz="2000" dirty="0"/>
              <a:t> und das Aluminium wird damit </a:t>
            </a:r>
            <a:r>
              <a:rPr lang="de-DE" sz="2000" dirty="0">
                <a:solidFill>
                  <a:schemeClr val="bg2"/>
                </a:solidFill>
              </a:rPr>
              <a:t>oxidiert</a:t>
            </a:r>
            <a:r>
              <a:rPr lang="de-DE" sz="2000" dirty="0"/>
              <a:t>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D37CC01-D001-4823-B7B3-54A2D4EF5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328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24B7DD3-48A8-474F-90A8-F803B807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sollte bleiben: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CCD8BC7-1225-453F-BA23-27E6F0414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6838" y="1403350"/>
            <a:ext cx="7200000" cy="432000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de-DE" sz="2400" dirty="0"/>
              <a:t>Eine </a:t>
            </a:r>
            <a:r>
              <a:rPr lang="de-DE" sz="2400" dirty="0">
                <a:solidFill>
                  <a:schemeClr val="tx2"/>
                </a:solidFill>
              </a:rPr>
              <a:t>Red</a:t>
            </a:r>
            <a:r>
              <a:rPr lang="de-DE" sz="2400" dirty="0">
                <a:solidFill>
                  <a:srgbClr val="FF0000"/>
                </a:solidFill>
              </a:rPr>
              <a:t>ox</a:t>
            </a:r>
            <a:r>
              <a:rPr lang="de-DE" sz="2400" dirty="0"/>
              <a:t>-Reaktion ist eine gleichzeitig ablaufende </a:t>
            </a:r>
            <a:r>
              <a:rPr lang="de-DE" sz="2400" dirty="0">
                <a:solidFill>
                  <a:schemeClr val="tx2"/>
                </a:solidFill>
              </a:rPr>
              <a:t>Reduktion</a:t>
            </a:r>
            <a:r>
              <a:rPr lang="de-DE" sz="2400" dirty="0"/>
              <a:t> und </a:t>
            </a:r>
            <a:r>
              <a:rPr lang="de-DE" sz="2400" dirty="0">
                <a:solidFill>
                  <a:srgbClr val="FF0000"/>
                </a:solidFill>
              </a:rPr>
              <a:t>Oxidation</a:t>
            </a:r>
            <a:r>
              <a:rPr lang="de-DE" sz="2400" dirty="0"/>
              <a:t>.</a:t>
            </a:r>
          </a:p>
          <a:p>
            <a:pPr marL="457200" indent="-457200">
              <a:buAutoNum type="arabicPeriod"/>
            </a:pPr>
            <a:endParaRPr lang="de-DE" sz="2400" dirty="0"/>
          </a:p>
          <a:p>
            <a:pPr marL="457200" indent="-457200">
              <a:buAutoNum type="arabicPeriod"/>
            </a:pPr>
            <a:r>
              <a:rPr lang="de-DE" sz="2400" u="sng" dirty="0"/>
              <a:t>Ox</a:t>
            </a:r>
            <a:r>
              <a:rPr lang="de-DE" sz="2400" dirty="0"/>
              <a:t>idation = Elektronen</a:t>
            </a:r>
            <a:r>
              <a:rPr lang="de-DE" sz="2400" u="sng" dirty="0"/>
              <a:t>ab</a:t>
            </a:r>
            <a:r>
              <a:rPr lang="de-DE" sz="2400" dirty="0"/>
              <a:t>gabe </a:t>
            </a:r>
            <a:br>
              <a:rPr lang="de-DE" sz="2400" dirty="0"/>
            </a:br>
            <a:r>
              <a:rPr lang="de-DE" sz="2400" dirty="0"/>
              <a:t>	(Oxidationszahl wird </a:t>
            </a:r>
            <a:r>
              <a:rPr lang="de-DE" sz="2400" dirty="0">
                <a:solidFill>
                  <a:schemeClr val="bg2"/>
                </a:solidFill>
              </a:rPr>
              <a:t>erhöht</a:t>
            </a:r>
            <a:r>
              <a:rPr lang="de-DE" sz="2400" dirty="0"/>
              <a:t>.)</a:t>
            </a:r>
            <a:br>
              <a:rPr lang="de-DE" sz="2400" dirty="0"/>
            </a:br>
            <a:r>
              <a:rPr lang="de-DE" sz="2400" u="sng" dirty="0"/>
              <a:t>Red</a:t>
            </a:r>
            <a:r>
              <a:rPr lang="de-DE" sz="2400" dirty="0"/>
              <a:t>uktion = Elektronen</a:t>
            </a:r>
            <a:r>
              <a:rPr lang="de-DE" sz="2400" u="sng" dirty="0"/>
              <a:t>auf</a:t>
            </a:r>
            <a:r>
              <a:rPr lang="de-DE" sz="2400" dirty="0"/>
              <a:t>nahme</a:t>
            </a:r>
            <a:br>
              <a:rPr lang="de-DE" sz="2400" dirty="0"/>
            </a:br>
            <a:r>
              <a:rPr lang="de-DE" sz="2400" dirty="0"/>
              <a:t>	(Oxidationszahl wird </a:t>
            </a:r>
            <a:r>
              <a:rPr lang="de-DE" sz="2400" dirty="0">
                <a:solidFill>
                  <a:schemeClr val="bg2"/>
                </a:solidFill>
              </a:rPr>
              <a:t>erniedrigt</a:t>
            </a:r>
            <a:r>
              <a:rPr lang="de-DE" sz="2400" dirty="0"/>
              <a:t>.)</a:t>
            </a:r>
          </a:p>
          <a:p>
            <a:endParaRPr lang="de-DE" sz="2400" dirty="0"/>
          </a:p>
          <a:p>
            <a:pPr marL="452438" indent="-452438"/>
            <a:r>
              <a:rPr lang="de-DE" sz="2400" dirty="0"/>
              <a:t>3. 	Die Thermit-Reaktion ist eine Redox-Reaktion welche zur Reparatur von Eisenbahnschienen verwendet wird.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C3110E5-0CAA-4564-AE83-4ABAC781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21</a:t>
            </a:fld>
            <a:endParaRPr lang="de-DE" dirty="0"/>
          </a:p>
        </p:txBody>
      </p:sp>
      <p:pic>
        <p:nvPicPr>
          <p:cNvPr id="11" name="Inhaltsplatzhalter 6">
            <a:extLst>
              <a:ext uri="{FF2B5EF4-FFF2-40B4-BE49-F238E27FC236}">
                <a16:creationId xmlns:a16="http://schemas.microsoft.com/office/drawing/2014/main" id="{E5BF1F28-0E3D-4A67-8A6E-ABE12486AB4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1215" y="503238"/>
            <a:ext cx="54128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7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5FC4740C-F2E4-4D85-80F7-3C8B9382E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999" y="1440000"/>
            <a:ext cx="7346509" cy="4320000"/>
          </a:xfrm>
        </p:spPr>
        <p:txBody>
          <a:bodyPr/>
          <a:lstStyle/>
          <a:p>
            <a:r>
              <a:rPr lang="de-DE" dirty="0"/>
              <a:t>Erinnere dich an die anfängliche Situation zurück: </a:t>
            </a:r>
          </a:p>
          <a:p>
            <a:r>
              <a:rPr lang="de-DE" dirty="0"/>
              <a:t>Dein Wissen steht zwischen einer sicheren Bahnfahrt oder einem Zugunglück. Die Schienen weisen eine Bruchstelle auf, die repariert werden muss. </a:t>
            </a:r>
          </a:p>
          <a:p>
            <a:endParaRPr lang="de-DE" dirty="0"/>
          </a:p>
          <a:p>
            <a:r>
              <a:rPr lang="de-DE" dirty="0"/>
              <a:t>Du kennst jetzt eine bestimmte Redox-Reaktion, die in der Lage ist, das drohende Unglück zu vermeiden.</a:t>
            </a:r>
          </a:p>
          <a:p>
            <a:endParaRPr lang="de-DE" dirty="0"/>
          </a:p>
          <a:p>
            <a:r>
              <a:rPr lang="de-DE" dirty="0"/>
              <a:t>Die Thermit-Reaktion, in welcher Eisen(III)-oxid zu Eisen </a:t>
            </a:r>
            <a:r>
              <a:rPr lang="de-DE" dirty="0">
                <a:solidFill>
                  <a:schemeClr val="bg2"/>
                </a:solidFill>
              </a:rPr>
              <a:t>reduziert</a:t>
            </a:r>
            <a:r>
              <a:rPr lang="de-DE" dirty="0"/>
              <a:t> wird und Aluminium zu Aluminium(III)-oxid </a:t>
            </a:r>
            <a:r>
              <a:rPr lang="de-DE" dirty="0">
                <a:solidFill>
                  <a:schemeClr val="bg2"/>
                </a:solidFill>
              </a:rPr>
              <a:t>oxidiert</a:t>
            </a:r>
            <a:r>
              <a:rPr lang="de-DE" dirty="0"/>
              <a:t> wird, ermöglicht dir den Schluss der Bruchstelle. </a:t>
            </a:r>
          </a:p>
          <a:p>
            <a:endParaRPr lang="de-DE" dirty="0"/>
          </a:p>
          <a:p>
            <a:r>
              <a:rPr lang="de-DE" dirty="0"/>
              <a:t>Mit der richtigen Mischung von Eisen(III)-oxid und Aluminium, einem Reaktionsstarter und einer passenden Schienenform verhinderst du das Zugunglück.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875669-AC9D-448C-BCAA-93768B7C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13" name="Inhaltsplatzhalter 58">
            <a:extLst>
              <a:ext uri="{FF2B5EF4-FFF2-40B4-BE49-F238E27FC236}">
                <a16:creationId xmlns:a16="http://schemas.microsoft.com/office/drawing/2014/main" id="{D085E6A2-5A02-494A-8229-FA3D1DA7882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87301" y="503238"/>
            <a:ext cx="389110" cy="900112"/>
          </a:xfrm>
          <a:prstGeom prst="rect">
            <a:avLst/>
          </a:prstGeom>
        </p:spPr>
      </p:pic>
      <p:sp>
        <p:nvSpPr>
          <p:cNvPr id="9" name="Titel 4">
            <a:extLst>
              <a:ext uri="{FF2B5EF4-FFF2-40B4-BE49-F238E27FC236}">
                <a16:creationId xmlns:a16="http://schemas.microsoft.com/office/drawing/2014/main" id="{7D53A7F0-500F-460F-82DE-51E131B6A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38" y="613324"/>
            <a:ext cx="7200000" cy="720000"/>
          </a:xfrm>
        </p:spPr>
        <p:txBody>
          <a:bodyPr/>
          <a:lstStyle/>
          <a:p>
            <a:r>
              <a:rPr lang="de-DE" dirty="0"/>
              <a:t>Reparatur von dicken Eisenbahnschienen</a:t>
            </a:r>
          </a:p>
        </p:txBody>
      </p:sp>
    </p:spTree>
    <p:extLst>
      <p:ext uri="{BB962C8B-B14F-4D97-AF65-F5344CB8AC3E}">
        <p14:creationId xmlns:p14="http://schemas.microsoft.com/office/powerpoint/2010/main" val="211478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8783DC0D-DEC6-4D7A-BBE7-76F0A19D8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Teste dich selbst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722CA152-449F-4C46-8BBA-CF4A37BC9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3525" indent="-263525">
              <a:buNone/>
            </a:pPr>
            <a:r>
              <a:rPr lang="de-DE" dirty="0">
                <a:solidFill>
                  <a:schemeClr val="tx2"/>
                </a:solidFill>
              </a:rPr>
              <a:t>	Lasse jeweils ein Metalloxid mit einem anderen Stoff in einer Redox-Reaktion reagieren und gleiche aus.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b="1" dirty="0">
                <a:solidFill>
                  <a:schemeClr val="tx2"/>
                </a:solidFill>
              </a:rPr>
              <a:t>Hinweis</a:t>
            </a:r>
            <a:r>
              <a:rPr lang="de-DE" dirty="0">
                <a:solidFill>
                  <a:schemeClr val="tx2"/>
                </a:solidFill>
              </a:rPr>
              <a:t>: Das Metall im Metalloxid wird immer reduziert.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F221F1-CBD5-4D7D-9848-42140D805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13" name="Inhaltsplatzhalter 38">
            <a:extLst>
              <a:ext uri="{FF2B5EF4-FFF2-40B4-BE49-F238E27FC236}">
                <a16:creationId xmlns:a16="http://schemas.microsoft.com/office/drawing/2014/main" id="{BB287BE9-A0C2-4F22-B789-2A1353B4020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6800" y="503238"/>
            <a:ext cx="490113" cy="900112"/>
          </a:xfrm>
          <a:prstGeom prst="rect">
            <a:avLst/>
          </a:prstGeom>
        </p:spPr>
      </p:pic>
      <p:pic>
        <p:nvPicPr>
          <p:cNvPr id="19" name="Inhaltsplatzhalter 12">
            <a:extLst>
              <a:ext uri="{FF2B5EF4-FFF2-40B4-BE49-F238E27FC236}">
                <a16:creationId xmlns:a16="http://schemas.microsoft.com/office/drawing/2014/main" id="{0019666C-661D-4AC9-B735-CB6DF10D404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88807" y="1511300"/>
            <a:ext cx="786098" cy="900113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D76BBE06-EF78-4DC3-A2AC-F9AEB10B0F79}"/>
              </a:ext>
            </a:extLst>
          </p:cNvPr>
          <p:cNvSpPr txBox="1"/>
          <p:nvPr/>
        </p:nvSpPr>
        <p:spPr>
          <a:xfrm>
            <a:off x="3526767" y="3148075"/>
            <a:ext cx="2880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CuO + H</a:t>
            </a:r>
            <a:r>
              <a:rPr lang="de-DE" sz="20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Cu + H</a:t>
            </a:r>
            <a:r>
              <a:rPr lang="de-DE" sz="20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de-DE" sz="20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1FB19BC-36D1-421F-899F-771F4F8B2E80}"/>
              </a:ext>
            </a:extLst>
          </p:cNvPr>
          <p:cNvSpPr txBox="1"/>
          <p:nvPr/>
        </p:nvSpPr>
        <p:spPr>
          <a:xfrm>
            <a:off x="2219631" y="3146550"/>
            <a:ext cx="905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</a:t>
            </a:r>
            <a:r>
              <a:rPr lang="de-DE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1032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AE9A66-D5B7-4B59-9E69-F57FE65F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9455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6A02CEF-56A2-42EC-B9B3-AF7735511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000" y="1440000"/>
            <a:ext cx="7360364" cy="1465760"/>
          </a:xfrm>
        </p:spPr>
        <p:txBody>
          <a:bodyPr/>
          <a:lstStyle/>
          <a:p>
            <a:pPr marL="457200" indent="-457200">
              <a:buAutoNum type="arabicPeriod"/>
            </a:pPr>
            <a:endParaRPr lang="de-DE" sz="2000" dirty="0"/>
          </a:p>
          <a:p>
            <a:pPr marL="457200" indent="-457200">
              <a:buAutoNum type="arabicPeriod"/>
            </a:pPr>
            <a:r>
              <a:rPr lang="de-DE" sz="2000" dirty="0"/>
              <a:t>Ordne den Stoffen die passenden Oxidationszahlen zu.</a:t>
            </a:r>
          </a:p>
          <a:p>
            <a:pPr marL="457200" indent="-457200">
              <a:buAutoNum type="arabicPeriod"/>
            </a:pPr>
            <a:r>
              <a:rPr lang="de-DE" sz="2000" dirty="0"/>
              <a:t>Entscheide welcher Stoff oxidiert wird und welcher Stoff reduziert wird.</a:t>
            </a:r>
          </a:p>
          <a:p>
            <a:pPr marL="457200" indent="-457200">
              <a:buAutoNum type="arabicPeriod"/>
            </a:pPr>
            <a:r>
              <a:rPr lang="de-DE" sz="2000" dirty="0"/>
              <a:t>Gleiche die Anzahl der Stoffe auf Edukt- und Produktseite aus. </a:t>
            </a:r>
          </a:p>
          <a:p>
            <a:pPr marL="457200" indent="-457200">
              <a:buAutoNum type="arabicPeriod"/>
            </a:pPr>
            <a:endParaRPr lang="de-DE" sz="20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CD15E6C-B71A-4E7F-BEF4-49C19C11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t>25</a:t>
            </a:fld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C1840F2-BCA6-4D94-B7F0-744B3ED8A113}"/>
              </a:ext>
            </a:extLst>
          </p:cNvPr>
          <p:cNvSpPr txBox="1"/>
          <p:nvPr/>
        </p:nvSpPr>
        <p:spPr>
          <a:xfrm>
            <a:off x="1590369" y="4450607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CuO + H</a:t>
            </a:r>
            <a:r>
              <a:rPr lang="de-DE" sz="28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de-D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Cu + H</a:t>
            </a:r>
            <a:r>
              <a:rPr lang="de-DE" sz="28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de-DE" sz="28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2AD99B6-D05E-4677-9522-ADC99D519B88}"/>
              </a:ext>
            </a:extLst>
          </p:cNvPr>
          <p:cNvSpPr txBox="1"/>
          <p:nvPr/>
        </p:nvSpPr>
        <p:spPr>
          <a:xfrm>
            <a:off x="3484733" y="414899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 II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746F1E3-2271-457E-83C0-676B634B1D22}"/>
              </a:ext>
            </a:extLst>
          </p:cNvPr>
          <p:cNvSpPr txBox="1"/>
          <p:nvPr/>
        </p:nvSpPr>
        <p:spPr>
          <a:xfrm>
            <a:off x="2994529" y="4148996"/>
            <a:ext cx="53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+ II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99F317A-3055-493B-9657-F70B952CE8D8}"/>
              </a:ext>
            </a:extLst>
          </p:cNvPr>
          <p:cNvSpPr txBox="1"/>
          <p:nvPr/>
        </p:nvSpPr>
        <p:spPr>
          <a:xfrm>
            <a:off x="5931936" y="4148996"/>
            <a:ext cx="53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 I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7276906-2D90-4D8B-9C15-A0C4220D2149}"/>
              </a:ext>
            </a:extLst>
          </p:cNvPr>
          <p:cNvSpPr txBox="1"/>
          <p:nvPr/>
        </p:nvSpPr>
        <p:spPr>
          <a:xfrm>
            <a:off x="4012058" y="4148996"/>
            <a:ext cx="88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0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B5502BD-AE93-4B81-9430-84A072E1A01D}"/>
              </a:ext>
            </a:extLst>
          </p:cNvPr>
          <p:cNvSpPr txBox="1"/>
          <p:nvPr/>
        </p:nvSpPr>
        <p:spPr>
          <a:xfrm>
            <a:off x="6268918" y="414899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- II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EA09FFE9-2ED4-4DDF-A5BD-58DC47A7D779}"/>
              </a:ext>
            </a:extLst>
          </p:cNvPr>
          <p:cNvCxnSpPr>
            <a:cxnSpLocks/>
          </p:cNvCxnSpPr>
          <p:nvPr/>
        </p:nvCxnSpPr>
        <p:spPr>
          <a:xfrm flipV="1">
            <a:off x="3410930" y="5019031"/>
            <a:ext cx="0" cy="530481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8F9D397-AE99-4131-A8C9-E1A11C79604D}"/>
              </a:ext>
            </a:extLst>
          </p:cNvPr>
          <p:cNvCxnSpPr>
            <a:cxnSpLocks/>
          </p:cNvCxnSpPr>
          <p:nvPr/>
        </p:nvCxnSpPr>
        <p:spPr>
          <a:xfrm flipH="1">
            <a:off x="3410930" y="5549512"/>
            <a:ext cx="204499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CC605858-B7DF-49D5-A243-A344D1ADD049}"/>
              </a:ext>
            </a:extLst>
          </p:cNvPr>
          <p:cNvCxnSpPr>
            <a:cxnSpLocks/>
          </p:cNvCxnSpPr>
          <p:nvPr/>
        </p:nvCxnSpPr>
        <p:spPr>
          <a:xfrm flipV="1">
            <a:off x="5442585" y="5019031"/>
            <a:ext cx="0" cy="530481"/>
          </a:xfrm>
          <a:prstGeom prst="line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AB26B0AC-E511-4CCF-9C2D-3484947E4EAF}"/>
              </a:ext>
            </a:extLst>
          </p:cNvPr>
          <p:cNvSpPr txBox="1"/>
          <p:nvPr/>
        </p:nvSpPr>
        <p:spPr>
          <a:xfrm>
            <a:off x="2459968" y="5656067"/>
            <a:ext cx="3946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tx2"/>
                </a:solidFill>
              </a:rPr>
              <a:t>Reduktion (Elektronenaufnahme)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C2A1D4E-BD0C-4A71-8F98-A3EA6DFEE553}"/>
              </a:ext>
            </a:extLst>
          </p:cNvPr>
          <p:cNvCxnSpPr>
            <a:cxnSpLocks/>
          </p:cNvCxnSpPr>
          <p:nvPr/>
        </p:nvCxnSpPr>
        <p:spPr>
          <a:xfrm>
            <a:off x="4475236" y="3568310"/>
            <a:ext cx="0" cy="51816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02E5923D-F3C8-43D7-B8C3-D70D6AE5DE68}"/>
              </a:ext>
            </a:extLst>
          </p:cNvPr>
          <p:cNvCxnSpPr>
            <a:cxnSpLocks/>
          </p:cNvCxnSpPr>
          <p:nvPr/>
        </p:nvCxnSpPr>
        <p:spPr>
          <a:xfrm flipH="1" flipV="1">
            <a:off x="4461510" y="3568310"/>
            <a:ext cx="1747941" cy="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AEBA2644-3D7D-4BF7-BE2C-2D78049782EB}"/>
              </a:ext>
            </a:extLst>
          </p:cNvPr>
          <p:cNvCxnSpPr>
            <a:cxnSpLocks/>
          </p:cNvCxnSpPr>
          <p:nvPr/>
        </p:nvCxnSpPr>
        <p:spPr>
          <a:xfrm>
            <a:off x="6202888" y="3555991"/>
            <a:ext cx="0" cy="530481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C3675D12-AED0-4711-B5E3-E6307F528C03}"/>
              </a:ext>
            </a:extLst>
          </p:cNvPr>
          <p:cNvSpPr txBox="1"/>
          <p:nvPr/>
        </p:nvSpPr>
        <p:spPr>
          <a:xfrm>
            <a:off x="3632647" y="3065594"/>
            <a:ext cx="3591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Oxidation (Elektronenabgabe)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36E8A4F-FE32-444A-9B3E-1C708C571F78}"/>
              </a:ext>
            </a:extLst>
          </p:cNvPr>
          <p:cNvSpPr txBox="1"/>
          <p:nvPr/>
        </p:nvSpPr>
        <p:spPr>
          <a:xfrm>
            <a:off x="5159322" y="4148996"/>
            <a:ext cx="53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0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E7EF70F-3CDC-4FB0-95B5-F3F2D6143862}"/>
              </a:ext>
            </a:extLst>
          </p:cNvPr>
          <p:cNvSpPr txBox="1"/>
          <p:nvPr/>
        </p:nvSpPr>
        <p:spPr>
          <a:xfrm>
            <a:off x="7466681" y="5656067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2"/>
                </a:solidFill>
              </a:rPr>
              <a:t>Fertig :)</a:t>
            </a:r>
          </a:p>
        </p:txBody>
      </p:sp>
    </p:spTree>
    <p:extLst>
      <p:ext uri="{BB962C8B-B14F-4D97-AF65-F5344CB8AC3E}">
        <p14:creationId xmlns:p14="http://schemas.microsoft.com/office/powerpoint/2010/main" val="62363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2" grpId="0"/>
      <p:bldP spid="17" grpId="0"/>
      <p:bldP spid="18" grpId="0"/>
      <p:bldP spid="22" grpId="0"/>
      <p:bldP spid="26" grpId="0"/>
      <p:bldP spid="28" grpId="0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8783DC0D-DEC6-4D7A-BBE7-76F0A19D8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Teste dich selbst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722CA152-449F-4C46-8BBA-CF4A37BC9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>
                <a:solidFill>
                  <a:schemeClr val="tx2"/>
                </a:solidFill>
              </a:rPr>
              <a:t>Lasse jeweils ein Metalloxid mit einem anderen Stoff in einer Redox-Reaktion reagieren und gleiche aus.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b="1" dirty="0">
                <a:solidFill>
                  <a:schemeClr val="tx2"/>
                </a:solidFill>
              </a:rPr>
              <a:t>Hinweis</a:t>
            </a:r>
            <a:r>
              <a:rPr lang="de-DE" dirty="0">
                <a:solidFill>
                  <a:schemeClr val="tx2"/>
                </a:solidFill>
              </a:rPr>
              <a:t>: Das Metall im Metalloxid wird immer reduziert.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F221F1-CBD5-4D7D-9848-42140D805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13" name="Inhaltsplatzhalter 38">
            <a:extLst>
              <a:ext uri="{FF2B5EF4-FFF2-40B4-BE49-F238E27FC236}">
                <a16:creationId xmlns:a16="http://schemas.microsoft.com/office/drawing/2014/main" id="{BB287BE9-A0C2-4F22-B789-2A1353B4020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6800" y="503238"/>
            <a:ext cx="490113" cy="900112"/>
          </a:xfrm>
          <a:prstGeom prst="rect">
            <a:avLst/>
          </a:prstGeom>
        </p:spPr>
      </p:pic>
      <p:pic>
        <p:nvPicPr>
          <p:cNvPr id="19" name="Inhaltsplatzhalter 12">
            <a:extLst>
              <a:ext uri="{FF2B5EF4-FFF2-40B4-BE49-F238E27FC236}">
                <a16:creationId xmlns:a16="http://schemas.microsoft.com/office/drawing/2014/main" id="{0019666C-661D-4AC9-B735-CB6DF10D404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88807" y="1511300"/>
            <a:ext cx="786098" cy="900113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D76BBE06-EF78-4DC3-A2AC-F9AEB10B0F79}"/>
              </a:ext>
            </a:extLst>
          </p:cNvPr>
          <p:cNvSpPr txBox="1"/>
          <p:nvPr/>
        </p:nvSpPr>
        <p:spPr>
          <a:xfrm>
            <a:off x="3526767" y="3146550"/>
            <a:ext cx="2880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CuO + H</a:t>
            </a:r>
            <a:r>
              <a:rPr lang="de-DE" sz="20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Cu + H</a:t>
            </a:r>
            <a:r>
              <a:rPr lang="de-DE" sz="20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de-DE" sz="20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1FB19BC-36D1-421F-899F-771F4F8B2E80}"/>
              </a:ext>
            </a:extLst>
          </p:cNvPr>
          <p:cNvSpPr txBox="1"/>
          <p:nvPr/>
        </p:nvSpPr>
        <p:spPr>
          <a:xfrm>
            <a:off x="2219631" y="3146550"/>
            <a:ext cx="905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</a:t>
            </a:r>
            <a:r>
              <a:rPr lang="de-DE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286871C-D5BD-4995-B879-51FBF05B06F4}"/>
              </a:ext>
            </a:extLst>
          </p:cNvPr>
          <p:cNvSpPr txBox="1"/>
          <p:nvPr/>
        </p:nvSpPr>
        <p:spPr>
          <a:xfrm>
            <a:off x="2219631" y="4645969"/>
            <a:ext cx="905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r>
              <a:rPr lang="de-DE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F35721F-D954-4244-A8A2-B55D6EC923D9}"/>
              </a:ext>
            </a:extLst>
          </p:cNvPr>
          <p:cNvSpPr txBox="1"/>
          <p:nvPr/>
        </p:nvSpPr>
        <p:spPr>
          <a:xfrm>
            <a:off x="3394799" y="4660944"/>
            <a:ext cx="3116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+ Al</a:t>
            </a:r>
            <a:r>
              <a:rPr lang="de-DE" sz="20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de-DE" sz="20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NaO + Al</a:t>
            </a:r>
            <a:endParaRPr lang="de-DE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893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B0A63BB-7AAF-4788-BF76-59C65BB30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3477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6A02CEF-56A2-42EC-B9B3-AF7735511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000" y="1440000"/>
            <a:ext cx="7360364" cy="1465760"/>
          </a:xfrm>
        </p:spPr>
        <p:txBody>
          <a:bodyPr/>
          <a:lstStyle/>
          <a:p>
            <a:pPr marL="457200" indent="-457200">
              <a:buAutoNum type="arabicPeriod"/>
            </a:pPr>
            <a:endParaRPr lang="de-DE" sz="2000" dirty="0"/>
          </a:p>
          <a:p>
            <a:pPr marL="457200" indent="-457200">
              <a:buAutoNum type="arabicPeriod"/>
            </a:pPr>
            <a:r>
              <a:rPr lang="de-DE" sz="2000" dirty="0"/>
              <a:t>Ordne den Stoffen die passenden Oxidationszahlen zu.</a:t>
            </a:r>
          </a:p>
          <a:p>
            <a:pPr marL="457200" indent="-457200">
              <a:buAutoNum type="arabicPeriod"/>
            </a:pPr>
            <a:r>
              <a:rPr lang="de-DE" sz="2000" dirty="0"/>
              <a:t>Entscheide welcher Stoff oxidiert wird und welcher Stoff reduziert wird.</a:t>
            </a:r>
          </a:p>
          <a:p>
            <a:pPr marL="457200" indent="-457200">
              <a:buAutoNum type="arabicPeriod"/>
            </a:pPr>
            <a:r>
              <a:rPr lang="de-DE" sz="2000" dirty="0"/>
              <a:t>Gleiche die Anzahl der Stoffe auf Edukt- und Produktseite aus. </a:t>
            </a:r>
          </a:p>
          <a:p>
            <a:pPr marL="457200" indent="-457200">
              <a:buAutoNum type="arabicPeriod"/>
            </a:pPr>
            <a:endParaRPr lang="de-DE" sz="20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CD15E6C-B71A-4E7F-BEF4-49C19C11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t>28</a:t>
            </a:fld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C1840F2-BCA6-4D94-B7F0-744B3ED8A113}"/>
              </a:ext>
            </a:extLst>
          </p:cNvPr>
          <p:cNvSpPr txBox="1"/>
          <p:nvPr/>
        </p:nvSpPr>
        <p:spPr>
          <a:xfrm>
            <a:off x="1590369" y="4450607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+ Al</a:t>
            </a:r>
            <a:r>
              <a:rPr lang="de-DE" sz="28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de-DE" sz="28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de-D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de-D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de-DE" sz="28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+ Al</a:t>
            </a:r>
            <a:endParaRPr lang="de-DE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2AD99B6-D05E-4677-9522-ADC99D519B88}"/>
              </a:ext>
            </a:extLst>
          </p:cNvPr>
          <p:cNvSpPr txBox="1"/>
          <p:nvPr/>
        </p:nvSpPr>
        <p:spPr>
          <a:xfrm>
            <a:off x="4288561" y="414341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 II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746F1E3-2271-457E-83C0-676B634B1D22}"/>
              </a:ext>
            </a:extLst>
          </p:cNvPr>
          <p:cNvSpPr txBox="1"/>
          <p:nvPr/>
        </p:nvSpPr>
        <p:spPr>
          <a:xfrm>
            <a:off x="3072334" y="4147944"/>
            <a:ext cx="53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0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99F317A-3055-493B-9657-F70B952CE8D8}"/>
              </a:ext>
            </a:extLst>
          </p:cNvPr>
          <p:cNvSpPr txBox="1"/>
          <p:nvPr/>
        </p:nvSpPr>
        <p:spPr>
          <a:xfrm>
            <a:off x="5279199" y="4149100"/>
            <a:ext cx="53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 I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7276906-2D90-4D8B-9C15-A0C4220D2149}"/>
              </a:ext>
            </a:extLst>
          </p:cNvPr>
          <p:cNvSpPr txBox="1"/>
          <p:nvPr/>
        </p:nvSpPr>
        <p:spPr>
          <a:xfrm>
            <a:off x="3601446" y="4144970"/>
            <a:ext cx="88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+ III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B5502BD-AE93-4B81-9430-84A072E1A01D}"/>
              </a:ext>
            </a:extLst>
          </p:cNvPr>
          <p:cNvSpPr txBox="1"/>
          <p:nvPr/>
        </p:nvSpPr>
        <p:spPr>
          <a:xfrm>
            <a:off x="5662740" y="414794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- II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EA09FFE9-2ED4-4DDF-A5BD-58DC47A7D779}"/>
              </a:ext>
            </a:extLst>
          </p:cNvPr>
          <p:cNvCxnSpPr>
            <a:cxnSpLocks/>
          </p:cNvCxnSpPr>
          <p:nvPr/>
        </p:nvCxnSpPr>
        <p:spPr>
          <a:xfrm flipV="1">
            <a:off x="4106890" y="5013951"/>
            <a:ext cx="0" cy="530481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8F9D397-AE99-4131-A8C9-E1A11C79604D}"/>
              </a:ext>
            </a:extLst>
          </p:cNvPr>
          <p:cNvCxnSpPr>
            <a:cxnSpLocks/>
          </p:cNvCxnSpPr>
          <p:nvPr/>
        </p:nvCxnSpPr>
        <p:spPr>
          <a:xfrm flipH="1">
            <a:off x="4106890" y="5544432"/>
            <a:ext cx="257582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CC605858-B7DF-49D5-A243-A344D1ADD049}"/>
              </a:ext>
            </a:extLst>
          </p:cNvPr>
          <p:cNvCxnSpPr>
            <a:cxnSpLocks/>
          </p:cNvCxnSpPr>
          <p:nvPr/>
        </p:nvCxnSpPr>
        <p:spPr>
          <a:xfrm flipV="1">
            <a:off x="6682716" y="4973827"/>
            <a:ext cx="0" cy="570605"/>
          </a:xfrm>
          <a:prstGeom prst="line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AB26B0AC-E511-4CCF-9C2D-3484947E4EAF}"/>
              </a:ext>
            </a:extLst>
          </p:cNvPr>
          <p:cNvSpPr txBox="1"/>
          <p:nvPr/>
        </p:nvSpPr>
        <p:spPr>
          <a:xfrm>
            <a:off x="3519767" y="5621906"/>
            <a:ext cx="3946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tx2"/>
                </a:solidFill>
              </a:rPr>
              <a:t>Reduktion (Elektronenaufnahme)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C2A1D4E-BD0C-4A71-8F98-A3EA6DFEE553}"/>
              </a:ext>
            </a:extLst>
          </p:cNvPr>
          <p:cNvCxnSpPr>
            <a:cxnSpLocks/>
          </p:cNvCxnSpPr>
          <p:nvPr/>
        </p:nvCxnSpPr>
        <p:spPr>
          <a:xfrm>
            <a:off x="3330779" y="3621384"/>
            <a:ext cx="0" cy="51816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02E5923D-F3C8-43D7-B8C3-D70D6AE5DE68}"/>
              </a:ext>
            </a:extLst>
          </p:cNvPr>
          <p:cNvCxnSpPr>
            <a:cxnSpLocks/>
          </p:cNvCxnSpPr>
          <p:nvPr/>
        </p:nvCxnSpPr>
        <p:spPr>
          <a:xfrm flipH="1">
            <a:off x="3330779" y="3616606"/>
            <a:ext cx="2165989" cy="284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AEBA2644-3D7D-4BF7-BE2C-2D78049782EB}"/>
              </a:ext>
            </a:extLst>
          </p:cNvPr>
          <p:cNvCxnSpPr>
            <a:cxnSpLocks/>
          </p:cNvCxnSpPr>
          <p:nvPr/>
        </p:nvCxnSpPr>
        <p:spPr>
          <a:xfrm>
            <a:off x="5496768" y="3609065"/>
            <a:ext cx="0" cy="530481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C3675D12-AED0-4711-B5E3-E6307F528C03}"/>
              </a:ext>
            </a:extLst>
          </p:cNvPr>
          <p:cNvSpPr txBox="1"/>
          <p:nvPr/>
        </p:nvSpPr>
        <p:spPr>
          <a:xfrm>
            <a:off x="2637901" y="3106893"/>
            <a:ext cx="3591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Oxidation (Elektronenabgabe)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36E8A4F-FE32-444A-9B3E-1C708C571F78}"/>
              </a:ext>
            </a:extLst>
          </p:cNvPr>
          <p:cNvSpPr txBox="1"/>
          <p:nvPr/>
        </p:nvSpPr>
        <p:spPr>
          <a:xfrm>
            <a:off x="6406882" y="4147944"/>
            <a:ext cx="53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0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E7EF70F-3CDC-4FB0-95B5-F3F2D6143862}"/>
              </a:ext>
            </a:extLst>
          </p:cNvPr>
          <p:cNvSpPr txBox="1"/>
          <p:nvPr/>
        </p:nvSpPr>
        <p:spPr>
          <a:xfrm>
            <a:off x="8132920" y="5324313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2"/>
                </a:solidFill>
              </a:rPr>
              <a:t>Fertig :)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5F5EBB9-3A64-4255-BC47-DE9489F99124}"/>
              </a:ext>
            </a:extLst>
          </p:cNvPr>
          <p:cNvSpPr txBox="1"/>
          <p:nvPr/>
        </p:nvSpPr>
        <p:spPr>
          <a:xfrm>
            <a:off x="1743920" y="4450606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de-DE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+ Al</a:t>
            </a:r>
            <a:r>
              <a:rPr lang="de-DE" sz="28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de-DE" sz="28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de-D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3 </a:t>
            </a:r>
            <a:r>
              <a:rPr lang="de-D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de-DE" sz="28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+ 2 Al</a:t>
            </a:r>
            <a:endParaRPr lang="de-DE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4913E0E-5D4F-4554-A87B-3C8828856F48}"/>
              </a:ext>
            </a:extLst>
          </p:cNvPr>
          <p:cNvSpPr txBox="1"/>
          <p:nvPr/>
        </p:nvSpPr>
        <p:spPr>
          <a:xfrm>
            <a:off x="4256203" y="414596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 II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81B7646-341A-4EE8-8AE9-50EE345A2CF4}"/>
              </a:ext>
            </a:extLst>
          </p:cNvPr>
          <p:cNvSpPr txBox="1"/>
          <p:nvPr/>
        </p:nvSpPr>
        <p:spPr>
          <a:xfrm>
            <a:off x="3072333" y="4146644"/>
            <a:ext cx="53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0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24E039B1-6CEC-49C4-861E-4B5BB6F5E8C4}"/>
              </a:ext>
            </a:extLst>
          </p:cNvPr>
          <p:cNvSpPr txBox="1"/>
          <p:nvPr/>
        </p:nvSpPr>
        <p:spPr>
          <a:xfrm>
            <a:off x="5611199" y="4158759"/>
            <a:ext cx="53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 I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A8126E2-3C83-47E4-A2A0-A17FBFF919F3}"/>
              </a:ext>
            </a:extLst>
          </p:cNvPr>
          <p:cNvSpPr txBox="1"/>
          <p:nvPr/>
        </p:nvSpPr>
        <p:spPr>
          <a:xfrm>
            <a:off x="3744574" y="4146856"/>
            <a:ext cx="59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+ III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8730362-CD0B-46BD-BFC9-DE54F2287BD8}"/>
              </a:ext>
            </a:extLst>
          </p:cNvPr>
          <p:cNvSpPr txBox="1"/>
          <p:nvPr/>
        </p:nvSpPr>
        <p:spPr>
          <a:xfrm>
            <a:off x="6033215" y="4155082"/>
            <a:ext cx="503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- II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1BDA8C4-83B5-4946-923D-43698B3A4876}"/>
              </a:ext>
            </a:extLst>
          </p:cNvPr>
          <p:cNvSpPr txBox="1"/>
          <p:nvPr/>
        </p:nvSpPr>
        <p:spPr>
          <a:xfrm>
            <a:off x="6985254" y="4147944"/>
            <a:ext cx="53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0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5B620944-6C9B-4315-B2CB-B67B5063B4B9}"/>
              </a:ext>
            </a:extLst>
          </p:cNvPr>
          <p:cNvCxnSpPr>
            <a:cxnSpLocks/>
          </p:cNvCxnSpPr>
          <p:nvPr/>
        </p:nvCxnSpPr>
        <p:spPr>
          <a:xfrm>
            <a:off x="3330779" y="3628307"/>
            <a:ext cx="0" cy="51816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D2E41C81-516A-43A2-9BB8-E9262B9A563C}"/>
              </a:ext>
            </a:extLst>
          </p:cNvPr>
          <p:cNvCxnSpPr>
            <a:cxnSpLocks/>
          </p:cNvCxnSpPr>
          <p:nvPr/>
        </p:nvCxnSpPr>
        <p:spPr>
          <a:xfrm flipH="1">
            <a:off x="3330778" y="3620480"/>
            <a:ext cx="2485244" cy="1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913BC17C-43F6-4DD3-9629-01E498CB2D2D}"/>
              </a:ext>
            </a:extLst>
          </p:cNvPr>
          <p:cNvCxnSpPr>
            <a:cxnSpLocks/>
          </p:cNvCxnSpPr>
          <p:nvPr/>
        </p:nvCxnSpPr>
        <p:spPr>
          <a:xfrm>
            <a:off x="5816022" y="3622148"/>
            <a:ext cx="0" cy="530481"/>
          </a:xfrm>
          <a:prstGeom prst="line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7130B7EE-FF05-4DCE-94E4-4BC4C41AB6CC}"/>
              </a:ext>
            </a:extLst>
          </p:cNvPr>
          <p:cNvSpPr txBox="1"/>
          <p:nvPr/>
        </p:nvSpPr>
        <p:spPr>
          <a:xfrm>
            <a:off x="2777876" y="3101509"/>
            <a:ext cx="3591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Oxidation (Elektronenabgabe)</a:t>
            </a:r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7F235AAB-F788-4394-977C-FF440F58EDBB}"/>
              </a:ext>
            </a:extLst>
          </p:cNvPr>
          <p:cNvCxnSpPr>
            <a:cxnSpLocks/>
          </p:cNvCxnSpPr>
          <p:nvPr/>
        </p:nvCxnSpPr>
        <p:spPr>
          <a:xfrm flipV="1">
            <a:off x="4106890" y="4993887"/>
            <a:ext cx="0" cy="530481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1E300249-F893-4C17-954A-59C8FD837F94}"/>
              </a:ext>
            </a:extLst>
          </p:cNvPr>
          <p:cNvCxnSpPr>
            <a:cxnSpLocks/>
          </p:cNvCxnSpPr>
          <p:nvPr/>
        </p:nvCxnSpPr>
        <p:spPr>
          <a:xfrm flipH="1">
            <a:off x="4106890" y="5544432"/>
            <a:ext cx="3148563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53965E85-EA75-445B-826F-46DC54C0AF6E}"/>
              </a:ext>
            </a:extLst>
          </p:cNvPr>
          <p:cNvCxnSpPr>
            <a:cxnSpLocks/>
          </p:cNvCxnSpPr>
          <p:nvPr/>
        </p:nvCxnSpPr>
        <p:spPr>
          <a:xfrm flipV="1">
            <a:off x="7254103" y="4973826"/>
            <a:ext cx="0" cy="570605"/>
          </a:xfrm>
          <a:prstGeom prst="line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CA0CE983-E7F5-4A59-9D7E-D9BCB33AAD05}"/>
              </a:ext>
            </a:extLst>
          </p:cNvPr>
          <p:cNvSpPr txBox="1"/>
          <p:nvPr/>
        </p:nvSpPr>
        <p:spPr>
          <a:xfrm>
            <a:off x="3906153" y="5621906"/>
            <a:ext cx="3946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tx2"/>
                </a:solidFill>
              </a:rPr>
              <a:t>Reduktion (Elektronenaufnahme)</a:t>
            </a:r>
          </a:p>
        </p:txBody>
      </p:sp>
    </p:spTree>
    <p:extLst>
      <p:ext uri="{BB962C8B-B14F-4D97-AF65-F5344CB8AC3E}">
        <p14:creationId xmlns:p14="http://schemas.microsoft.com/office/powerpoint/2010/main" val="388482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6" grpId="0"/>
      <p:bldP spid="16" grpId="1"/>
      <p:bldP spid="12" grpId="0"/>
      <p:bldP spid="12" grpId="1"/>
      <p:bldP spid="17" grpId="0"/>
      <p:bldP spid="17" grpId="1"/>
      <p:bldP spid="18" grpId="0"/>
      <p:bldP spid="18" grpId="1"/>
      <p:bldP spid="22" grpId="0"/>
      <p:bldP spid="22" grpId="1"/>
      <p:bldP spid="26" grpId="0"/>
      <p:bldP spid="26" grpId="1"/>
      <p:bldP spid="26" grpId="2"/>
      <p:bldP spid="28" grpId="0"/>
      <p:bldP spid="28" grpId="1"/>
      <p:bldP spid="37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39" grpId="0"/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4FA5114-0DF6-4C2D-B237-716CF834F6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29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AB1D584-60B3-462E-8E0C-397EF88F1D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Wie sicher kannst du jetzt Oxidation und Reduktion erkennen und eine Redox-Reaktion aufstellen?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8833D0E-A637-47D3-8288-9C08182C08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Hast du ein grünes Smiley gewählt, freu dich, alles perfekt.</a:t>
            </a:r>
          </a:p>
          <a:p>
            <a:r>
              <a:rPr lang="de-DE" dirty="0"/>
              <a:t>Hast du ein gelbes Smiley gewählt, geh nochmals die Aufgaben, die Lösungen und </a:t>
            </a:r>
            <a:r>
              <a:rPr lang="de-DE" dirty="0" smtClean="0"/>
              <a:t>besonders Folie </a:t>
            </a:r>
            <a:r>
              <a:rPr lang="de-DE" dirty="0"/>
              <a:t>21 durch.</a:t>
            </a:r>
          </a:p>
          <a:p>
            <a:r>
              <a:rPr lang="de-DE" dirty="0"/>
              <a:t>Hast du ein rotes Smiley gewählt, frag den Betreuer bzw. Lehrer nach einem Rat.</a:t>
            </a:r>
          </a:p>
        </p:txBody>
      </p:sp>
    </p:spTree>
    <p:extLst>
      <p:ext uri="{BB962C8B-B14F-4D97-AF65-F5344CB8AC3E}">
        <p14:creationId xmlns:p14="http://schemas.microsoft.com/office/powerpoint/2010/main" val="3673361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F636ED-A6FC-455B-939F-EAB6D366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Mit dieser Lerneinheit kannst du…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F138DE-F362-4F6F-A7DD-BEBDEE82A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…einen Einblick in Reduktionen als Teil von Redox-Reaktionen erhalten.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…Funken sprühen sehen und die Thermit-Reaktion kennen lernen.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DC6A129-8D5B-4BD5-8F99-D6C0B4E76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9FB7E37-E645-4ECA-A8B8-A9B608553CA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A1E291A-E35C-4736-A238-1864B4DD1ED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90AC3FF-258B-4F3D-BF50-FF1A7198385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F94654C-4361-4EA9-84A0-C27E2BBEBB0B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" name="Inhaltsplatzhalter 15">
            <a:extLst>
              <a:ext uri="{FF2B5EF4-FFF2-40B4-BE49-F238E27FC236}">
                <a16:creationId xmlns:a16="http://schemas.microsoft.com/office/drawing/2014/main" id="{D310DF43-35F6-46BF-AC3D-BB8AF2B088F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1800" y="510916"/>
            <a:ext cx="900113" cy="88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5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E2F3B94-EF62-41B9-B11C-53D9C87A8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u="sng" dirty="0"/>
              <a:t>Bildquellen:</a:t>
            </a:r>
          </a:p>
          <a:p>
            <a:r>
              <a:rPr lang="de-DE" dirty="0"/>
              <a:t>Thermitschweißen, https://www.seilnacht.com/Lexikon/thermit.html, aufgerufen am 12.1.2022</a:t>
            </a:r>
          </a:p>
          <a:p>
            <a:r>
              <a:rPr lang="de-DE" dirty="0"/>
              <a:t>Eisenerz, https://upload.wikimedia.org/wikipedia/commons/5/5f/Black-band_ironstone_%28aka%29.jpg, aufgerufen am 12.1.2022</a:t>
            </a:r>
          </a:p>
          <a:p>
            <a:r>
              <a:rPr lang="de-DE" dirty="0"/>
              <a:t>Gleisbau-Welt, https://www.gleisbau-welt.de/lexikon/gleisbau-und-instandhaltung/maschineller-gleisbau/schweisstechnologie/thermit-schweissen#&amp;gid=1&amp;pid=7, aufgerufen am 12.1.2022</a:t>
            </a:r>
          </a:p>
          <a:p>
            <a:r>
              <a:rPr lang="de-DE" dirty="0"/>
              <a:t>Aluminiumblock, https://en.wikipedia.org/wiki/Aluminium#/media/File:Aluminium-4.jpg, aufgerufen am 16.3.2022</a:t>
            </a:r>
          </a:p>
          <a:p>
            <a:r>
              <a:rPr lang="de-DE" dirty="0"/>
              <a:t>Kupferkabel, https://blog.igus.de/wp-content/uploads/2021/05/Kupfer-als-Leiterwerkstoff-kleiner-768x512.jpeg, aufgerufen am 16.3.2022</a:t>
            </a:r>
          </a:p>
          <a:p>
            <a:r>
              <a:rPr lang="de-DE" dirty="0"/>
              <a:t>Metall und Hammer, https://www.chemieunterricht.de/dc2/kristalle/met-kris.htm, aufgerufen am 16.3.2022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B7F54B1-DEC5-406A-844A-3C27BD8AD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30</a:t>
            </a:fld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B71E4D3-2B33-4433-BEFF-E8758EA61F4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/>
              <a:t>Diese Anleitung wurde gefertigt von</a:t>
            </a:r>
          </a:p>
          <a:p>
            <a:r>
              <a:rPr lang="de-DE" dirty="0"/>
              <a:t>Sebastian Kolbinger.</a:t>
            </a:r>
          </a:p>
          <a:p>
            <a:r>
              <a:rPr lang="de-DE" dirty="0"/>
              <a:t>Im Rahmen der fachdidaktischen Vertiefung des MINT-Lehramt PLUS Zusatzstudiums für die Abteilung</a:t>
            </a:r>
          </a:p>
          <a:p>
            <a:r>
              <a:rPr lang="de-DE" dirty="0"/>
              <a:t>Didaktik der Chemie</a:t>
            </a:r>
          </a:p>
          <a:p>
            <a:r>
              <a:rPr lang="de-DE" dirty="0"/>
              <a:t>an der Universität Bayreuth.</a:t>
            </a:r>
          </a:p>
        </p:txBody>
      </p:sp>
    </p:spTree>
    <p:extLst>
      <p:ext uri="{BB962C8B-B14F-4D97-AF65-F5344CB8AC3E}">
        <p14:creationId xmlns:p14="http://schemas.microsoft.com/office/powerpoint/2010/main" val="475273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76290277-EC94-4C3D-A8CA-F315F3E09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 musst nur…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0334F5A6-916A-4387-910F-19722F540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…die Oxidation als Elektronenabgabe kennen.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 defTabSz="265113">
              <a:buNone/>
            </a:pPr>
            <a:r>
              <a:rPr lang="de-DE" dirty="0"/>
              <a:t>…Oxidationszahlen aufstellen können. </a:t>
            </a:r>
          </a:p>
          <a:p>
            <a:pPr lvl="3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8B8D8A-7E11-41F1-BC44-416F5EC9D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A6918C34-0F97-4883-8F00-28EE577D83A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D4E69D63-8C6F-46D3-BF3D-38E2967575B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7DEC0A22-10C2-4D98-B611-F6AA6990B29A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719B2214-6520-4D49-B2EE-06B6C4FCFD5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7" name="Inhaltsplatzhalter 17">
            <a:extLst>
              <a:ext uri="{FF2B5EF4-FFF2-40B4-BE49-F238E27FC236}">
                <a16:creationId xmlns:a16="http://schemas.microsoft.com/office/drawing/2014/main" id="{C9E821BD-7F2C-4C0A-B885-CBB35582469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76537" y="503238"/>
            <a:ext cx="810639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9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067B1ED3-F472-49F3-905B-0A2B4F8A7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Informationen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46BC67C5-E59A-4E0E-A8C8-1F52728AD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848" y="4335641"/>
            <a:ext cx="7549979" cy="1618737"/>
          </a:xfrm>
        </p:spPr>
        <p:txBody>
          <a:bodyPr/>
          <a:lstStyle/>
          <a:p>
            <a:r>
              <a:rPr lang="de-DE" dirty="0"/>
              <a:t>Im linken Bild ist Bändereisenerz abgebildet, welches neben dem roten Eisenerz auch weitere Gesteine beinhaltet. </a:t>
            </a:r>
          </a:p>
          <a:p>
            <a:r>
              <a:rPr lang="de-DE" dirty="0"/>
              <a:t>Im rechten Bild sind zwei Bahnschienenteile abgebildet, welche aus Stahl, einer Eisenlegierung, angefertigt wurden. </a:t>
            </a:r>
          </a:p>
          <a:p>
            <a:r>
              <a:rPr lang="de-DE" dirty="0"/>
              <a:t>Die Verbindung der Bahnschienen besteht aus </a:t>
            </a:r>
            <a:r>
              <a:rPr lang="de-DE" dirty="0">
                <a:solidFill>
                  <a:schemeClr val="bg2"/>
                </a:solidFill>
              </a:rPr>
              <a:t>Eisen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04EF47-7848-4790-9A94-D2E73D42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15" name="Inhaltsplatzhalter 14" descr="Ein Bild, das Gras, Baum, draußen, Rock enthält.&#10;&#10;Automatisch generierte Beschreibung">
            <a:extLst>
              <a:ext uri="{FF2B5EF4-FFF2-40B4-BE49-F238E27FC236}">
                <a16:creationId xmlns:a16="http://schemas.microsoft.com/office/drawing/2014/main" id="{3BD92827-16BF-4B62-A9CD-99EC513C5F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16" y="1510026"/>
            <a:ext cx="3248193" cy="2335995"/>
          </a:xfrm>
        </p:spPr>
      </p:pic>
      <p:pic>
        <p:nvPicPr>
          <p:cNvPr id="13" name="Inhaltsplatzhalter 5">
            <a:extLst>
              <a:ext uri="{FF2B5EF4-FFF2-40B4-BE49-F238E27FC236}">
                <a16:creationId xmlns:a16="http://schemas.microsoft.com/office/drawing/2014/main" id="{630ED62A-42B6-49A8-BF89-C0482C818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96" y="503238"/>
            <a:ext cx="529120" cy="90011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9CE5099-E17E-4184-AE60-C44C2DCD443E}"/>
              </a:ext>
            </a:extLst>
          </p:cNvPr>
          <p:cNvSpPr txBox="1"/>
          <p:nvPr/>
        </p:nvSpPr>
        <p:spPr>
          <a:xfrm>
            <a:off x="1464493" y="3846020"/>
            <a:ext cx="2612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Wikipedia, 2022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A06401C-E5E5-46C6-B929-6A4D3DCB8D43}"/>
              </a:ext>
            </a:extLst>
          </p:cNvPr>
          <p:cNvSpPr txBox="1"/>
          <p:nvPr/>
        </p:nvSpPr>
        <p:spPr>
          <a:xfrm>
            <a:off x="5829469" y="3846020"/>
            <a:ext cx="2612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Gleisbau-Welt, 2022</a:t>
            </a:r>
          </a:p>
        </p:txBody>
      </p:sp>
      <p:pic>
        <p:nvPicPr>
          <p:cNvPr id="21" name="Grafik 20" descr="Ein Bild, das Boden, draußen, alt, Stein enthält.&#10;&#10;Automatisch generierte Beschreibung">
            <a:extLst>
              <a:ext uri="{FF2B5EF4-FFF2-40B4-BE49-F238E27FC236}">
                <a16:creationId xmlns:a16="http://schemas.microsoft.com/office/drawing/2014/main" id="{A708D91C-1244-4E76-A25E-3FA20B9F2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393" y="1510026"/>
            <a:ext cx="3114657" cy="2335993"/>
          </a:xfrm>
          <a:prstGeom prst="rect">
            <a:avLst/>
          </a:prstGeom>
        </p:spPr>
      </p:pic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6CEABE36-FAE4-4D4A-8382-3609DBFB9994}"/>
              </a:ext>
            </a:extLst>
          </p:cNvPr>
          <p:cNvSpPr/>
          <p:nvPr/>
        </p:nvSpPr>
        <p:spPr>
          <a:xfrm>
            <a:off x="4658497" y="2533135"/>
            <a:ext cx="617838" cy="24713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C07FA366-FFE3-4E4C-862D-D1DC52172ED8}"/>
              </a:ext>
            </a:extLst>
          </p:cNvPr>
          <p:cNvSpPr/>
          <p:nvPr/>
        </p:nvSpPr>
        <p:spPr>
          <a:xfrm rot="15084705">
            <a:off x="6925920" y="2833966"/>
            <a:ext cx="591076" cy="123501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4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2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1B0C58C-7C6F-46FE-8C49-82DE59A7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 1 von 2</a:t>
            </a:r>
            <a:endParaRPr lang="de-DE" dirty="0">
              <a:solidFill>
                <a:schemeClr val="accent2"/>
              </a:solidFill>
            </a:endParaRP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8A0399BA-7D4E-4F06-80F2-F78F07C59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Aus dem ursprünglichen Eisenerz wird nur das Eisen(III)-oxid für die benötigte Reaktion verwendet. </a:t>
            </a:r>
          </a:p>
          <a:p>
            <a:endParaRPr lang="de-DE" dirty="0"/>
          </a:p>
          <a:p>
            <a:r>
              <a:rPr lang="de-DE" dirty="0"/>
              <a:t>Eisen(III)-oxid ist nur eines von vielen Metalloxiden.</a:t>
            </a:r>
          </a:p>
          <a:p>
            <a:endParaRPr lang="de-DE" dirty="0"/>
          </a:p>
          <a:p>
            <a:r>
              <a:rPr lang="de-DE" dirty="0"/>
              <a:t>Der Reaktionspartner von Eisen(III)-oxid ist </a:t>
            </a:r>
          </a:p>
          <a:p>
            <a:r>
              <a:rPr lang="de-DE" dirty="0"/>
              <a:t>in der lebensrettenden Reaktion </a:t>
            </a:r>
            <a:r>
              <a:rPr lang="de-DE" dirty="0">
                <a:solidFill>
                  <a:schemeClr val="bg2"/>
                </a:solidFill>
              </a:rPr>
              <a:t>Aluminium</a:t>
            </a:r>
            <a:r>
              <a:rPr lang="de-DE" dirty="0"/>
              <a:t>.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1CFF3B-B37E-4EA4-8AA4-7E7305065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3477D43B-FAC9-4B1E-8974-053FEC9191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Überlege, was für Eigenschaften Metalle haben und notiere diese in deinem Heft. </a:t>
            </a:r>
          </a:p>
        </p:txBody>
      </p:sp>
      <p:pic>
        <p:nvPicPr>
          <p:cNvPr id="15" name="Inhaltsplatzhalter 22">
            <a:extLst>
              <a:ext uri="{FF2B5EF4-FFF2-40B4-BE49-F238E27FC236}">
                <a16:creationId xmlns:a16="http://schemas.microsoft.com/office/drawing/2014/main" id="{56CB5C85-C4DE-485C-ACDA-FA6BC201520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6800" y="503238"/>
            <a:ext cx="490113" cy="900112"/>
          </a:xfrm>
          <a:prstGeom prst="rect">
            <a:avLst/>
          </a:prstGeom>
        </p:spPr>
      </p:pic>
      <p:pic>
        <p:nvPicPr>
          <p:cNvPr id="16" name="Inhaltsplatzhalter 12">
            <a:extLst>
              <a:ext uri="{FF2B5EF4-FFF2-40B4-BE49-F238E27FC236}">
                <a16:creationId xmlns:a16="http://schemas.microsoft.com/office/drawing/2014/main" id="{6D245E47-1483-4923-861F-96D28086CC8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77131" y="5219700"/>
            <a:ext cx="785712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9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A94D08-235A-4AC6-BCD7-82600EA8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7731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88EFCC-8D07-4470-B0E3-AAAE919CA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000" y="1734640"/>
            <a:ext cx="7200000" cy="988240"/>
          </a:xfrm>
        </p:spPr>
        <p:txBody>
          <a:bodyPr/>
          <a:lstStyle/>
          <a:p>
            <a:r>
              <a:rPr lang="de-DE" sz="2000" dirty="0"/>
              <a:t>Betrachte die Bilder von Metallen und versuche Eigenschaften von Metallen aus den Bildern abzuleiten.</a:t>
            </a:r>
          </a:p>
          <a:p>
            <a:endParaRPr lang="de-DE" sz="20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19D05C7-FEDB-4386-AECF-DAE36044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0DB9-0322-4ED9-940E-5222A7C612BE}" type="slidenum">
              <a:rPr lang="de-DE" smtClean="0"/>
              <a:t>8</a:t>
            </a:fld>
            <a:endParaRPr lang="de-DE" dirty="0"/>
          </a:p>
        </p:txBody>
      </p:sp>
      <p:pic>
        <p:nvPicPr>
          <p:cNvPr id="5" name="Grafik 4" descr="Ein Bild, das Stein enthält.&#10;&#10;Automatisch generierte Beschreibung">
            <a:extLst>
              <a:ext uri="{FF2B5EF4-FFF2-40B4-BE49-F238E27FC236}">
                <a16:creationId xmlns:a16="http://schemas.microsoft.com/office/drawing/2014/main" id="{F161C520-9537-47A4-AFB7-51292FE15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" y="3056124"/>
            <a:ext cx="2092960" cy="20929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F7D3749-E6E5-4AE2-BB9A-E7972007544F}"/>
              </a:ext>
            </a:extLst>
          </p:cNvPr>
          <p:cNvSpPr txBox="1"/>
          <p:nvPr/>
        </p:nvSpPr>
        <p:spPr>
          <a:xfrm>
            <a:off x="634541" y="5175195"/>
            <a:ext cx="2612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Wikipedia, 2022</a:t>
            </a:r>
          </a:p>
        </p:txBody>
      </p:sp>
      <p:pic>
        <p:nvPicPr>
          <p:cNvPr id="10" name="Grafik 9" descr="Ein Bild, das Stift enthält.&#10;&#10;Automatisch generierte Beschreibung">
            <a:extLst>
              <a:ext uri="{FF2B5EF4-FFF2-40B4-BE49-F238E27FC236}">
                <a16:creationId xmlns:a16="http://schemas.microsoft.com/office/drawing/2014/main" id="{CA876F58-33C1-416C-9C06-6FA31103B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20" y="3190744"/>
            <a:ext cx="2735580" cy="182372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A7BB760-817D-4942-A6F7-A981955EBBAA}"/>
              </a:ext>
            </a:extLst>
          </p:cNvPr>
          <p:cNvSpPr txBox="1"/>
          <p:nvPr/>
        </p:nvSpPr>
        <p:spPr>
          <a:xfrm>
            <a:off x="3471962" y="4841307"/>
            <a:ext cx="2612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Igus, 2022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726FF11-E15E-4968-BD51-7730B65E2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115" y="3056124"/>
            <a:ext cx="2112829" cy="191547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E4111AC-E532-4DB4-822C-5A8163562582}"/>
              </a:ext>
            </a:extLst>
          </p:cNvPr>
          <p:cNvSpPr txBox="1"/>
          <p:nvPr/>
        </p:nvSpPr>
        <p:spPr>
          <a:xfrm>
            <a:off x="6512510" y="5021306"/>
            <a:ext cx="2612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Chemieunterricht, 2022</a:t>
            </a:r>
          </a:p>
        </p:txBody>
      </p:sp>
    </p:spTree>
    <p:extLst>
      <p:ext uri="{BB962C8B-B14F-4D97-AF65-F5344CB8AC3E}">
        <p14:creationId xmlns:p14="http://schemas.microsoft.com/office/powerpoint/2010/main" val="761661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C7DF550-06F5-461A-96EB-9CB81CF1D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AC7D-4B30-4604-BD35-0C4E56313D0D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1976744"/>
      </p:ext>
    </p:extLst>
  </p:cSld>
  <p:clrMapOvr>
    <a:masterClrMapping/>
  </p:clrMapOvr>
</p:sld>
</file>

<file path=ppt/theme/theme1.xml><?xml version="1.0" encoding="utf-8"?>
<a:theme xmlns:a="http://schemas.openxmlformats.org/drawingml/2006/main" name="1_Titel">
  <a:themeElements>
    <a:clrScheme name="Regina">
      <a:dk1>
        <a:srgbClr val="000000"/>
      </a:dk1>
      <a:lt1>
        <a:srgbClr val="FFFFFF"/>
      </a:lt1>
      <a:dk2>
        <a:srgbClr val="0000FF"/>
      </a:dk2>
      <a:lt2>
        <a:srgbClr val="00FF00"/>
      </a:lt2>
      <a:accent1>
        <a:srgbClr val="FF0000"/>
      </a:accent1>
      <a:accent2>
        <a:srgbClr val="FF00FF"/>
      </a:accent2>
      <a:accent3>
        <a:srgbClr val="9966FF"/>
      </a:accent3>
      <a:accent4>
        <a:srgbClr val="00FFFF"/>
      </a:accent4>
      <a:accent5>
        <a:srgbClr val="FFFF00"/>
      </a:accent5>
      <a:accent6>
        <a:srgbClr val="A50021"/>
      </a:accent6>
      <a:hlink>
        <a:srgbClr val="0000FF"/>
      </a:hlink>
      <a:folHlink>
        <a:srgbClr val="00CC66"/>
      </a:folHlink>
    </a:clrScheme>
    <a:fontScheme name="Regin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ufgaben">
  <a:themeElements>
    <a:clrScheme name="Regina">
      <a:dk1>
        <a:srgbClr val="000000"/>
      </a:dk1>
      <a:lt1>
        <a:srgbClr val="FFFFFF"/>
      </a:lt1>
      <a:dk2>
        <a:srgbClr val="0000FF"/>
      </a:dk2>
      <a:lt2>
        <a:srgbClr val="00FF00"/>
      </a:lt2>
      <a:accent1>
        <a:srgbClr val="FF0000"/>
      </a:accent1>
      <a:accent2>
        <a:srgbClr val="FF00FF"/>
      </a:accent2>
      <a:accent3>
        <a:srgbClr val="9966FF"/>
      </a:accent3>
      <a:accent4>
        <a:srgbClr val="00FFFF"/>
      </a:accent4>
      <a:accent5>
        <a:srgbClr val="FFFF00"/>
      </a:accent5>
      <a:accent6>
        <a:srgbClr val="A50021"/>
      </a:accent6>
      <a:hlink>
        <a:srgbClr val="0000FF"/>
      </a:hlink>
      <a:folHlink>
        <a:srgbClr val="00CC66"/>
      </a:folHlink>
    </a:clrScheme>
    <a:fontScheme name="Regin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Rueckseiten">
  <a:themeElements>
    <a:clrScheme name="Regina">
      <a:dk1>
        <a:srgbClr val="000000"/>
      </a:dk1>
      <a:lt1>
        <a:srgbClr val="FFFFFF"/>
      </a:lt1>
      <a:dk2>
        <a:srgbClr val="0000FF"/>
      </a:dk2>
      <a:lt2>
        <a:srgbClr val="00FF00"/>
      </a:lt2>
      <a:accent1>
        <a:srgbClr val="FF0000"/>
      </a:accent1>
      <a:accent2>
        <a:srgbClr val="FF00FF"/>
      </a:accent2>
      <a:accent3>
        <a:srgbClr val="9966FF"/>
      </a:accent3>
      <a:accent4>
        <a:srgbClr val="00FFFF"/>
      </a:accent4>
      <a:accent5>
        <a:srgbClr val="FFFF00"/>
      </a:accent5>
      <a:accent6>
        <a:srgbClr val="A50021"/>
      </a:accent6>
      <a:hlink>
        <a:srgbClr val="0000FF"/>
      </a:hlink>
      <a:folHlink>
        <a:srgbClr val="00CC66"/>
      </a:folHlink>
    </a:clrScheme>
    <a:fontScheme name="Regin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1129</Words>
  <Application>Microsoft Office PowerPoint</Application>
  <PresentationFormat>A4-Papier (210 x 297 mm)</PresentationFormat>
  <Paragraphs>217</Paragraphs>
  <Slides>30</Slides>
  <Notes>1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30</vt:i4>
      </vt:variant>
    </vt:vector>
  </HeadingPairs>
  <TitlesOfParts>
    <vt:vector size="37" baseType="lpstr">
      <vt:lpstr>Arial</vt:lpstr>
      <vt:lpstr>Calibri</vt:lpstr>
      <vt:lpstr>Times New Roman</vt:lpstr>
      <vt:lpstr>Wingdings</vt:lpstr>
      <vt:lpstr>1_Titel</vt:lpstr>
      <vt:lpstr>2_Aufgaben</vt:lpstr>
      <vt:lpstr>3_Rueckseiten</vt:lpstr>
      <vt:lpstr>Rettung vor dem Zugunglück!</vt:lpstr>
      <vt:lpstr>Reparatur von dicken Eisenbahnschienen</vt:lpstr>
      <vt:lpstr>Mit dieser Lerneinheit kannst du…</vt:lpstr>
      <vt:lpstr>Du musst nur…</vt:lpstr>
      <vt:lpstr>Informationen</vt:lpstr>
      <vt:lpstr>Aufgabe 1 von 2</vt:lpstr>
      <vt:lpstr>PowerPoint-Präsentation</vt:lpstr>
      <vt:lpstr>PowerPoint-Präsentation</vt:lpstr>
      <vt:lpstr>PowerPoint-Präsentation</vt:lpstr>
      <vt:lpstr>PowerPoint-Präsentation</vt:lpstr>
      <vt:lpstr>Aufgabe 2 von 2</vt:lpstr>
      <vt:lpstr>Thermit-Reaktion</vt:lpstr>
      <vt:lpstr>Ergebnis der Thermit-Reaktion</vt:lpstr>
      <vt:lpstr>Aufgabe 2 von 2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Das sollte bleiben:</vt:lpstr>
      <vt:lpstr>Reparatur von dicken Eisenbahnschienen</vt:lpstr>
      <vt:lpstr>Teste dich selbst</vt:lpstr>
      <vt:lpstr>PowerPoint-Präsentation</vt:lpstr>
      <vt:lpstr>PowerPoint-Präsentation</vt:lpstr>
      <vt:lpstr>Teste dich selbst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Regina</dc:creator>
  <cp:lastModifiedBy>Walter Wagner</cp:lastModifiedBy>
  <cp:revision>175</cp:revision>
  <cp:lastPrinted>2017-06-30T10:25:24Z</cp:lastPrinted>
  <dcterms:created xsi:type="dcterms:W3CDTF">2016-04-13T08:36:10Z</dcterms:created>
  <dcterms:modified xsi:type="dcterms:W3CDTF">2022-08-05T08:16:20Z</dcterms:modified>
  <cp:contentStatus/>
</cp:coreProperties>
</file>