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906000" type="A4"/>
  <p:notesSz cx="6645275" cy="97742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FF00FF"/>
    <a:srgbClr val="99CCFF"/>
    <a:srgbClr val="FFCCCC"/>
    <a:srgbClr val="0000FF"/>
    <a:srgbClr val="DDDD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1" autoAdjust="0"/>
    <p:restoredTop sz="94660"/>
  </p:normalViewPr>
  <p:slideViewPr>
    <p:cSldViewPr>
      <p:cViewPr>
        <p:scale>
          <a:sx n="66" d="100"/>
          <a:sy n="66" d="100"/>
        </p:scale>
        <p:origin x="-696" y="-600"/>
      </p:cViewPr>
      <p:guideLst>
        <p:guide orient="horz" pos="3120"/>
        <p:guide orient="horz" pos="6068"/>
        <p:guide pos="2160"/>
        <p:guide pos="4201"/>
        <p:guide pos="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8236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134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143500" y="0"/>
            <a:ext cx="1714500" cy="963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4991100" cy="96329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1944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3676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280715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8913" y="849313"/>
            <a:ext cx="3163887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849313"/>
            <a:ext cx="3163888" cy="8783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99434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3868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3342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8746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97465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xmlns="" val="330754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3182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849313"/>
            <a:ext cx="6480175" cy="878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1555820"/>
              </p:ext>
            </p:extLst>
          </p:nvPr>
        </p:nvGraphicFramePr>
        <p:xfrm>
          <a:off x="514607" y="1352600"/>
          <a:ext cx="5762624" cy="8067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0656"/>
                <a:gridCol w="1440656"/>
                <a:gridCol w="1440656"/>
                <a:gridCol w="1440656"/>
              </a:tblGrid>
              <a:tr h="1008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V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 zu</a:t>
                      </a:r>
                      <a:r>
                        <a:rPr lang="de-DE" sz="1600" b="0" baseline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de-DE" sz="1600" b="1" baseline="0" dirty="0" smtClean="0">
                          <a:effectLst/>
                          <a:latin typeface="+mn-lt"/>
                          <a:ea typeface="Times New Roman"/>
                        </a:rPr>
                        <a:t>V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de-DE" sz="1600" b="0" baseline="0" dirty="0" smtClean="0">
                          <a:effectLst/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endParaRPr lang="de-DE" sz="1600" b="0" baseline="-25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Keine</a:t>
                      </a:r>
                      <a:r>
                        <a:rPr lang="de-DE" sz="1600" b="0" baseline="0" dirty="0" smtClean="0">
                          <a:effectLst/>
                          <a:latin typeface="+mn-lt"/>
                          <a:ea typeface="Times New Roman"/>
                        </a:rPr>
                        <a:t> Redoxreaktion (+I)</a:t>
                      </a:r>
                      <a:endParaRPr lang="de-DE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8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Cr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Cl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- zu 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Cr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Cl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de-DE" sz="1600" b="0" baseline="-25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Reduktion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(+V 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  <a:sym typeface="Wingdings" pitchFamily="2" charset="2"/>
                        </a:rPr>
                        <a:t> +III)</a:t>
                      </a:r>
                      <a:endParaRPr lang="de-DE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8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H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7 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zu H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P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HO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de-DE" sz="1600" b="0" baseline="-25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Oxidation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(+III 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  <a:sym typeface="Wingdings" pitchFamily="2" charset="2"/>
                        </a:rPr>
                        <a:t> +V)</a:t>
                      </a:r>
                      <a:endParaRPr lang="de-DE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8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Ag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NO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 zu 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Ag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CrO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de-DE" sz="1600" b="0" baseline="-25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Reduktion</a:t>
                      </a:r>
                      <a:r>
                        <a:rPr lang="de-DE" sz="1600" b="0" baseline="0" dirty="0" smtClean="0">
                          <a:effectLst/>
                          <a:latin typeface="+mn-lt"/>
                          <a:ea typeface="Times New Roman"/>
                        </a:rPr>
                        <a:t> (+VII </a:t>
                      </a:r>
                      <a:r>
                        <a:rPr lang="de-DE" sz="1600" b="0" baseline="0" dirty="0" smtClean="0">
                          <a:effectLst/>
                          <a:latin typeface="+mn-lt"/>
                          <a:ea typeface="Times New Roman"/>
                          <a:sym typeface="Wingdings" pitchFamily="2" charset="2"/>
                        </a:rPr>
                        <a:t> +V)</a:t>
                      </a:r>
                      <a:endParaRPr lang="de-DE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8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err="1" smtClean="0">
                          <a:effectLst/>
                          <a:latin typeface="+mn-lt"/>
                          <a:ea typeface="Times New Roman"/>
                        </a:rPr>
                        <a:t>Fe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(CO)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5</a:t>
                      </a:r>
                      <a:r>
                        <a:rPr lang="de-DE" sz="1600" b="0" baseline="0" dirty="0" smtClean="0">
                          <a:effectLst/>
                          <a:latin typeface="+mn-lt"/>
                          <a:ea typeface="Times New Roman"/>
                        </a:rPr>
                        <a:t> zu 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H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[</a:t>
                      </a:r>
                      <a:r>
                        <a:rPr lang="de-DE" sz="1600" b="1" dirty="0" err="1" smtClean="0">
                          <a:effectLst/>
                          <a:latin typeface="+mn-lt"/>
                          <a:ea typeface="Times New Roman"/>
                        </a:rPr>
                        <a:t>Fe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(CO)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]</a:t>
                      </a:r>
                      <a:endParaRPr lang="de-DE" sz="1600" b="0" baseline="-25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Oxidation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(+III 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  <a:sym typeface="Wingdings" pitchFamily="2" charset="2"/>
                        </a:rPr>
                        <a:t> +VI)</a:t>
                      </a:r>
                      <a:endParaRPr lang="de-DE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8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K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[</a:t>
                      </a:r>
                      <a:r>
                        <a:rPr lang="de-DE" sz="1600" b="1" dirty="0" err="1" smtClean="0">
                          <a:effectLst/>
                          <a:latin typeface="+mn-lt"/>
                          <a:ea typeface="Times New Roman"/>
                        </a:rPr>
                        <a:t>Ni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(CN)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] zu K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[</a:t>
                      </a:r>
                      <a:r>
                        <a:rPr lang="de-DE" sz="1600" b="1" dirty="0" err="1" smtClean="0">
                          <a:effectLst/>
                          <a:latin typeface="+mn-lt"/>
                          <a:ea typeface="Times New Roman"/>
                        </a:rPr>
                        <a:t>Ni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(CN)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6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]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Keine Redoxreaktion (+VI)</a:t>
                      </a:r>
                      <a:endParaRPr lang="de-DE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8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K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Mn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de-DE" sz="1600" b="0" baseline="0" dirty="0" smtClean="0">
                          <a:effectLst/>
                          <a:latin typeface="+mn-lt"/>
                          <a:ea typeface="Times New Roman"/>
                        </a:rPr>
                        <a:t> zu</a:t>
                      </a:r>
                      <a:endParaRPr lang="de-DE" sz="1600" b="0" baseline="-250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K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Mn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4</a:t>
                      </a:r>
                      <a:endParaRPr lang="de-DE" sz="1600" b="0" baseline="-25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Oxidation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(0 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  <a:sym typeface="Wingdings" pitchFamily="2" charset="2"/>
                        </a:rPr>
                        <a:t>+I)</a:t>
                      </a:r>
                      <a:endParaRPr lang="de-DE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0083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b="0">
                          <a:effectLst/>
                        </a:rPr>
                        <a:t> </a:t>
                      </a:r>
                      <a:endParaRPr lang="de-DE" sz="1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Cr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 zu 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Times New Roman"/>
                        </a:rPr>
                        <a:t>Cr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Cl</a:t>
                      </a:r>
                      <a:r>
                        <a:rPr lang="de-DE" sz="1600" b="0" baseline="-25000" dirty="0" smtClean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  <a:endParaRPr lang="de-DE" sz="1600" b="0" baseline="-25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Reduktion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</a:rPr>
                        <a:t>(0 </a:t>
                      </a:r>
                      <a:r>
                        <a:rPr lang="de-DE" sz="1600" b="0" dirty="0" smtClean="0">
                          <a:effectLst/>
                          <a:latin typeface="+mn-lt"/>
                          <a:ea typeface="Times New Roman"/>
                          <a:sym typeface="Wingdings" pitchFamily="2" charset="2"/>
                        </a:rPr>
                        <a:t> -II)</a:t>
                      </a:r>
                      <a:endParaRPr lang="de-DE" sz="16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pSp>
        <p:nvGrpSpPr>
          <p:cNvPr id="5" name="Group 504"/>
          <p:cNvGrpSpPr>
            <a:grpSpLocks/>
          </p:cNvGrpSpPr>
          <p:nvPr/>
        </p:nvGrpSpPr>
        <p:grpSpPr bwMode="auto">
          <a:xfrm>
            <a:off x="504354" y="1774528"/>
            <a:ext cx="5767388" cy="7245350"/>
            <a:chOff x="1332" y="2933"/>
            <a:chExt cx="9082" cy="11410"/>
          </a:xfrm>
        </p:grpSpPr>
        <p:sp>
          <p:nvSpPr>
            <p:cNvPr id="6" name="AutoShape 505"/>
            <p:cNvSpPr>
              <a:spLocks noChangeArrowheads="1"/>
            </p:cNvSpPr>
            <p:nvPr/>
          </p:nvSpPr>
          <p:spPr bwMode="auto">
            <a:xfrm>
              <a:off x="5595" y="3022"/>
              <a:ext cx="555" cy="203"/>
            </a:xfrm>
            <a:prstGeom prst="hexagon">
              <a:avLst>
                <a:gd name="adj" fmla="val 68350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7" name="AutoShape 506"/>
            <p:cNvSpPr>
              <a:spLocks noChangeArrowheads="1"/>
            </p:cNvSpPr>
            <p:nvPr/>
          </p:nvSpPr>
          <p:spPr bwMode="auto">
            <a:xfrm>
              <a:off x="5606" y="10871"/>
              <a:ext cx="555" cy="203"/>
            </a:xfrm>
            <a:prstGeom prst="hexagon">
              <a:avLst>
                <a:gd name="adj" fmla="val 68350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8" name="AutoShape 507"/>
            <p:cNvSpPr>
              <a:spLocks noChangeArrowheads="1"/>
            </p:cNvSpPr>
            <p:nvPr/>
          </p:nvSpPr>
          <p:spPr bwMode="auto">
            <a:xfrm>
              <a:off x="5621" y="12499"/>
              <a:ext cx="555" cy="188"/>
            </a:xfrm>
            <a:prstGeom prst="hexagon">
              <a:avLst>
                <a:gd name="adj" fmla="val 73803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9" name="AutoShape 508"/>
            <p:cNvSpPr>
              <a:spLocks noChangeArrowheads="1"/>
            </p:cNvSpPr>
            <p:nvPr/>
          </p:nvSpPr>
          <p:spPr bwMode="auto">
            <a:xfrm>
              <a:off x="5588" y="9333"/>
              <a:ext cx="555" cy="188"/>
            </a:xfrm>
            <a:prstGeom prst="hexagon">
              <a:avLst>
                <a:gd name="adj" fmla="val 73803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0" name="AutoShape 509"/>
            <p:cNvSpPr>
              <a:spLocks noChangeArrowheads="1"/>
            </p:cNvSpPr>
            <p:nvPr/>
          </p:nvSpPr>
          <p:spPr bwMode="auto">
            <a:xfrm>
              <a:off x="5605" y="7736"/>
              <a:ext cx="555" cy="203"/>
            </a:xfrm>
            <a:prstGeom prst="hexagon">
              <a:avLst>
                <a:gd name="adj" fmla="val 68350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1" name="AutoShape 510"/>
            <p:cNvSpPr>
              <a:spLocks noChangeArrowheads="1"/>
            </p:cNvSpPr>
            <p:nvPr/>
          </p:nvSpPr>
          <p:spPr bwMode="auto">
            <a:xfrm>
              <a:off x="5635" y="6153"/>
              <a:ext cx="555" cy="173"/>
            </a:xfrm>
            <a:prstGeom prst="hexagon">
              <a:avLst>
                <a:gd name="adj" fmla="val 80202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2" name="AutoShape 511"/>
            <p:cNvSpPr>
              <a:spLocks noChangeArrowheads="1"/>
            </p:cNvSpPr>
            <p:nvPr/>
          </p:nvSpPr>
          <p:spPr bwMode="auto">
            <a:xfrm>
              <a:off x="5623" y="4527"/>
              <a:ext cx="555" cy="218"/>
            </a:xfrm>
            <a:prstGeom prst="hexagon">
              <a:avLst>
                <a:gd name="adj" fmla="val 63647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3" name="AutoShape 512"/>
            <p:cNvSpPr>
              <a:spLocks noChangeArrowheads="1"/>
            </p:cNvSpPr>
            <p:nvPr/>
          </p:nvSpPr>
          <p:spPr bwMode="auto">
            <a:xfrm>
              <a:off x="5616" y="14140"/>
              <a:ext cx="555" cy="203"/>
            </a:xfrm>
            <a:prstGeom prst="hexagon">
              <a:avLst>
                <a:gd name="adj" fmla="val 68350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4" name="AutoShape 513"/>
            <p:cNvSpPr>
              <a:spLocks noChangeArrowheads="1"/>
            </p:cNvSpPr>
            <p:nvPr/>
          </p:nvSpPr>
          <p:spPr bwMode="auto">
            <a:xfrm rot="-5400000">
              <a:off x="10140" y="2910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5" name="AutoShape 514"/>
            <p:cNvSpPr>
              <a:spLocks noChangeArrowheads="1"/>
            </p:cNvSpPr>
            <p:nvPr/>
          </p:nvSpPr>
          <p:spPr bwMode="auto">
            <a:xfrm rot="-5400000">
              <a:off x="10144" y="4415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6" name="AutoShape 515"/>
            <p:cNvSpPr>
              <a:spLocks noChangeArrowheads="1"/>
            </p:cNvSpPr>
            <p:nvPr/>
          </p:nvSpPr>
          <p:spPr bwMode="auto">
            <a:xfrm rot="-5400000">
              <a:off x="10129" y="6043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7" name="AutoShape 516"/>
            <p:cNvSpPr>
              <a:spLocks noChangeArrowheads="1"/>
            </p:cNvSpPr>
            <p:nvPr/>
          </p:nvSpPr>
          <p:spPr bwMode="auto">
            <a:xfrm rot="-5400000">
              <a:off x="10144" y="7686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8" name="AutoShape 517"/>
            <p:cNvSpPr>
              <a:spLocks noChangeArrowheads="1"/>
            </p:cNvSpPr>
            <p:nvPr/>
          </p:nvSpPr>
          <p:spPr bwMode="auto">
            <a:xfrm rot="-5400000">
              <a:off x="10148" y="10851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19" name="AutoShape 518"/>
            <p:cNvSpPr>
              <a:spLocks noChangeArrowheads="1"/>
            </p:cNvSpPr>
            <p:nvPr/>
          </p:nvSpPr>
          <p:spPr bwMode="auto">
            <a:xfrm rot="-5400000">
              <a:off x="10133" y="12426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0" name="AutoShape 519"/>
            <p:cNvSpPr>
              <a:spLocks noChangeArrowheads="1"/>
            </p:cNvSpPr>
            <p:nvPr/>
          </p:nvSpPr>
          <p:spPr bwMode="auto">
            <a:xfrm rot="-5400000">
              <a:off x="10148" y="14024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1" name="AutoShape 520"/>
            <p:cNvSpPr>
              <a:spLocks noChangeArrowheads="1"/>
            </p:cNvSpPr>
            <p:nvPr/>
          </p:nvSpPr>
          <p:spPr bwMode="auto">
            <a:xfrm rot="-5400000">
              <a:off x="10152" y="9254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2" name="AutoShape 521"/>
            <p:cNvSpPr>
              <a:spLocks noChangeArrowheads="1"/>
            </p:cNvSpPr>
            <p:nvPr/>
          </p:nvSpPr>
          <p:spPr bwMode="auto">
            <a:xfrm rot="5400000">
              <a:off x="1360" y="2922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3" name="AutoShape 522"/>
            <p:cNvSpPr>
              <a:spLocks noChangeArrowheads="1"/>
            </p:cNvSpPr>
            <p:nvPr/>
          </p:nvSpPr>
          <p:spPr bwMode="auto">
            <a:xfrm rot="5400000">
              <a:off x="1355" y="4502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4" name="AutoShape 523"/>
            <p:cNvSpPr>
              <a:spLocks noChangeArrowheads="1"/>
            </p:cNvSpPr>
            <p:nvPr/>
          </p:nvSpPr>
          <p:spPr bwMode="auto">
            <a:xfrm rot="5400000">
              <a:off x="1355" y="6130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5" name="AutoShape 524"/>
            <p:cNvSpPr>
              <a:spLocks noChangeArrowheads="1"/>
            </p:cNvSpPr>
            <p:nvPr/>
          </p:nvSpPr>
          <p:spPr bwMode="auto">
            <a:xfrm rot="5400000">
              <a:off x="1370" y="7653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6" name="AutoShape 525"/>
            <p:cNvSpPr>
              <a:spLocks noChangeArrowheads="1"/>
            </p:cNvSpPr>
            <p:nvPr/>
          </p:nvSpPr>
          <p:spPr bwMode="auto">
            <a:xfrm rot="5400000">
              <a:off x="1365" y="9310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7" name="AutoShape 526"/>
            <p:cNvSpPr>
              <a:spLocks noChangeArrowheads="1"/>
            </p:cNvSpPr>
            <p:nvPr/>
          </p:nvSpPr>
          <p:spPr bwMode="auto">
            <a:xfrm rot="5400000">
              <a:off x="1365" y="10916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8" name="AutoShape 527"/>
            <p:cNvSpPr>
              <a:spLocks noChangeArrowheads="1"/>
            </p:cNvSpPr>
            <p:nvPr/>
          </p:nvSpPr>
          <p:spPr bwMode="auto">
            <a:xfrm rot="5400000">
              <a:off x="1370" y="12537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  <p:sp>
          <p:nvSpPr>
            <p:cNvPr id="29" name="AutoShape 528"/>
            <p:cNvSpPr>
              <a:spLocks noChangeArrowheads="1"/>
            </p:cNvSpPr>
            <p:nvPr/>
          </p:nvSpPr>
          <p:spPr bwMode="auto">
            <a:xfrm rot="5400000">
              <a:off x="1380" y="14052"/>
              <a:ext cx="240" cy="2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de-DE"/>
            </a:p>
          </p:txBody>
        </p:sp>
      </p:grp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547688" y="1208088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5"/>
          <p:cNvSpPr>
            <a:spLocks noChangeArrowheads="1"/>
          </p:cNvSpPr>
          <p:nvPr/>
        </p:nvSpPr>
        <p:spPr bwMode="auto">
          <a:xfrm>
            <a:off x="547688" y="1665288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Group 16"/>
          <p:cNvGrpSpPr>
            <a:grpSpLocks/>
          </p:cNvGrpSpPr>
          <p:nvPr/>
        </p:nvGrpSpPr>
        <p:grpSpPr bwMode="auto">
          <a:xfrm>
            <a:off x="515838" y="612501"/>
            <a:ext cx="2876551" cy="1438275"/>
            <a:chOff x="1350" y="2475"/>
            <a:chExt cx="4530" cy="2265"/>
          </a:xfrm>
          <a:solidFill>
            <a:srgbClr val="FF0000"/>
          </a:solidFill>
        </p:grpSpPr>
        <p:sp>
          <p:nvSpPr>
            <p:cNvPr id="41" name="AutoShape 12"/>
            <p:cNvSpPr>
              <a:spLocks noChangeArrowheads="1"/>
            </p:cNvSpPr>
            <p:nvPr/>
          </p:nvSpPr>
          <p:spPr bwMode="auto">
            <a:xfrm>
              <a:off x="1350" y="2475"/>
              <a:ext cx="4530" cy="2265"/>
            </a:xfrm>
            <a:custGeom>
              <a:avLst/>
              <a:gdLst>
                <a:gd name="T0" fmla="*/ 2265 w 21600"/>
                <a:gd name="T1" fmla="*/ 0 h 21600"/>
                <a:gd name="T2" fmla="*/ 1129 w 21600"/>
                <a:gd name="T3" fmla="*/ 1133 h 21600"/>
                <a:gd name="T4" fmla="*/ 2265 w 21600"/>
                <a:gd name="T5" fmla="*/ 1129 h 21600"/>
                <a:gd name="T6" fmla="*/ 3401 w 21600"/>
                <a:gd name="T7" fmla="*/ 113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1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767" y="10800"/>
                  </a:moveTo>
                  <a:cubicBezTo>
                    <a:pt x="10767" y="10781"/>
                    <a:pt x="10781" y="10767"/>
                    <a:pt x="10800" y="10767"/>
                  </a:cubicBezTo>
                  <a:cubicBezTo>
                    <a:pt x="10818" y="10766"/>
                    <a:pt x="10832" y="10781"/>
                    <a:pt x="10833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10767" y="1080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b="1">
                <a:solidFill>
                  <a:schemeClr val="bg1"/>
                </a:solidFill>
              </a:endParaRPr>
            </a:p>
          </p:txBody>
        </p:sp>
        <p:sp>
          <p:nvSpPr>
            <p:cNvPr id="42" name="Oval 13"/>
            <p:cNvSpPr>
              <a:spLocks noChangeArrowheads="1"/>
            </p:cNvSpPr>
            <p:nvPr/>
          </p:nvSpPr>
          <p:spPr bwMode="auto">
            <a:xfrm>
              <a:off x="3435" y="2625"/>
              <a:ext cx="375" cy="323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b="1">
                <a:solidFill>
                  <a:schemeClr val="bg1"/>
                </a:solidFill>
              </a:endParaRPr>
            </a:p>
          </p:txBody>
        </p:sp>
        <p:sp>
          <p:nvSpPr>
            <p:cNvPr id="43" name="Text Box 15"/>
            <p:cNvSpPr txBox="1">
              <a:spLocks noChangeArrowheads="1"/>
            </p:cNvSpPr>
            <p:nvPr/>
          </p:nvSpPr>
          <p:spPr bwMode="auto">
            <a:xfrm>
              <a:off x="2355" y="3060"/>
              <a:ext cx="2580" cy="45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Lösung</a:t>
              </a:r>
              <a:endParaRPr kumimoji="0" lang="de-DE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4" name="Group 18"/>
          <p:cNvGrpSpPr>
            <a:grpSpLocks/>
          </p:cNvGrpSpPr>
          <p:nvPr/>
        </p:nvGrpSpPr>
        <p:grpSpPr bwMode="auto">
          <a:xfrm>
            <a:off x="3382666" y="612501"/>
            <a:ext cx="2876550" cy="1438275"/>
            <a:chOff x="5850" y="2211"/>
            <a:chExt cx="4530" cy="2265"/>
          </a:xfrm>
          <a:solidFill>
            <a:srgbClr val="FF0000"/>
          </a:solidFill>
        </p:grpSpPr>
        <p:sp>
          <p:nvSpPr>
            <p:cNvPr id="45" name="AutoShape 10"/>
            <p:cNvSpPr>
              <a:spLocks noChangeArrowheads="1"/>
            </p:cNvSpPr>
            <p:nvPr/>
          </p:nvSpPr>
          <p:spPr bwMode="auto">
            <a:xfrm>
              <a:off x="5850" y="2211"/>
              <a:ext cx="4530" cy="2265"/>
            </a:xfrm>
            <a:custGeom>
              <a:avLst/>
              <a:gdLst>
                <a:gd name="T0" fmla="*/ 2265 w 21600"/>
                <a:gd name="T1" fmla="*/ 0 h 21600"/>
                <a:gd name="T2" fmla="*/ 1129 w 21600"/>
                <a:gd name="T3" fmla="*/ 1133 h 21600"/>
                <a:gd name="T4" fmla="*/ 2265 w 21600"/>
                <a:gd name="T5" fmla="*/ 1129 h 21600"/>
                <a:gd name="T6" fmla="*/ 3401 w 21600"/>
                <a:gd name="T7" fmla="*/ 113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1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767" y="10800"/>
                  </a:moveTo>
                  <a:cubicBezTo>
                    <a:pt x="10767" y="10781"/>
                    <a:pt x="10781" y="10767"/>
                    <a:pt x="10800" y="10767"/>
                  </a:cubicBezTo>
                  <a:cubicBezTo>
                    <a:pt x="10818" y="10766"/>
                    <a:pt x="10832" y="10781"/>
                    <a:pt x="10833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10767" y="1080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b="1"/>
            </a:p>
          </p:txBody>
        </p:sp>
        <p:sp>
          <p:nvSpPr>
            <p:cNvPr id="46" name="Oval 14"/>
            <p:cNvSpPr>
              <a:spLocks noChangeArrowheads="1"/>
            </p:cNvSpPr>
            <p:nvPr/>
          </p:nvSpPr>
          <p:spPr bwMode="auto">
            <a:xfrm>
              <a:off x="7905" y="2424"/>
              <a:ext cx="375" cy="323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b="1"/>
            </a:p>
          </p:txBody>
        </p:sp>
        <p:sp>
          <p:nvSpPr>
            <p:cNvPr id="47" name="Text Box 17"/>
            <p:cNvSpPr txBox="1">
              <a:spLocks noChangeArrowheads="1"/>
            </p:cNvSpPr>
            <p:nvPr/>
          </p:nvSpPr>
          <p:spPr bwMode="auto">
            <a:xfrm>
              <a:off x="7350" y="2805"/>
              <a:ext cx="1515" cy="46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Text Box 55"/>
          <p:cNvSpPr txBox="1">
            <a:spLocks noChangeArrowheads="1"/>
          </p:cNvSpPr>
          <p:nvPr/>
        </p:nvSpPr>
        <p:spPr bwMode="auto">
          <a:xfrm>
            <a:off x="3824437" y="893414"/>
            <a:ext cx="20986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Reduktion, Oxidation oder keine Redoxreaktion?</a:t>
            </a:r>
            <a:endParaRPr kumimoji="0" lang="de-DE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Gerade Verbindung 2"/>
          <p:cNvCxnSpPr>
            <a:stCxn id="42" idx="5"/>
            <a:endCxn id="6" idx="3"/>
          </p:cNvCxnSpPr>
          <p:nvPr/>
        </p:nvCxnSpPr>
        <p:spPr>
          <a:xfrm>
            <a:off x="2043065" y="882819"/>
            <a:ext cx="1168443" cy="10126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>
            <a:stCxn id="24" idx="0"/>
            <a:endCxn id="12" idx="3"/>
          </p:cNvCxnSpPr>
          <p:nvPr/>
        </p:nvCxnSpPr>
        <p:spPr>
          <a:xfrm flipV="1">
            <a:off x="685657" y="2855933"/>
            <a:ext cx="2543632" cy="10391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>
            <a:stCxn id="26" idx="0"/>
            <a:endCxn id="11" idx="3"/>
          </p:cNvCxnSpPr>
          <p:nvPr/>
        </p:nvCxnSpPr>
        <p:spPr>
          <a:xfrm flipV="1">
            <a:off x="692007" y="3874156"/>
            <a:ext cx="2544903" cy="2040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>
            <a:stCxn id="23" idx="0"/>
            <a:endCxn id="10" idx="3"/>
          </p:cNvCxnSpPr>
          <p:nvPr/>
        </p:nvCxnSpPr>
        <p:spPr>
          <a:xfrm>
            <a:off x="685657" y="2861331"/>
            <a:ext cx="2532202" cy="20275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>
            <a:stCxn id="22" idx="0"/>
            <a:endCxn id="9" idx="3"/>
          </p:cNvCxnSpPr>
          <p:nvPr/>
        </p:nvCxnSpPr>
        <p:spPr>
          <a:xfrm>
            <a:off x="688832" y="1858031"/>
            <a:ext cx="2518231" cy="40401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>
            <a:stCxn id="29" idx="0"/>
            <a:endCxn id="7" idx="3"/>
          </p:cNvCxnSpPr>
          <p:nvPr/>
        </p:nvCxnSpPr>
        <p:spPr>
          <a:xfrm flipV="1">
            <a:off x="701533" y="6879611"/>
            <a:ext cx="2516961" cy="20459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>
            <a:stCxn id="28" idx="0"/>
            <a:endCxn id="8" idx="3"/>
          </p:cNvCxnSpPr>
          <p:nvPr/>
        </p:nvCxnSpPr>
        <p:spPr>
          <a:xfrm flipV="1">
            <a:off x="695183" y="7908628"/>
            <a:ext cx="2532836" cy="549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>
            <a:stCxn id="25" idx="0"/>
            <a:endCxn id="13" idx="3"/>
          </p:cNvCxnSpPr>
          <p:nvPr/>
        </p:nvCxnSpPr>
        <p:spPr>
          <a:xfrm>
            <a:off x="695183" y="4862216"/>
            <a:ext cx="2529661" cy="4093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773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A4-Papier (210x297 mm)</PresentationFormat>
  <Paragraphs>35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Standarddesign</vt:lpstr>
      <vt:lpstr>Folie 1</vt:lpstr>
    </vt:vector>
  </TitlesOfParts>
  <Company>Universität Bayreuth, Didaktik der Chemie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Walter Wagner</dc:creator>
  <cp:lastModifiedBy>Walter Wagner</cp:lastModifiedBy>
  <cp:revision>68</cp:revision>
  <dcterms:created xsi:type="dcterms:W3CDTF">2008-02-21T10:17:34Z</dcterms:created>
  <dcterms:modified xsi:type="dcterms:W3CDTF">2013-07-16T14:54:12Z</dcterms:modified>
</cp:coreProperties>
</file>