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906000" type="A4"/>
  <p:notesSz cx="6858000" cy="994568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99CCFF"/>
    <a:srgbClr val="FFCCCC"/>
    <a:srgbClr val="0000FF"/>
    <a:srgbClr val="FF0000"/>
    <a:srgbClr val="DDDDD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61" autoAdjust="0"/>
    <p:restoredTop sz="94660"/>
  </p:normalViewPr>
  <p:slideViewPr>
    <p:cSldViewPr>
      <p:cViewPr>
        <p:scale>
          <a:sx n="100" d="100"/>
          <a:sy n="100" d="100"/>
        </p:scale>
        <p:origin x="-3024" y="-78"/>
      </p:cViewPr>
      <p:guideLst>
        <p:guide orient="horz" pos="3120"/>
        <p:guide orient="horz" pos="535"/>
        <p:guide orient="horz" pos="6068"/>
        <p:guide pos="2160"/>
        <p:guide pos="4201"/>
        <p:guide pos="119"/>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6575"/>
            <a:ext cx="5829300" cy="212407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Tree>
    <p:extLst>
      <p:ext uri="{BB962C8B-B14F-4D97-AF65-F5344CB8AC3E}">
        <p14:creationId xmlns="" xmlns:p14="http://schemas.microsoft.com/office/powerpoint/2010/main" val="4182360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 xmlns:p14="http://schemas.microsoft.com/office/powerpoint/2010/main" val="281349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5143500" y="0"/>
            <a:ext cx="1714500" cy="96329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0" y="0"/>
            <a:ext cx="4991100" cy="96329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 xmlns:p14="http://schemas.microsoft.com/office/powerpoint/2010/main" val="371944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 xmlns:p14="http://schemas.microsoft.com/office/powerpoint/2010/main" val="2236768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338" y="6365875"/>
            <a:ext cx="5829300" cy="1966913"/>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 xmlns:p14="http://schemas.microsoft.com/office/powerpoint/2010/main" val="2807151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88913" y="849313"/>
            <a:ext cx="3163887"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505200" y="849313"/>
            <a:ext cx="3163888" cy="8783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 xmlns:p14="http://schemas.microsoft.com/office/powerpoint/2010/main" val="994349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342900" y="396875"/>
            <a:ext cx="6172200" cy="1651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 xmlns:p14="http://schemas.microsoft.com/office/powerpoint/2010/main" val="3538685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 xmlns:p14="http://schemas.microsoft.com/office/powerpoint/2010/main" val="833420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387465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3700"/>
            <a:ext cx="2255838" cy="1679575"/>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 xmlns:p14="http://schemas.microsoft.com/office/powerpoint/2010/main" val="974652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613" y="6934200"/>
            <a:ext cx="4114800" cy="819150"/>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 xmlns:p14="http://schemas.microsoft.com/office/powerpoint/2010/main" val="330754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6858000" cy="631825"/>
          </a:xfrm>
          <a:prstGeom prst="rect">
            <a:avLst/>
          </a:prstGeom>
          <a:solidFill>
            <a:srgbClr val="DDDDDD"/>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188913" y="849313"/>
            <a:ext cx="6480175" cy="8783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000" b="1">
          <a:solidFill>
            <a:schemeClr val="tx2"/>
          </a:solidFill>
          <a:latin typeface="+mj-lt"/>
          <a:ea typeface="+mj-ea"/>
          <a:cs typeface="+mj-cs"/>
        </a:defRPr>
      </a:lvl1pPr>
      <a:lvl2pPr algn="ctr" rtl="0" eaLnBrk="0" fontAlgn="base" hangingPunct="0">
        <a:spcBef>
          <a:spcPct val="0"/>
        </a:spcBef>
        <a:spcAft>
          <a:spcPct val="0"/>
        </a:spcAft>
        <a:defRPr sz="2000" b="1">
          <a:solidFill>
            <a:schemeClr val="tx2"/>
          </a:solidFill>
          <a:latin typeface="Arial" charset="0"/>
        </a:defRPr>
      </a:lvl2pPr>
      <a:lvl3pPr algn="ctr" rtl="0" eaLnBrk="0" fontAlgn="base" hangingPunct="0">
        <a:spcBef>
          <a:spcPct val="0"/>
        </a:spcBef>
        <a:spcAft>
          <a:spcPct val="0"/>
        </a:spcAft>
        <a:defRPr sz="2000" b="1">
          <a:solidFill>
            <a:schemeClr val="tx2"/>
          </a:solidFill>
          <a:latin typeface="Arial" charset="0"/>
        </a:defRPr>
      </a:lvl3pPr>
      <a:lvl4pPr algn="ctr" rtl="0" eaLnBrk="0" fontAlgn="base" hangingPunct="0">
        <a:spcBef>
          <a:spcPct val="0"/>
        </a:spcBef>
        <a:spcAft>
          <a:spcPct val="0"/>
        </a:spcAft>
        <a:defRPr sz="2000" b="1">
          <a:solidFill>
            <a:schemeClr val="tx2"/>
          </a:solidFill>
          <a:latin typeface="Arial" charset="0"/>
        </a:defRPr>
      </a:lvl4pPr>
      <a:lvl5pPr algn="ctr" rtl="0" eaLnBrk="0" fontAlgn="base" hangingPunct="0">
        <a:spcBef>
          <a:spcPct val="0"/>
        </a:spcBef>
        <a:spcAft>
          <a:spcPct val="0"/>
        </a:spcAft>
        <a:defRPr sz="2000" b="1">
          <a:solidFill>
            <a:schemeClr val="tx2"/>
          </a:solidFill>
          <a:latin typeface="Arial" charset="0"/>
        </a:defRPr>
      </a:lvl5pPr>
      <a:lvl6pPr marL="457200" algn="ctr" rtl="0" fontAlgn="base">
        <a:spcBef>
          <a:spcPct val="0"/>
        </a:spcBef>
        <a:spcAft>
          <a:spcPct val="0"/>
        </a:spcAft>
        <a:defRPr sz="2000" b="1">
          <a:solidFill>
            <a:schemeClr val="tx2"/>
          </a:solidFill>
          <a:latin typeface="Arial" charset="0"/>
        </a:defRPr>
      </a:lvl6pPr>
      <a:lvl7pPr marL="914400" algn="ctr" rtl="0" fontAlgn="base">
        <a:spcBef>
          <a:spcPct val="0"/>
        </a:spcBef>
        <a:spcAft>
          <a:spcPct val="0"/>
        </a:spcAft>
        <a:defRPr sz="2000" b="1">
          <a:solidFill>
            <a:schemeClr val="tx2"/>
          </a:solidFill>
          <a:latin typeface="Arial" charset="0"/>
        </a:defRPr>
      </a:lvl7pPr>
      <a:lvl8pPr marL="1371600" algn="ctr" rtl="0" fontAlgn="base">
        <a:spcBef>
          <a:spcPct val="0"/>
        </a:spcBef>
        <a:spcAft>
          <a:spcPct val="0"/>
        </a:spcAft>
        <a:defRPr sz="2000" b="1">
          <a:solidFill>
            <a:schemeClr val="tx2"/>
          </a:solidFill>
          <a:latin typeface="Arial" charset="0"/>
        </a:defRPr>
      </a:lvl8pPr>
      <a:lvl9pPr marL="1828800" algn="ctr"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chemeClr val="tx1"/>
          </a:solidFill>
          <a:latin typeface="+mn-lt"/>
        </a:defRPr>
      </a:lvl2pPr>
      <a:lvl3pPr marL="1143000" indent="-228600" algn="l" rtl="0" eaLnBrk="0" fontAlgn="base" hangingPunct="0">
        <a:spcBef>
          <a:spcPct val="20000"/>
        </a:spcBef>
        <a:spcAft>
          <a:spcPct val="0"/>
        </a:spcAft>
        <a:buChar char="•"/>
        <a:defRPr sz="12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solidFill>
            <a:schemeClr val="bg1">
              <a:lumMod val="75000"/>
            </a:schemeClr>
          </a:solidFill>
        </p:spPr>
        <p:txBody>
          <a:bodyPr/>
          <a:lstStyle/>
          <a:p>
            <a:pPr eaLnBrk="1" hangingPunct="1"/>
            <a:r>
              <a:rPr lang="de-DE" sz="1800" dirty="0" err="1" smtClean="0"/>
              <a:t>Bandolo</a:t>
            </a:r>
            <a:r>
              <a:rPr lang="de-DE" sz="1800" dirty="0" smtClean="0"/>
              <a:t>: Redoxreaktionen</a:t>
            </a:r>
            <a:br>
              <a:rPr lang="de-DE" sz="1800" dirty="0" smtClean="0"/>
            </a:br>
            <a:r>
              <a:rPr lang="de-DE" sz="1400" dirty="0" smtClean="0"/>
              <a:t>(</a:t>
            </a:r>
            <a:r>
              <a:rPr lang="de-DE" sz="1400" dirty="0" smtClean="0"/>
              <a:t>Lehrerinformation, Stand </a:t>
            </a:r>
            <a:fld id="{E53E6F17-94FC-4BFC-8B11-3B3257CAC1B4}" type="datetime1">
              <a:rPr lang="de-DE" sz="1400" smtClean="0"/>
              <a:pPr/>
              <a:t>23.03.2012</a:t>
            </a:fld>
            <a:r>
              <a:rPr lang="de-DE" sz="1400" smtClean="0"/>
              <a:t>)</a:t>
            </a:r>
            <a:endParaRPr lang="de-DE" sz="1400" dirty="0" smtClean="0"/>
          </a:p>
        </p:txBody>
      </p:sp>
      <p:sp>
        <p:nvSpPr>
          <p:cNvPr id="2051" name="Rectangle 3"/>
          <p:cNvSpPr>
            <a:spLocks noGrp="1" noChangeArrowheads="1"/>
          </p:cNvSpPr>
          <p:nvPr>
            <p:ph type="body" idx="1"/>
          </p:nvPr>
        </p:nvSpPr>
        <p:spPr>
          <a:xfrm>
            <a:off x="188913" y="631825"/>
            <a:ext cx="6480175" cy="287338"/>
          </a:xfrm>
        </p:spPr>
        <p:txBody>
          <a:bodyPr/>
          <a:lstStyle/>
          <a:p>
            <a:pPr marL="0" indent="0" algn="ctr">
              <a:buNone/>
            </a:pPr>
            <a:r>
              <a:rPr lang="de-DE" sz="900" dirty="0" smtClean="0"/>
              <a:t>Nach einer Aufgabe aus  Galvani Chemie 2,  2007, 8.2; ausgearbeitet von C. Sonnleitner </a:t>
            </a:r>
            <a:endParaRPr lang="de-DE" sz="900" dirty="0"/>
          </a:p>
        </p:txBody>
      </p:sp>
      <p:sp>
        <p:nvSpPr>
          <p:cNvPr id="2052" name="Rectangle 4"/>
          <p:cNvSpPr>
            <a:spLocks noChangeArrowheads="1"/>
          </p:cNvSpPr>
          <p:nvPr/>
        </p:nvSpPr>
        <p:spPr bwMode="auto">
          <a:xfrm>
            <a:off x="188913" y="1136576"/>
            <a:ext cx="6480175" cy="864096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a:lnSpc>
                <a:spcPct val="90000"/>
              </a:lnSpc>
              <a:spcBef>
                <a:spcPct val="20000"/>
              </a:spcBef>
            </a:pPr>
            <a:r>
              <a:rPr lang="de-DE" sz="1400" b="1" dirty="0" err="1" smtClean="0"/>
              <a:t>Lehrziel</a:t>
            </a:r>
            <a:r>
              <a:rPr lang="de-DE" sz="1400" b="1" dirty="0" smtClean="0"/>
              <a:t>:</a:t>
            </a:r>
            <a:endParaRPr lang="de-DE" sz="1400" b="1" dirty="0"/>
          </a:p>
          <a:p>
            <a:r>
              <a:rPr lang="de-DE" sz="1200" dirty="0" smtClean="0"/>
              <a:t>Redoxreaktionen erkennen, Reduktions- </a:t>
            </a:r>
            <a:r>
              <a:rPr lang="de-DE" sz="1200" dirty="0"/>
              <a:t>von Oxidationsreaktionen </a:t>
            </a:r>
            <a:r>
              <a:rPr lang="de-DE" sz="1200" dirty="0" smtClean="0"/>
              <a:t>unterscheiden, das Bestimmen </a:t>
            </a:r>
            <a:r>
              <a:rPr lang="de-DE" sz="1200" dirty="0"/>
              <a:t>von Wertigkeiten üben. </a:t>
            </a:r>
          </a:p>
          <a:p>
            <a:endParaRPr lang="de-DE" sz="1000" dirty="0" smtClean="0"/>
          </a:p>
          <a:p>
            <a:pPr>
              <a:lnSpc>
                <a:spcPct val="90000"/>
              </a:lnSpc>
              <a:spcBef>
                <a:spcPct val="20000"/>
              </a:spcBef>
            </a:pPr>
            <a:r>
              <a:rPr lang="de-DE" sz="1400" b="1" dirty="0" smtClean="0"/>
              <a:t>Vorkenntnisse:</a:t>
            </a:r>
            <a:endParaRPr lang="de-DE" sz="1400" b="1" dirty="0"/>
          </a:p>
          <a:p>
            <a:pPr>
              <a:lnSpc>
                <a:spcPct val="90000"/>
              </a:lnSpc>
              <a:spcBef>
                <a:spcPct val="20000"/>
              </a:spcBef>
            </a:pPr>
            <a:r>
              <a:rPr lang="de-DE" sz="1200" dirty="0" smtClean="0"/>
              <a:t>Reduktions- und Oxidationsreaktion; Bestimmen von Wertigkeiten.</a:t>
            </a:r>
          </a:p>
          <a:p>
            <a:pPr>
              <a:lnSpc>
                <a:spcPct val="90000"/>
              </a:lnSpc>
              <a:spcBef>
                <a:spcPct val="20000"/>
              </a:spcBef>
            </a:pPr>
            <a:endParaRPr lang="de-DE" sz="1000" dirty="0"/>
          </a:p>
          <a:p>
            <a:pPr>
              <a:lnSpc>
                <a:spcPct val="90000"/>
              </a:lnSpc>
              <a:spcBef>
                <a:spcPct val="20000"/>
              </a:spcBef>
            </a:pPr>
            <a:r>
              <a:rPr lang="de-DE" sz="1400" b="1" dirty="0" smtClean="0"/>
              <a:t>Vorbereitung:</a:t>
            </a:r>
            <a:endParaRPr lang="de-DE" sz="1400" b="1" dirty="0"/>
          </a:p>
          <a:p>
            <a:pPr>
              <a:lnSpc>
                <a:spcPct val="90000"/>
              </a:lnSpc>
              <a:spcBef>
                <a:spcPct val="20000"/>
              </a:spcBef>
            </a:pPr>
            <a:r>
              <a:rPr lang="de-DE" sz="1200" dirty="0" smtClean="0"/>
              <a:t>Die </a:t>
            </a:r>
            <a:r>
              <a:rPr lang="de-DE" sz="1200" dirty="0" err="1" smtClean="0"/>
              <a:t>Bandolos</a:t>
            </a:r>
            <a:r>
              <a:rPr lang="de-DE" sz="1200" dirty="0" smtClean="0"/>
              <a:t> müssen in der gewünschten Zahl ausgedruckt, gefaltet, laminiert und ausgeschnitten werden (Vorlage s.u.). Außerdem muss an dem grünen </a:t>
            </a:r>
            <a:r>
              <a:rPr lang="de-DE" sz="1200" dirty="0" err="1" smtClean="0"/>
              <a:t>Bandolo</a:t>
            </a:r>
            <a:r>
              <a:rPr lang="de-DE" sz="1200" dirty="0" smtClean="0"/>
              <a:t> ein ca. 190cm langer, am roten </a:t>
            </a:r>
            <a:r>
              <a:rPr lang="de-DE" sz="1200" dirty="0" err="1" smtClean="0"/>
              <a:t>Bandolo</a:t>
            </a:r>
            <a:r>
              <a:rPr lang="de-DE" sz="1200" dirty="0" smtClean="0"/>
              <a:t> ein ca. 205cm langer und am </a:t>
            </a:r>
            <a:r>
              <a:rPr lang="de-DE" sz="1200" dirty="0" smtClean="0">
                <a:solidFill>
                  <a:srgbClr val="FF00FF"/>
                </a:solidFill>
              </a:rPr>
              <a:t>schwarzen ein ca. ??? </a:t>
            </a:r>
            <a:r>
              <a:rPr lang="de-DE" sz="1200" dirty="0" smtClean="0"/>
              <a:t>langer Wollfaden angebracht werden.</a:t>
            </a:r>
          </a:p>
          <a:p>
            <a:pPr>
              <a:lnSpc>
                <a:spcPct val="90000"/>
              </a:lnSpc>
              <a:spcBef>
                <a:spcPct val="20000"/>
              </a:spcBef>
            </a:pPr>
            <a:endParaRPr lang="de-DE" sz="1000" dirty="0" smtClean="0"/>
          </a:p>
          <a:p>
            <a:pPr>
              <a:lnSpc>
                <a:spcPct val="90000"/>
              </a:lnSpc>
              <a:spcBef>
                <a:spcPct val="20000"/>
              </a:spcBef>
            </a:pPr>
            <a:r>
              <a:rPr lang="de-DE" sz="1400" b="1" dirty="0" smtClean="0"/>
              <a:t>Einsatz </a:t>
            </a:r>
            <a:r>
              <a:rPr lang="de-DE" sz="1400" b="1" dirty="0"/>
              <a:t>im </a:t>
            </a:r>
            <a:r>
              <a:rPr lang="de-DE" sz="1400" b="1" dirty="0" smtClean="0"/>
              <a:t>Unterricht:</a:t>
            </a:r>
            <a:endParaRPr lang="de-DE" sz="1400" b="1" dirty="0"/>
          </a:p>
          <a:p>
            <a:pPr>
              <a:lnSpc>
                <a:spcPct val="90000"/>
              </a:lnSpc>
              <a:spcBef>
                <a:spcPct val="20000"/>
              </a:spcBef>
            </a:pPr>
            <a:r>
              <a:rPr lang="de-DE" sz="1200" dirty="0"/>
              <a:t>Sozialform: </a:t>
            </a:r>
            <a:r>
              <a:rPr lang="de-DE" sz="1200" dirty="0" smtClean="0"/>
              <a:t>Einzelarbeit mit Selbstkontrolle oder Partnerarbeit.</a:t>
            </a:r>
          </a:p>
          <a:p>
            <a:pPr>
              <a:lnSpc>
                <a:spcPct val="90000"/>
              </a:lnSpc>
              <a:spcBef>
                <a:spcPct val="20000"/>
              </a:spcBef>
            </a:pPr>
            <a:r>
              <a:rPr lang="de-DE" sz="1200" dirty="0" smtClean="0"/>
              <a:t>Didaktischer Ort: Sicherung.</a:t>
            </a:r>
            <a:endParaRPr lang="de-DE" sz="1200" dirty="0"/>
          </a:p>
          <a:p>
            <a:pPr>
              <a:lnSpc>
                <a:spcPct val="90000"/>
              </a:lnSpc>
              <a:spcBef>
                <a:spcPct val="20000"/>
              </a:spcBef>
            </a:pPr>
            <a:r>
              <a:rPr lang="de-DE" sz="1200" b="1" dirty="0" smtClean="0"/>
              <a:t>Version 1 (leicht):</a:t>
            </a:r>
            <a:r>
              <a:rPr lang="de-DE" sz="1200" dirty="0" smtClean="0"/>
              <a:t> Die Lernenden holen sich ein grünes </a:t>
            </a:r>
            <a:r>
              <a:rPr lang="de-DE" sz="1200" dirty="0" err="1" smtClean="0"/>
              <a:t>Bandolo</a:t>
            </a:r>
            <a:r>
              <a:rPr lang="de-DE" sz="1200" dirty="0" smtClean="0"/>
              <a:t> und lösen es. Dabei ordnen sie den Reaktionen (linke Seite) die passende Kategorie mit der passenden Oxidationszahl (rechte Seite) zu. Die Oxidationszahlen in Klammern beziehen sich jeweils auf das fettgedruckte Element. Zur Kontrolle können die Lernenden die Linien auf der Rückseite verwenden. </a:t>
            </a:r>
          </a:p>
          <a:p>
            <a:pPr>
              <a:lnSpc>
                <a:spcPct val="90000"/>
              </a:lnSpc>
              <a:spcBef>
                <a:spcPct val="20000"/>
              </a:spcBef>
            </a:pPr>
            <a:r>
              <a:rPr lang="de-DE" sz="1200" b="1" dirty="0" smtClean="0"/>
              <a:t>Version 2 (mittel):</a:t>
            </a:r>
            <a:r>
              <a:rPr lang="de-DE" sz="1200" dirty="0" smtClean="0"/>
              <a:t> Die Lernenden holen sich ein rotes </a:t>
            </a:r>
            <a:r>
              <a:rPr lang="de-DE" sz="1200" dirty="0" err="1" smtClean="0"/>
              <a:t>Bandolo</a:t>
            </a:r>
            <a:r>
              <a:rPr lang="de-DE" sz="1200" dirty="0" smtClean="0"/>
              <a:t> und lösen es. Dabei ordnen sie den Reaktionen (linke Seite) die passende Kategorie mit der passenden Oxidationszahl (rechte Seite) zu. Die Oxidationszahlen in Klammern beziehen sich jeweils auf das fettgedruckte Element. Zur Kontrolle können die Schüler die Linien auf der Rückseite verwenden. </a:t>
            </a:r>
          </a:p>
          <a:p>
            <a:pPr>
              <a:lnSpc>
                <a:spcPct val="90000"/>
              </a:lnSpc>
              <a:spcBef>
                <a:spcPct val="20000"/>
              </a:spcBef>
            </a:pPr>
            <a:r>
              <a:rPr lang="de-DE" sz="1200" b="1" dirty="0" smtClean="0">
                <a:solidFill>
                  <a:srgbClr val="FF00FF"/>
                </a:solidFill>
              </a:rPr>
              <a:t>Version 3 (schwerer):</a:t>
            </a:r>
            <a:r>
              <a:rPr lang="de-DE" sz="1200" dirty="0" smtClean="0">
                <a:solidFill>
                  <a:srgbClr val="FF00FF"/>
                </a:solidFill>
              </a:rPr>
              <a:t> Die Lernenden holen sich ein schwarzes </a:t>
            </a:r>
            <a:r>
              <a:rPr lang="de-DE" sz="1200" dirty="0" err="1" smtClean="0">
                <a:solidFill>
                  <a:srgbClr val="FF00FF"/>
                </a:solidFill>
              </a:rPr>
              <a:t>Bandolo</a:t>
            </a:r>
            <a:r>
              <a:rPr lang="de-DE" sz="1200" dirty="0" smtClean="0">
                <a:solidFill>
                  <a:srgbClr val="FF00FF"/>
                </a:solidFill>
              </a:rPr>
              <a:t> und lösen es.  Dabei ordnen sie den Reaktionen (linke Seite) die passende Kategorie mit der passenden Oxidationszahl (rechte Seite) zu. Die Oxidationszahlen in Klammern beziehen sich jeweils auf das fettgedruckte Element. Zur Kontrolle können die Schüler die Linien auf der Rückseite verwenden. </a:t>
            </a:r>
          </a:p>
          <a:p>
            <a:pPr>
              <a:lnSpc>
                <a:spcPct val="90000"/>
              </a:lnSpc>
              <a:spcBef>
                <a:spcPct val="20000"/>
              </a:spcBef>
            </a:pPr>
            <a:endParaRPr lang="de-DE" sz="1000" dirty="0"/>
          </a:p>
          <a:p>
            <a:pPr>
              <a:lnSpc>
                <a:spcPct val="90000"/>
              </a:lnSpc>
              <a:spcBef>
                <a:spcPct val="20000"/>
              </a:spcBef>
            </a:pPr>
            <a:r>
              <a:rPr lang="de-DE" sz="1400" b="1" dirty="0" smtClean="0"/>
              <a:t>Hinweis:</a:t>
            </a:r>
          </a:p>
          <a:p>
            <a:pPr>
              <a:lnSpc>
                <a:spcPct val="90000"/>
              </a:lnSpc>
              <a:spcBef>
                <a:spcPct val="20000"/>
              </a:spcBef>
            </a:pPr>
            <a:r>
              <a:rPr lang="de-DE" sz="1200" dirty="0" smtClean="0"/>
              <a:t>Der Gebrauch eines </a:t>
            </a:r>
            <a:r>
              <a:rPr lang="de-DE" sz="1200" dirty="0" err="1" smtClean="0"/>
              <a:t>Bandolos</a:t>
            </a:r>
            <a:r>
              <a:rPr lang="de-DE" sz="1200" dirty="0" smtClean="0"/>
              <a:t> muss den Schülern bekannt sein oder ihnen gegebenenfalls erklärt werden: man beginnt links oben und fährt der Reihe nach von oben nach unten fort.</a:t>
            </a:r>
          </a:p>
          <a:p>
            <a:pPr>
              <a:lnSpc>
                <a:spcPct val="90000"/>
              </a:lnSpc>
              <a:spcBef>
                <a:spcPct val="20000"/>
              </a:spcBef>
            </a:pPr>
            <a:endParaRPr lang="de-DE" sz="1000" dirty="0"/>
          </a:p>
          <a:p>
            <a:pPr>
              <a:lnSpc>
                <a:spcPct val="90000"/>
              </a:lnSpc>
              <a:spcBef>
                <a:spcPct val="20000"/>
              </a:spcBef>
            </a:pPr>
            <a:r>
              <a:rPr lang="de-DE" sz="1400" b="1" dirty="0" smtClean="0"/>
              <a:t>Material:</a:t>
            </a:r>
            <a:endParaRPr lang="de-DE" sz="1400" b="1" dirty="0"/>
          </a:p>
          <a:p>
            <a:pPr>
              <a:lnSpc>
                <a:spcPct val="90000"/>
              </a:lnSpc>
              <a:spcBef>
                <a:spcPct val="20000"/>
              </a:spcBef>
            </a:pPr>
            <a:r>
              <a:rPr lang="de-DE" sz="1200" dirty="0" smtClean="0"/>
              <a:t>Das </a:t>
            </a:r>
            <a:r>
              <a:rPr lang="de-DE" sz="1200" dirty="0"/>
              <a:t>Material besteht </a:t>
            </a:r>
            <a:r>
              <a:rPr lang="de-DE" sz="1200" dirty="0" smtClean="0"/>
              <a:t>aus</a:t>
            </a:r>
            <a:endParaRPr lang="de-DE" sz="1200" dirty="0"/>
          </a:p>
          <a:p>
            <a:pPr>
              <a:lnSpc>
                <a:spcPct val="90000"/>
              </a:lnSpc>
              <a:spcBef>
                <a:spcPct val="20000"/>
              </a:spcBef>
              <a:buFontTx/>
              <a:buChar char="•"/>
            </a:pPr>
            <a:r>
              <a:rPr lang="de-DE" sz="1200" dirty="0"/>
              <a:t> </a:t>
            </a:r>
            <a:r>
              <a:rPr lang="de-DE" sz="1200" dirty="0" smtClean="0"/>
              <a:t>dieser Datei mit Lehrerinformation (</a:t>
            </a:r>
            <a:r>
              <a:rPr lang="de-DE" sz="1200" dirty="0" err="1" smtClean="0"/>
              <a:t>pptx</a:t>
            </a:r>
            <a:r>
              <a:rPr lang="de-DE" sz="1200" dirty="0" smtClean="0"/>
              <a:t>)</a:t>
            </a:r>
            <a:endParaRPr lang="de-DE" sz="1200" dirty="0"/>
          </a:p>
          <a:p>
            <a:pPr>
              <a:lnSpc>
                <a:spcPct val="90000"/>
              </a:lnSpc>
              <a:spcBef>
                <a:spcPct val="20000"/>
              </a:spcBef>
              <a:buFontTx/>
              <a:buChar char="•"/>
            </a:pPr>
            <a:r>
              <a:rPr lang="de-DE" sz="1200" dirty="0"/>
              <a:t> </a:t>
            </a:r>
            <a:r>
              <a:rPr lang="de-DE" sz="1200" dirty="0" smtClean="0"/>
              <a:t>einer Vorlage für die </a:t>
            </a:r>
            <a:r>
              <a:rPr lang="de-DE" sz="1200" dirty="0" err="1" smtClean="0"/>
              <a:t>Bandolos</a:t>
            </a:r>
            <a:r>
              <a:rPr lang="de-DE" sz="1200" dirty="0" smtClean="0"/>
              <a:t> (</a:t>
            </a:r>
            <a:r>
              <a:rPr lang="de-DE" sz="1200" dirty="0" err="1" smtClean="0"/>
              <a:t>pptx</a:t>
            </a:r>
            <a:r>
              <a:rPr lang="de-DE" sz="1200" dirty="0" smtClean="0"/>
              <a:t>).</a:t>
            </a:r>
          </a:p>
          <a:p>
            <a:pPr>
              <a:lnSpc>
                <a:spcPct val="90000"/>
              </a:lnSpc>
              <a:spcBef>
                <a:spcPct val="20000"/>
              </a:spcBef>
            </a:pPr>
            <a:endParaRPr lang="de-DE" sz="1000" dirty="0"/>
          </a:p>
          <a:p>
            <a:pPr>
              <a:lnSpc>
                <a:spcPct val="90000"/>
              </a:lnSpc>
              <a:spcBef>
                <a:spcPct val="20000"/>
              </a:spcBef>
            </a:pPr>
            <a:r>
              <a:rPr lang="de-DE" sz="1400" b="1" dirty="0" smtClean="0"/>
              <a:t>Dauer:</a:t>
            </a:r>
            <a:endParaRPr lang="de-DE" sz="1400" b="1" dirty="0"/>
          </a:p>
          <a:p>
            <a:pPr>
              <a:lnSpc>
                <a:spcPct val="90000"/>
              </a:lnSpc>
              <a:spcBef>
                <a:spcPct val="20000"/>
              </a:spcBef>
            </a:pPr>
            <a:r>
              <a:rPr lang="de-DE" sz="1200" dirty="0" smtClean="0"/>
              <a:t>Arbeitszeit etwa 10 Minuten je </a:t>
            </a:r>
            <a:r>
              <a:rPr lang="de-DE" sz="1200" dirty="0" err="1" smtClean="0"/>
              <a:t>Bandolo</a:t>
            </a:r>
            <a:r>
              <a:rPr lang="de-DE" sz="1200" dirty="0" smtClean="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366</Words>
  <Application>Microsoft Office PowerPoint</Application>
  <PresentationFormat>A4-Papier (210x297 mm)</PresentationFormat>
  <Paragraphs>28</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Standarddesign</vt:lpstr>
      <vt:lpstr>Bandolo: Redoxreaktionen (Lehrerinformation, Stand 23.03.2012)</vt:lpstr>
    </vt:vector>
  </TitlesOfParts>
  <Company>Universität Bayreuth, Didaktik der Chemie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Walter Wagner</dc:creator>
  <cp:lastModifiedBy>Walter Wagner</cp:lastModifiedBy>
  <cp:revision>59</cp:revision>
  <dcterms:created xsi:type="dcterms:W3CDTF">2008-02-21T10:17:34Z</dcterms:created>
  <dcterms:modified xsi:type="dcterms:W3CDTF">2012-03-23T11:25:22Z</dcterms:modified>
</cp:coreProperties>
</file>