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6854825" cy="96647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99CCFF"/>
    <a:srgbClr val="FFCCCC"/>
    <a:srgbClr val="0000FF"/>
    <a:srgbClr val="FF0000"/>
    <a:srgbClr val="DDDD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1" autoAdjust="0"/>
    <p:restoredTop sz="94660"/>
  </p:normalViewPr>
  <p:slideViewPr>
    <p:cSldViewPr>
      <p:cViewPr>
        <p:scale>
          <a:sx n="100" d="100"/>
          <a:sy n="100" d="100"/>
        </p:scale>
        <p:origin x="-2190" y="-72"/>
      </p:cViewPr>
      <p:guideLst>
        <p:guide orient="horz" pos="3120"/>
        <p:guide orient="horz" pos="535"/>
        <p:guide orient="horz" pos="6068"/>
        <p:guide pos="2160"/>
        <p:guide pos="4201"/>
        <p:guide pos="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82360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134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43500" y="0"/>
            <a:ext cx="1714500" cy="96329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4991100" cy="96329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19449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3676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280715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88913" y="849313"/>
            <a:ext cx="3163887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849313"/>
            <a:ext cx="3163888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9434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3868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83342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8746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97465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330754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3182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3" y="849313"/>
            <a:ext cx="6480175" cy="8783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Bildsequenz: Katalyse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400" dirty="0" smtClean="0"/>
              <a:t>(Lehrerinformation, Stand </a:t>
            </a:r>
            <a:fld id="{E53E6F17-94FC-4BFC-8B11-3B3257CAC1B4}" type="datetime1">
              <a:rPr lang="de-DE" sz="1400" smtClean="0"/>
              <a:pPr eaLnBrk="1" hangingPunct="1"/>
              <a:t>09.07.2013</a:t>
            </a:fld>
            <a:r>
              <a:rPr lang="de-DE" sz="1400" dirty="0" smtClean="0"/>
              <a:t>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631825"/>
            <a:ext cx="6480175" cy="287338"/>
          </a:xfrm>
        </p:spPr>
        <p:txBody>
          <a:bodyPr/>
          <a:lstStyle/>
          <a:p>
            <a:pPr marL="0" indent="0" algn="ctr">
              <a:buNone/>
            </a:pPr>
            <a:r>
              <a:rPr lang="de-DE" sz="900" dirty="0"/>
              <a:t>Nach einem Vorschlag von W. </a:t>
            </a:r>
            <a:r>
              <a:rPr lang="de-DE" sz="900" dirty="0" err="1" smtClean="0"/>
              <a:t>Habelitz-Tkotz</a:t>
            </a:r>
            <a:r>
              <a:rPr lang="de-DE" sz="900" dirty="0" smtClean="0"/>
              <a:t>,  </a:t>
            </a:r>
            <a:r>
              <a:rPr lang="de-DE" sz="900" dirty="0"/>
              <a:t>W. </a:t>
            </a:r>
            <a:r>
              <a:rPr lang="de-DE" sz="900" dirty="0" smtClean="0"/>
              <a:t>Meißner und </a:t>
            </a:r>
            <a:r>
              <a:rPr lang="de-DE" sz="900" dirty="0"/>
              <a:t>E. </a:t>
            </a:r>
            <a:r>
              <a:rPr lang="de-DE" sz="900" dirty="0" err="1" smtClean="0"/>
              <a:t>Peller</a:t>
            </a:r>
            <a:r>
              <a:rPr lang="de-DE" sz="900" dirty="0" smtClean="0"/>
              <a:t>;</a:t>
            </a:r>
            <a:r>
              <a:rPr lang="de-DE" sz="900" dirty="0"/>
              <a:t> </a:t>
            </a:r>
            <a:r>
              <a:rPr lang="de-DE" sz="900" dirty="0" smtClean="0"/>
              <a:t>überarbeitet von C. Sonnleitner  und W. Wagner</a:t>
            </a:r>
            <a:endParaRPr lang="de-DE" sz="9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88913" y="1136576"/>
            <a:ext cx="6480175" cy="8496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b="1" dirty="0" err="1" smtClean="0"/>
              <a:t>Lehrziel</a:t>
            </a:r>
            <a:r>
              <a:rPr lang="de-DE" sz="1400" b="1" dirty="0" smtClean="0"/>
              <a:t>:</a:t>
            </a:r>
            <a:endParaRPr lang="de-DE" sz="1400" b="1" dirty="0"/>
          </a:p>
          <a:p>
            <a:r>
              <a:rPr lang="de-DE" sz="1200" dirty="0"/>
              <a:t>Die </a:t>
            </a:r>
            <a:r>
              <a:rPr lang="de-DE" sz="1200" dirty="0" smtClean="0"/>
              <a:t>Lernenden sollen die Funktion eines Katalysators und das Prinzip der heterogenen Katalyse auf Teilchenebene verstehen. </a:t>
            </a:r>
            <a:r>
              <a:rPr lang="de-DE" sz="1200" b="1" dirty="0" smtClean="0">
                <a:solidFill>
                  <a:srgbClr val="FF0000"/>
                </a:solidFill>
              </a:rPr>
              <a:t>Schwierigkeitsstufe 3.</a:t>
            </a:r>
          </a:p>
          <a:p>
            <a:endParaRPr lang="de-DE" sz="1400" dirty="0" smtClean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b="1" dirty="0" smtClean="0"/>
              <a:t>Vorkenntnisse:</a:t>
            </a:r>
            <a:endParaRPr lang="de-DE" sz="1400" b="1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/>
              <a:t>Die Lernenden kennen die Bedeutung der Reaktionsgeschwindigkeit und sie kennen die Katalysatorwirkung auf Stoffebene.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4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b="1" dirty="0" smtClean="0"/>
              <a:t>Vorbereitung:</a:t>
            </a:r>
            <a:endParaRPr lang="de-DE" sz="1400" b="1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/>
              <a:t>Vorab sollte den Lernenden die Knallgasreaktion am Platinkatalysator demonstriert werden.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/>
              <a:t>Je Lernendem muss das Arbeitsblatt einmal kopiert werden. Zusätzlich muss ein </a:t>
            </a:r>
            <a:r>
              <a:rPr lang="de-DE" sz="1200" dirty="0" err="1" smtClean="0"/>
              <a:t>Beamer</a:t>
            </a:r>
            <a:r>
              <a:rPr lang="de-DE" sz="1200" dirty="0" smtClean="0"/>
              <a:t> und ein Computer mit der Präsentation vorhanden sein.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200" dirty="0" smtClean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b="1" dirty="0" smtClean="0"/>
              <a:t>Einsatz </a:t>
            </a:r>
            <a:r>
              <a:rPr lang="de-DE" sz="1400" b="1" dirty="0"/>
              <a:t>im </a:t>
            </a:r>
            <a:r>
              <a:rPr lang="de-DE" sz="1400" b="1" dirty="0" smtClean="0"/>
              <a:t>Unterricht:</a:t>
            </a:r>
            <a:endParaRPr lang="de-DE" sz="1400" b="1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/>
              <a:t>Sozialform: </a:t>
            </a:r>
            <a:r>
              <a:rPr lang="de-DE" sz="1200" dirty="0" smtClean="0"/>
              <a:t>Einzel- oder Gruppenarbeit.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/>
              <a:t>Didaktischer Ort: Erarbeitung mit Fixierung.</a:t>
            </a:r>
            <a:endParaRPr lang="de-DE" sz="1200" dirty="0"/>
          </a:p>
          <a:p>
            <a:r>
              <a:rPr lang="de-DE" sz="1200" dirty="0" smtClean="0"/>
              <a:t>Die Lernenden bekommen die Animation gezeigt oder betrachten sie im Computerraum selbständig. </a:t>
            </a:r>
            <a:r>
              <a:rPr lang="de-DE" sz="1200" dirty="0"/>
              <a:t>Anschließend </a:t>
            </a:r>
            <a:r>
              <a:rPr lang="de-DE" sz="1200" dirty="0" smtClean="0"/>
              <a:t>erhält jeder ein Arbeitsblatt </a:t>
            </a:r>
            <a:r>
              <a:rPr lang="de-DE" sz="1200" dirty="0"/>
              <a:t>mit den </a:t>
            </a:r>
            <a:r>
              <a:rPr lang="de-DE" sz="1200" dirty="0" smtClean="0"/>
              <a:t>unsortierten Bildern, soll </a:t>
            </a:r>
            <a:r>
              <a:rPr lang="de-DE" sz="1200" dirty="0"/>
              <a:t>die </a:t>
            </a:r>
            <a:r>
              <a:rPr lang="de-DE" sz="1200" dirty="0" smtClean="0"/>
              <a:t>Bilder ausschneiden, ggf. nach </a:t>
            </a:r>
            <a:r>
              <a:rPr lang="de-DE" sz="1200" dirty="0" smtClean="0"/>
              <a:t>Diskussion und Korrektur (Lösungsblatt) </a:t>
            </a:r>
            <a:r>
              <a:rPr lang="de-DE" sz="1200" dirty="0" smtClean="0"/>
              <a:t>in der richtigen Reihenfolge ins Heft kleben und die dargestellten </a:t>
            </a:r>
            <a:r>
              <a:rPr lang="de-DE" sz="1200" dirty="0"/>
              <a:t>Vorgänge unter Verwendung </a:t>
            </a:r>
            <a:r>
              <a:rPr lang="de-DE" sz="1200" dirty="0" smtClean="0"/>
              <a:t>vorgegebener Begriffe </a:t>
            </a:r>
            <a:r>
              <a:rPr lang="de-DE" sz="1200" dirty="0"/>
              <a:t>beschreiben.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b="1" dirty="0" smtClean="0"/>
              <a:t>Material:</a:t>
            </a:r>
            <a:endParaRPr lang="de-DE" sz="1400" b="1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/>
              <a:t>Das </a:t>
            </a:r>
            <a:r>
              <a:rPr lang="de-DE" sz="1200" dirty="0"/>
              <a:t>Material besteht </a:t>
            </a:r>
            <a:r>
              <a:rPr lang="de-DE" sz="1200" dirty="0" smtClean="0"/>
              <a:t>aus</a:t>
            </a:r>
            <a:endParaRPr lang="de-DE" sz="1200" dirty="0"/>
          </a:p>
          <a:p>
            <a:pPr marL="85725" indent="-85725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200" dirty="0" smtClean="0"/>
              <a:t>dieser Datei mit der Lehrerinformation (</a:t>
            </a:r>
            <a:r>
              <a:rPr lang="de-DE" sz="1200" dirty="0" err="1" smtClean="0"/>
              <a:t>pptx</a:t>
            </a:r>
            <a:r>
              <a:rPr lang="de-DE" sz="1200" dirty="0" smtClean="0"/>
              <a:t>)</a:t>
            </a:r>
            <a:endParaRPr lang="de-DE" sz="1200" dirty="0"/>
          </a:p>
          <a:p>
            <a:pPr marL="85725" indent="-85725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200" dirty="0" smtClean="0"/>
              <a:t>einer Vorlage für das Arbeitsblatt mit Lösung (zur Kontrolle) (</a:t>
            </a:r>
            <a:r>
              <a:rPr lang="de-DE" sz="1200" dirty="0" err="1" smtClean="0"/>
              <a:t>pptx</a:t>
            </a:r>
            <a:r>
              <a:rPr lang="de-DE" sz="1200" dirty="0" smtClean="0"/>
              <a:t>)</a:t>
            </a:r>
            <a:endParaRPr lang="de-DE" sz="1200" dirty="0"/>
          </a:p>
          <a:p>
            <a:pPr marL="85725" indent="-85725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sz="1200" dirty="0" smtClean="0"/>
              <a:t>der Animation als PowerPoint-Datei (</a:t>
            </a:r>
            <a:r>
              <a:rPr lang="de-DE" sz="1200" dirty="0" err="1" smtClean="0"/>
              <a:t>pptx</a:t>
            </a:r>
            <a:r>
              <a:rPr lang="de-DE" sz="1200" dirty="0" smtClean="0"/>
              <a:t>).</a:t>
            </a:r>
            <a:endParaRPr lang="de-DE" sz="12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de-DE" sz="14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400" b="1" dirty="0" smtClean="0"/>
              <a:t>Dauer:</a:t>
            </a:r>
            <a:endParaRPr lang="de-DE" sz="1400" b="1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de-DE" sz="1200" dirty="0" smtClean="0"/>
              <a:t>Arbeitszeit: 2 Minuten für die Animation + 15 Minuten.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A4-Papier (210x297 mm)</PresentationFormat>
  <Paragraphs>25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Standarddesign</vt:lpstr>
      <vt:lpstr>Bildsequenz: Katalyse (Lehrerinformation, Stand 09.07.2013)</vt:lpstr>
    </vt:vector>
  </TitlesOfParts>
  <Company>Universität Bayreuth, Didaktik der Chemie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Walter Wagner</cp:lastModifiedBy>
  <cp:revision>61</cp:revision>
  <dcterms:created xsi:type="dcterms:W3CDTF">2008-02-21T10:17:34Z</dcterms:created>
  <dcterms:modified xsi:type="dcterms:W3CDTF">2013-07-09T09:48:39Z</dcterms:modified>
</cp:coreProperties>
</file>