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4825" cy="9664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1" autoAdjust="0"/>
    <p:restoredTop sz="94660"/>
  </p:normalViewPr>
  <p:slideViewPr>
    <p:cSldViewPr>
      <p:cViewPr>
        <p:scale>
          <a:sx n="100" d="100"/>
          <a:sy n="100" d="100"/>
        </p:scale>
        <p:origin x="-3024" y="-90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8236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13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1944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3676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280715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9434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3868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3342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8746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97465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330754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Bildsequenz: Katalyse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400" dirty="0" smtClean="0"/>
              <a:t>(</a:t>
            </a:r>
            <a:r>
              <a:rPr lang="de-DE" sz="1400" dirty="0" smtClean="0"/>
              <a:t>Lehrerinformation, Stand </a:t>
            </a:r>
            <a:fld id="{E53E6F17-94FC-4BFC-8B11-3B3257CAC1B4}" type="datetime1">
              <a:rPr lang="de-DE" sz="1400" smtClean="0"/>
              <a:pPr/>
              <a:t>23.03.2012</a:t>
            </a:fld>
            <a:r>
              <a:rPr lang="de-DE" sz="1400" dirty="0" smtClean="0"/>
              <a:t>)</a:t>
            </a:r>
            <a:endParaRPr lang="de-DE" sz="1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marL="0" indent="0" algn="ctr">
              <a:buNone/>
            </a:pPr>
            <a:r>
              <a:rPr lang="de-DE" sz="900" dirty="0"/>
              <a:t>Nach einem Vorschlag von W. </a:t>
            </a:r>
            <a:r>
              <a:rPr lang="de-DE" sz="900" dirty="0" err="1" smtClean="0"/>
              <a:t>Habelitz-Tkotz</a:t>
            </a:r>
            <a:r>
              <a:rPr lang="de-DE" sz="900" dirty="0" smtClean="0"/>
              <a:t>,  </a:t>
            </a:r>
            <a:r>
              <a:rPr lang="de-DE" sz="900" dirty="0"/>
              <a:t>W. </a:t>
            </a:r>
            <a:r>
              <a:rPr lang="de-DE" sz="900" dirty="0" smtClean="0"/>
              <a:t>Meißner und </a:t>
            </a:r>
            <a:r>
              <a:rPr lang="de-DE" sz="900" dirty="0"/>
              <a:t>E. </a:t>
            </a:r>
            <a:r>
              <a:rPr lang="de-DE" sz="900" dirty="0" err="1" smtClean="0"/>
              <a:t>Peller</a:t>
            </a:r>
            <a:r>
              <a:rPr lang="de-DE" sz="900" dirty="0" smtClean="0"/>
              <a:t>;</a:t>
            </a:r>
            <a:r>
              <a:rPr lang="de-DE" sz="900" dirty="0"/>
              <a:t> </a:t>
            </a:r>
            <a:r>
              <a:rPr lang="de-DE" sz="900" dirty="0" smtClean="0"/>
              <a:t>überarbeitet von C. Sonnleitner  und W. Wagner</a:t>
            </a:r>
            <a:endParaRPr lang="de-DE" sz="9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88913" y="1136576"/>
            <a:ext cx="6480175" cy="8496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err="1" smtClean="0"/>
              <a:t>Lehrziel</a:t>
            </a:r>
            <a:r>
              <a:rPr lang="de-DE" sz="1400" b="1" dirty="0" smtClean="0"/>
              <a:t>:</a:t>
            </a:r>
            <a:endParaRPr lang="de-DE" sz="1400" b="1" dirty="0"/>
          </a:p>
          <a:p>
            <a:r>
              <a:rPr lang="de-DE" sz="1200" dirty="0"/>
              <a:t>Die </a:t>
            </a:r>
            <a:r>
              <a:rPr lang="de-DE" sz="1200" dirty="0" smtClean="0"/>
              <a:t>Lernenden sollen die Funktion eines Katalysators und das Prinzip der heterogenen Katalyse auf Teilchenebene verstehen.</a:t>
            </a:r>
          </a:p>
          <a:p>
            <a:endParaRPr lang="de-DE" sz="14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Vorkenntnisse: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Die Lernenden kennen die Bedeutung der Reaktionsgeschwindigkeit und sie kennen die Katalysatorwirkung auf Stoffebene.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Vorbereitung: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Vorab sollte den Lernenden die Knallgasreaktion am Platinkatalysator demonstriert werden.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Für Version 1 muss pro Gruppe ein Satz Kärtchen vorhanden sein.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Für Version 2 muss pro Lernendem das Arbeitsblatt einmal kopiert werden.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Für Version 3 muss pro Lernendem das Arbeitsblatt einmal kopiert werden, zusätzlich ein </a:t>
            </a:r>
            <a:r>
              <a:rPr lang="de-DE" sz="1200" dirty="0" err="1" smtClean="0"/>
              <a:t>Beamer</a:t>
            </a:r>
            <a:r>
              <a:rPr lang="de-DE" sz="1200" dirty="0" smtClean="0"/>
              <a:t> und ein Computer mit der Präsentation vorhanden sein.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2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Einsatz </a:t>
            </a:r>
            <a:r>
              <a:rPr lang="de-DE" sz="1400" b="1" dirty="0"/>
              <a:t>im </a:t>
            </a:r>
            <a:r>
              <a:rPr lang="de-DE" sz="1400" b="1" dirty="0" smtClean="0"/>
              <a:t>Unterricht: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/>
              <a:t>Sozialform: </a:t>
            </a:r>
            <a:r>
              <a:rPr lang="de-DE" sz="1200" dirty="0" smtClean="0"/>
              <a:t>V1 Gruppenarbeit; V2 und V3 Einzel- oder Gruppenarbeit.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Didaktischer Ort: V1 Festigung mit Selbstkontrolle, V2 Festigung mit Fixierung, V3 Erarbeitung mit Fixierung.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b="1" dirty="0" smtClean="0"/>
              <a:t>Version 1 (leicht): </a:t>
            </a:r>
            <a:r>
              <a:rPr lang="de-DE" sz="1200" dirty="0" smtClean="0"/>
              <a:t>Laminierte Kärtchen zum sortieren, Lösungen auf der Rückseite.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b="1" dirty="0" smtClean="0"/>
              <a:t>Version 2 (mittel): </a:t>
            </a:r>
            <a:r>
              <a:rPr lang="de-DE" sz="1200" dirty="0" smtClean="0"/>
              <a:t>Nach der Unterrichtseinheit erhalten die einzelnen Lernenden je ein Arbeitsblatt </a:t>
            </a:r>
            <a:r>
              <a:rPr lang="de-DE" sz="1200" dirty="0"/>
              <a:t>mit den unsortierten </a:t>
            </a:r>
            <a:r>
              <a:rPr lang="de-DE" sz="1200" dirty="0" smtClean="0"/>
              <a:t>Bildern </a:t>
            </a:r>
            <a:r>
              <a:rPr lang="de-DE" sz="1200" dirty="0"/>
              <a:t>und dem Arbeitsauftrag. Sie sollen die Bilder ausschneiden, </a:t>
            </a:r>
            <a:r>
              <a:rPr lang="de-DE" sz="1200" dirty="0" smtClean="0"/>
              <a:t>nach Diskussion sortieren</a:t>
            </a:r>
            <a:r>
              <a:rPr lang="de-DE" sz="1200" dirty="0"/>
              <a:t>, ins Heft einkleben und die dargestellten Vorgänge unter Verwendung </a:t>
            </a:r>
            <a:r>
              <a:rPr lang="de-DE" sz="1200" dirty="0" smtClean="0"/>
              <a:t>vorgegebener Begriffe </a:t>
            </a:r>
            <a:r>
              <a:rPr lang="de-DE" sz="1200" dirty="0"/>
              <a:t>beschreiben.</a:t>
            </a:r>
          </a:p>
          <a:p>
            <a:r>
              <a:rPr lang="de-DE" sz="1200" b="1" dirty="0" smtClean="0"/>
              <a:t>Version 3 (schwerer): </a:t>
            </a:r>
            <a:r>
              <a:rPr lang="de-DE" sz="1200" dirty="0" smtClean="0"/>
              <a:t>Die Lernenden bekommen die Animation gezeigt oder betrachten sie im Computerraum selbständig. </a:t>
            </a:r>
            <a:r>
              <a:rPr lang="de-DE" sz="1200" dirty="0"/>
              <a:t>Anschließend </a:t>
            </a:r>
            <a:r>
              <a:rPr lang="de-DE" sz="1200" dirty="0" smtClean="0"/>
              <a:t>erhält jeder ein Arbeitsblatt </a:t>
            </a:r>
            <a:r>
              <a:rPr lang="de-DE" sz="1200" dirty="0"/>
              <a:t>mit den </a:t>
            </a:r>
            <a:r>
              <a:rPr lang="de-DE" sz="1200" dirty="0" smtClean="0"/>
              <a:t>unsortierten Bildern, soll </a:t>
            </a:r>
            <a:r>
              <a:rPr lang="de-DE" sz="1200" dirty="0"/>
              <a:t>die </a:t>
            </a:r>
            <a:r>
              <a:rPr lang="de-DE" sz="1200" dirty="0" smtClean="0"/>
              <a:t>Bilder ausschneiden, ggf. nach Diskussion in der richtigen Reihenfolge ins Heft kleben und die dargestellten </a:t>
            </a:r>
            <a:r>
              <a:rPr lang="de-DE" sz="1200" dirty="0"/>
              <a:t>Vorgänge unter Verwendung </a:t>
            </a:r>
            <a:r>
              <a:rPr lang="de-DE" sz="1200" dirty="0" smtClean="0"/>
              <a:t>vorgegebener Begriffe </a:t>
            </a:r>
            <a:r>
              <a:rPr lang="de-DE" sz="1200" dirty="0"/>
              <a:t>beschreiben.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Material: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Das </a:t>
            </a:r>
            <a:r>
              <a:rPr lang="de-DE" sz="1200" dirty="0"/>
              <a:t>Material besteht </a:t>
            </a:r>
            <a:r>
              <a:rPr lang="de-DE" sz="1200" dirty="0" smtClean="0"/>
              <a:t>aus</a:t>
            </a:r>
            <a:endParaRPr lang="de-DE" sz="1200" dirty="0"/>
          </a:p>
          <a:p>
            <a:pPr marL="85725" indent="-857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 smtClean="0"/>
              <a:t>dieser Datei mit der Lehrerinformation (</a:t>
            </a:r>
            <a:r>
              <a:rPr lang="de-DE" sz="1200" dirty="0" err="1" smtClean="0"/>
              <a:t>pptx</a:t>
            </a:r>
            <a:r>
              <a:rPr lang="de-DE" sz="1200" dirty="0" smtClean="0"/>
              <a:t>)</a:t>
            </a:r>
            <a:endParaRPr lang="de-DE" sz="1200" dirty="0"/>
          </a:p>
          <a:p>
            <a:pPr marL="85725" indent="-857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 smtClean="0"/>
              <a:t>einer Vorlage für das Arbeitsblatt V2-3 mit Lösungsvorschlag bzw. Vor- und Rückseite der Kärtchen V1 (</a:t>
            </a:r>
            <a:r>
              <a:rPr lang="de-DE" sz="1200" dirty="0" err="1" smtClean="0"/>
              <a:t>pptx</a:t>
            </a:r>
            <a:r>
              <a:rPr lang="de-DE" sz="1200" dirty="0" smtClean="0"/>
              <a:t>)</a:t>
            </a:r>
            <a:endParaRPr lang="de-DE" sz="1200" dirty="0"/>
          </a:p>
          <a:p>
            <a:pPr marL="85725" indent="-857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 smtClean="0"/>
              <a:t>der Animation als PowerPoint-Datei (</a:t>
            </a:r>
            <a:r>
              <a:rPr lang="de-DE" sz="1200" dirty="0" err="1" smtClean="0"/>
              <a:t>pptx</a:t>
            </a:r>
            <a:r>
              <a:rPr lang="de-DE" sz="1200" dirty="0" smtClean="0"/>
              <a:t>).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Dauer: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Arbeitszeit: V1 ca. 10 Minuten, V2 ca. 15 Minuten, V3 zusätzlich 2 Minuten für die Animation.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A4-Papier (210x297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Bildsequenz: Katalyse (Lehrerinformation, Stand 23.03.2012)</vt:lpstr>
    </vt:vector>
  </TitlesOfParts>
  <Company>Universität Bayreuth, Didaktik der Chemie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59</cp:revision>
  <dcterms:created xsi:type="dcterms:W3CDTF">2008-02-21T10:17:34Z</dcterms:created>
  <dcterms:modified xsi:type="dcterms:W3CDTF">2012-03-23T11:22:02Z</dcterms:modified>
</cp:coreProperties>
</file>