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1" autoAdjust="0"/>
    <p:restoredTop sz="94660"/>
  </p:normalViewPr>
  <p:slideViewPr>
    <p:cSldViewPr snapToGrid="0" showGuides="1">
      <p:cViewPr varScale="1">
        <p:scale>
          <a:sx n="77" d="100"/>
          <a:sy n="77" d="100"/>
        </p:scale>
        <p:origin x="2988" y="13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BDD77B-6A26-4743-84D0-852B46801427}" type="datetimeFigureOut">
              <a:rPr lang="de-DE" smtClean="0"/>
              <a:t>12.04.2021</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EE02C-BA4A-4E38-9E27-D8B3A1CAC45A}" type="slidenum">
              <a:rPr lang="de-DE" smtClean="0"/>
              <a:t>‹Nr.›</a:t>
            </a:fld>
            <a:endParaRPr lang="de-DE"/>
          </a:p>
        </p:txBody>
      </p:sp>
    </p:spTree>
    <p:extLst>
      <p:ext uri="{BB962C8B-B14F-4D97-AF65-F5344CB8AC3E}">
        <p14:creationId xmlns:p14="http://schemas.microsoft.com/office/powerpoint/2010/main" val="4028675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74065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29936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20397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6851737" cy="900000"/>
          </a:xfrm>
          <a:solidFill>
            <a:schemeClr val="tx2">
              <a:lumMod val="20000"/>
              <a:lumOff val="80000"/>
            </a:schemeClr>
          </a:solidFill>
        </p:spPr>
        <p:txBody>
          <a:bodyPr/>
          <a:lstStyle/>
          <a:p>
            <a:r>
              <a:rPr lang="de-DE"/>
              <a:t>Mastertitelformat bearbeiten</a:t>
            </a:r>
            <a:endParaRPr lang="en-US" dirty="0"/>
          </a:p>
        </p:txBody>
      </p:sp>
      <p:sp>
        <p:nvSpPr>
          <p:cNvPr id="3" name="Content Placeholder 2"/>
          <p:cNvSpPr>
            <a:spLocks noGrp="1"/>
          </p:cNvSpPr>
          <p:nvPr>
            <p:ph idx="1"/>
          </p:nvPr>
        </p:nvSpPr>
        <p:spPr>
          <a:xfrm>
            <a:off x="288099" y="1089764"/>
            <a:ext cx="6338169" cy="8619036"/>
          </a:xfrm>
        </p:spPr>
        <p:txBody>
          <a:bodyPr/>
          <a:lstStyle>
            <a:lvl1pPr marL="263525" indent="0">
              <a:defRPr sz="1200" b="0"/>
            </a:lvl1pPr>
            <a:lvl2pPr marL="263525" indent="0">
              <a:defRPr sz="1200"/>
            </a:lvl2pPr>
          </a:lstStyle>
          <a:p>
            <a:pPr lvl="0"/>
            <a:r>
              <a:rPr lang="de-DE" dirty="0"/>
              <a:t>Mastertextformat bearbeiten</a:t>
            </a:r>
          </a:p>
          <a:p>
            <a:pPr lvl="1"/>
            <a:r>
              <a:rPr lang="de-DE" dirty="0"/>
              <a:t>Zweite Ebene</a:t>
            </a:r>
          </a:p>
          <a:p>
            <a:pPr lvl="1"/>
            <a:endParaRPr lang="de-DE"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951122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3019636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304089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8" name="Footer Placeholder 7"/>
          <p:cNvSpPr>
            <a:spLocks noGrp="1"/>
          </p:cNvSpPr>
          <p:nvPr>
            <p:ph type="ftr" sz="quarter" idx="11"/>
          </p:nvPr>
        </p:nvSpPr>
        <p:spPr>
          <a:xfrm>
            <a:off x="2271713" y="9181397"/>
            <a:ext cx="2314575" cy="527403"/>
          </a:xfrm>
          <a:prstGeom prst="rect">
            <a:avLst/>
          </a:prstGeom>
        </p:spPr>
        <p:txBody>
          <a:bodyPr/>
          <a:lstStyle/>
          <a:p>
            <a:endParaRPr lang="de-DE"/>
          </a:p>
        </p:txBody>
      </p:sp>
      <p:sp>
        <p:nvSpPr>
          <p:cNvPr id="9" name="Slide Number Placeholder 8"/>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811682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4" name="Footer Placeholder 3"/>
          <p:cNvSpPr>
            <a:spLocks noGrp="1"/>
          </p:cNvSpPr>
          <p:nvPr>
            <p:ph type="ftr" sz="quarter" idx="11"/>
          </p:nvPr>
        </p:nvSpPr>
        <p:spPr>
          <a:xfrm>
            <a:off x="2271713" y="9181397"/>
            <a:ext cx="2314575" cy="527403"/>
          </a:xfrm>
          <a:prstGeom prst="rect">
            <a:avLst/>
          </a:prstGeom>
        </p:spPr>
        <p:txBody>
          <a:bodyPr/>
          <a:lstStyle/>
          <a:p>
            <a:endParaRPr lang="de-DE"/>
          </a:p>
        </p:txBody>
      </p:sp>
      <p:sp>
        <p:nvSpPr>
          <p:cNvPr id="5" name="Slide Number Placeholder 4"/>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646260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3" name="Footer Placeholder 2"/>
          <p:cNvSpPr>
            <a:spLocks noGrp="1"/>
          </p:cNvSpPr>
          <p:nvPr>
            <p:ph type="ftr" sz="quarter" idx="11"/>
          </p:nvPr>
        </p:nvSpPr>
        <p:spPr>
          <a:xfrm>
            <a:off x="2271713" y="9181397"/>
            <a:ext cx="2314575" cy="527403"/>
          </a:xfrm>
          <a:prstGeom prst="rect">
            <a:avLst/>
          </a:prstGeom>
        </p:spPr>
        <p:txBody>
          <a:bodyPr/>
          <a:lstStyle/>
          <a:p>
            <a:endParaRPr lang="de-DE"/>
          </a:p>
        </p:txBody>
      </p:sp>
      <p:sp>
        <p:nvSpPr>
          <p:cNvPr id="4" name="Slide Number Placeholder 3"/>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352105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50108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62825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6858000" cy="1352811"/>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559172" y="1597353"/>
            <a:ext cx="5760000" cy="7668000"/>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1515525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90000"/>
        </a:lnSpc>
        <a:spcBef>
          <a:spcPct val="0"/>
        </a:spcBef>
        <a:buNone/>
        <a:defRPr sz="3300" b="0" kern="1200">
          <a:solidFill>
            <a:schemeClr val="tx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0" indent="0" algn="l" defTabSz="685800" rtl="0" eaLnBrk="1" latinLnBrk="0" hangingPunct="1">
        <a:lnSpc>
          <a:spcPct val="90000"/>
        </a:lnSpc>
        <a:spcBef>
          <a:spcPts val="375"/>
        </a:spcBef>
        <a:buFont typeface="Arial" panose="020B0604020202020204" pitchFamily="34" charset="0"/>
        <a:buNone/>
        <a:defRPr sz="1600" kern="1200">
          <a:solidFill>
            <a:schemeClr val="tx1"/>
          </a:solidFill>
          <a:latin typeface="+mn-lt"/>
          <a:ea typeface="+mn-ea"/>
          <a:cs typeface="+mn-cs"/>
        </a:defRPr>
      </a:lvl2pPr>
      <a:lvl3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3pPr>
      <a:lvl4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userpage.chemie.fu-berlin.de/~tlehmann/gp/laborpraxis/destillation.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DBEC5F7-31A3-4AB1-A474-FBD963C26516}"/>
              </a:ext>
            </a:extLst>
          </p:cNvPr>
          <p:cNvSpPr>
            <a:spLocks noGrp="1"/>
          </p:cNvSpPr>
          <p:nvPr>
            <p:ph type="title"/>
          </p:nvPr>
        </p:nvSpPr>
        <p:spPr>
          <a:xfrm>
            <a:off x="-1" y="0"/>
            <a:ext cx="6858001" cy="900000"/>
          </a:xfrm>
        </p:spPr>
        <p:txBody>
          <a:bodyPr>
            <a:normAutofit fontScale="90000"/>
          </a:bodyPr>
          <a:lstStyle/>
          <a:p>
            <a:r>
              <a:rPr lang="de-DE" sz="3100" kern="1400" spc="-50" dirty="0">
                <a:effectLst/>
                <a:latin typeface="Arial" panose="020B0604020202020204" pitchFamily="34" charset="0"/>
                <a:ea typeface="Times New Roman" panose="02020603050405020304" pitchFamily="18" charset="0"/>
                <a:cs typeface="Times New Roman" panose="02020603050405020304" pitchFamily="18" charset="0"/>
              </a:rPr>
              <a:t>Aufbau einer virtuellen Destillationsapparatur</a:t>
            </a:r>
            <a:br>
              <a:rPr lang="de-DE" sz="3100" kern="1400" spc="-50" dirty="0">
                <a:effectLst/>
                <a:latin typeface="Arial" panose="020B0604020202020204" pitchFamily="34" charset="0"/>
                <a:ea typeface="Times New Roman" panose="02020603050405020304" pitchFamily="18" charset="0"/>
                <a:cs typeface="Times New Roman" panose="02020603050405020304" pitchFamily="18" charset="0"/>
              </a:rPr>
            </a:br>
            <a:r>
              <a:rPr lang="de-DE" sz="1200" dirty="0">
                <a:effectLst/>
                <a:latin typeface="Arial" panose="020B0604020202020204" pitchFamily="34" charset="0"/>
                <a:ea typeface="Arial" panose="020B0604020202020204" pitchFamily="34" charset="0"/>
                <a:cs typeface="Times New Roman" panose="02020603050405020304" pitchFamily="18" charset="0"/>
              </a:rPr>
              <a:t>Information für Lehrende, Stand: </a:t>
            </a:r>
            <a:fld id="{2E5CA9CA-45B8-4B16-81F4-C29B5CD140C7}" type="datetime1">
              <a:rPr lang="de-DE" sz="1200" smtClean="0">
                <a:effectLst/>
                <a:latin typeface="Arial" panose="020B0604020202020204" pitchFamily="34" charset="0"/>
                <a:ea typeface="Arial" panose="020B0604020202020204" pitchFamily="34" charset="0"/>
                <a:cs typeface="Times New Roman" panose="02020603050405020304" pitchFamily="18" charset="0"/>
              </a:rPr>
              <a:pPr/>
              <a:t>12.04.2021</a:t>
            </a:fld>
            <a:endParaRPr lang="de-DE" sz="1200" dirty="0"/>
          </a:p>
        </p:txBody>
      </p:sp>
      <p:sp>
        <p:nvSpPr>
          <p:cNvPr id="5" name="Inhaltsplatzhalter 4">
            <a:extLst>
              <a:ext uri="{FF2B5EF4-FFF2-40B4-BE49-F238E27FC236}">
                <a16:creationId xmlns:a16="http://schemas.microsoft.com/office/drawing/2014/main" id="{543732CA-5BC5-4BD1-A871-B6A7DA3C7338}"/>
              </a:ext>
            </a:extLst>
          </p:cNvPr>
          <p:cNvSpPr>
            <a:spLocks noGrp="1"/>
          </p:cNvSpPr>
          <p:nvPr>
            <p:ph idx="1"/>
          </p:nvPr>
        </p:nvSpPr>
        <p:spPr/>
        <p:txBody>
          <a:bodyPr>
            <a:noAutofit/>
          </a:bodyPr>
          <a:lstStyle/>
          <a:p>
            <a:pPr marL="0" algn="just">
              <a:spcBef>
                <a:spcPts val="600"/>
              </a:spcBef>
            </a:pPr>
            <a:r>
              <a:rPr lang="de-DE" sz="14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Lehrziele</a:t>
            </a:r>
            <a:endParaRPr lang="de-DE" sz="1200" b="1" dirty="0">
              <a:effectLst/>
              <a:latin typeface="Arial" panose="020B0604020202020204" pitchFamily="34" charset="0"/>
              <a:ea typeface="Arial" panose="020B0604020202020204" pitchFamily="34" charset="0"/>
              <a:cs typeface="Times New Roman" panose="02020603050405020304" pitchFamily="18" charset="0"/>
            </a:endParaRPr>
          </a:p>
          <a:p>
            <a:pPr marL="263525" algn="just">
              <a:spcBef>
                <a:spcPts val="600"/>
              </a:spcBef>
            </a:pPr>
            <a:r>
              <a:rPr lang="de-DE" sz="1200" dirty="0">
                <a:effectLst/>
                <a:latin typeface="Arial" panose="020B0604020202020204" pitchFamily="34" charset="0"/>
                <a:ea typeface="Arial" panose="020B0604020202020204" pitchFamily="34" charset="0"/>
                <a:cs typeface="Times New Roman" panose="02020603050405020304" pitchFamily="18" charset="0"/>
              </a:rPr>
              <a:t>Lernende sollen lernen, eine theoretische Anleitung in die Praxis umzusetzen. Sie sollen anhand der Übung den Aufbau und die Funktionsweise einer Destillationsapparatur beschreiben und begründen können.</a:t>
            </a:r>
          </a:p>
          <a:p>
            <a:pPr marL="0" algn="just">
              <a:spcBef>
                <a:spcPts val="600"/>
              </a:spcBef>
            </a:pPr>
            <a:r>
              <a:rPr lang="de-DE" sz="1400" b="1" dirty="0">
                <a:solidFill>
                  <a:srgbClr val="000000"/>
                </a:solidFill>
                <a:latin typeface="Arial" panose="020B0604020202020204" pitchFamily="34" charset="0"/>
                <a:cs typeface="Times New Roman" panose="02020603050405020304" pitchFamily="18" charset="0"/>
              </a:rPr>
              <a:t>Vorkenntnisse</a:t>
            </a:r>
          </a:p>
          <a:p>
            <a:pPr marL="258762" indent="-171450" algn="just">
              <a:spcBef>
                <a:spcPts val="600"/>
              </a:spcBef>
              <a:buFont typeface="Arial" panose="020B0604020202020204" pitchFamily="34" charset="0"/>
              <a:buChar char="•"/>
            </a:pPr>
            <a:r>
              <a:rPr lang="de-DE" dirty="0">
                <a:latin typeface="Arial" panose="020B0604020202020204" pitchFamily="34" charset="0"/>
                <a:ea typeface="Arial" panose="020B0604020202020204" pitchFamily="34" charset="0"/>
                <a:cs typeface="Times New Roman" panose="02020603050405020304" pitchFamily="18" charset="0"/>
              </a:rPr>
              <a:t>Lernende benötigen grundlegende Kenntnisse über das Sieden, Verdampfen und Kondensieren von Flüssigkeiten.</a:t>
            </a:r>
          </a:p>
          <a:p>
            <a:pPr marL="258762" indent="-171450" algn="just">
              <a:spcBef>
                <a:spcPts val="600"/>
              </a:spcBef>
              <a:buFont typeface="Arial" panose="020B0604020202020204" pitchFamily="34" charset="0"/>
              <a:buChar char="•"/>
            </a:pPr>
            <a:r>
              <a:rPr lang="de-DE" dirty="0">
                <a:latin typeface="Arial" panose="020B0604020202020204" pitchFamily="34" charset="0"/>
                <a:ea typeface="Arial" panose="020B0604020202020204" pitchFamily="34" charset="0"/>
                <a:cs typeface="Times New Roman" panose="02020603050405020304" pitchFamily="18" charset="0"/>
              </a:rPr>
              <a:t>Lernende sollten bereits eine umfassende theoretische Einführung in Aufbau und Funktionsweise einer Destillationsapparatur erhalten haben. Diese Kenntnisse können sie dann beim Aufbau der virtuellen Destillationsapparatur anwenden.</a:t>
            </a:r>
            <a:endParaRPr lang="de-DE" dirty="0">
              <a:effectLst/>
              <a:latin typeface="Arial" panose="020B0604020202020204" pitchFamily="34" charset="0"/>
              <a:ea typeface="Arial" panose="020B0604020202020204" pitchFamily="34" charset="0"/>
              <a:cs typeface="Times New Roman" panose="02020603050405020304" pitchFamily="18" charset="0"/>
            </a:endParaRPr>
          </a:p>
          <a:p>
            <a:pPr marL="0" algn="just">
              <a:spcBef>
                <a:spcPts val="600"/>
              </a:spcBef>
            </a:pPr>
            <a:r>
              <a:rPr lang="de-DE" sz="1400" b="1" dirty="0">
                <a:solidFill>
                  <a:srgbClr val="000000"/>
                </a:solidFill>
                <a:latin typeface="Arial" panose="020B0604020202020204" pitchFamily="34" charset="0"/>
                <a:cs typeface="Times New Roman" panose="02020603050405020304" pitchFamily="18" charset="0"/>
              </a:rPr>
              <a:t>Vorbereitung</a:t>
            </a:r>
          </a:p>
          <a:p>
            <a:pPr lvl="0" algn="just">
              <a:spcBef>
                <a:spcPts val="600"/>
              </a:spcBef>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Theoretische Einführung in Aufbau und Funktionswiese einer Destillationsapparatur.</a:t>
            </a:r>
          </a:p>
          <a:p>
            <a:pPr marL="0" algn="just">
              <a:spcBef>
                <a:spcPts val="600"/>
              </a:spcBef>
            </a:pPr>
            <a:r>
              <a:rPr lang="de-DE" sz="1400" b="1" dirty="0">
                <a:solidFill>
                  <a:srgbClr val="000000"/>
                </a:solidFill>
                <a:latin typeface="Arial" panose="020B0604020202020204" pitchFamily="34" charset="0"/>
                <a:cs typeface="Times New Roman" panose="02020603050405020304" pitchFamily="18" charset="0"/>
              </a:rPr>
              <a:t>Einsatz im Unterricht</a:t>
            </a:r>
          </a:p>
          <a:p>
            <a:pPr algn="just">
              <a:spcBef>
                <a:spcPts val="600"/>
              </a:spcBef>
            </a:pPr>
            <a:r>
              <a:rPr lang="de-DE" dirty="0">
                <a:effectLst/>
                <a:latin typeface="Arial" panose="020B0604020202020204" pitchFamily="34" charset="0"/>
                <a:ea typeface="Arial" panose="020B0604020202020204" pitchFamily="34" charset="0"/>
                <a:cs typeface="Times New Roman" panose="02020603050405020304" pitchFamily="18" charset="0"/>
              </a:rPr>
              <a:t>Ein Lernender führt den virtuellen Aufbau der Destillationsapparatur an der interaktiven Tafel durch. Dazu ordnet er die Abbildungen der Geräte ihrem korrekten Ort zu und beschreibt und begründet dabei seine Vorgehensweise. Bei Bedarf kann er Unterstützung von seinen Mitlernenden einfordern.</a:t>
            </a:r>
          </a:p>
          <a:p>
            <a:pPr algn="just">
              <a:spcBef>
                <a:spcPts val="600"/>
              </a:spcBef>
            </a:pPr>
            <a:r>
              <a:rPr lang="de-DE" dirty="0">
                <a:latin typeface="Arial" panose="020B0604020202020204" pitchFamily="34" charset="0"/>
                <a:ea typeface="Arial" panose="020B0604020202020204" pitchFamily="34" charset="0"/>
                <a:cs typeface="Times New Roman" panose="02020603050405020304" pitchFamily="18" charset="0"/>
              </a:rPr>
              <a:t>Die Übung eignet sich auch zur Nachbereitung einer theoretischen Einführung oder als Vorbereitung auf ein Experiment für Lernende zu Hause.</a:t>
            </a:r>
          </a:p>
          <a:p>
            <a:pPr marL="0" algn="just">
              <a:spcBef>
                <a:spcPts val="600"/>
              </a:spcBef>
            </a:pPr>
            <a:r>
              <a:rPr lang="de-DE" sz="1400" b="1" dirty="0">
                <a:effectLst/>
                <a:latin typeface="Arial" panose="020B0604020202020204" pitchFamily="34" charset="0"/>
                <a:ea typeface="Arial" panose="020B0604020202020204" pitchFamily="34" charset="0"/>
                <a:cs typeface="Times New Roman" panose="02020603050405020304" pitchFamily="18" charset="0"/>
              </a:rPr>
              <a:t>Material</a:t>
            </a:r>
          </a:p>
          <a:p>
            <a:pPr algn="just">
              <a:spcBef>
                <a:spcPts val="600"/>
              </a:spcBef>
            </a:pPr>
            <a:r>
              <a:rPr lang="de-DE" dirty="0">
                <a:latin typeface="Arial" panose="020B0604020202020204" pitchFamily="34" charset="0"/>
                <a:ea typeface="Arial" panose="020B0604020202020204" pitchFamily="34" charset="0"/>
                <a:cs typeface="Times New Roman" panose="02020603050405020304" pitchFamily="18" charset="0"/>
              </a:rPr>
              <a:t>Dieses Material besteht aus:</a:t>
            </a:r>
          </a:p>
          <a:p>
            <a:pPr marL="434975" indent="-171450" algn="just">
              <a:spcBef>
                <a:spcPts val="600"/>
              </a:spcBef>
              <a:buFont typeface="Arial" panose="020B0604020202020204" pitchFamily="34" charset="0"/>
              <a:buChar char="•"/>
            </a:pPr>
            <a:r>
              <a:rPr lang="de-DE" dirty="0">
                <a:effectLst/>
                <a:latin typeface="Arial" panose="020B0604020202020204" pitchFamily="34" charset="0"/>
                <a:ea typeface="Arial" panose="020B0604020202020204" pitchFamily="34" charset="0"/>
                <a:cs typeface="Times New Roman" panose="02020603050405020304" pitchFamily="18" charset="0"/>
              </a:rPr>
              <a:t>Information für Lehrende</a:t>
            </a:r>
          </a:p>
          <a:p>
            <a:pPr marL="434975" indent="-171450" algn="just">
              <a:spcBef>
                <a:spcPts val="600"/>
              </a:spcBef>
              <a:buFont typeface="Arial" panose="020B0604020202020204" pitchFamily="34" charset="0"/>
              <a:buChar char="•"/>
            </a:pPr>
            <a:r>
              <a:rPr lang="de-DE" dirty="0">
                <a:latin typeface="Arial" panose="020B0604020202020204" pitchFamily="34" charset="0"/>
                <a:ea typeface="Arial" panose="020B0604020202020204" pitchFamily="34" charset="0"/>
                <a:cs typeface="Times New Roman" panose="02020603050405020304" pitchFamily="18" charset="0"/>
              </a:rPr>
              <a:t>Ausführbare EXE-Programmdatei „Destillationsapparatur“</a:t>
            </a:r>
          </a:p>
          <a:p>
            <a:pPr marL="0" algn="just">
              <a:spcBef>
                <a:spcPts val="600"/>
              </a:spcBef>
            </a:pPr>
            <a:r>
              <a:rPr lang="de-DE" sz="1400" b="1" dirty="0">
                <a:effectLst/>
                <a:latin typeface="Arial" panose="020B0604020202020204" pitchFamily="34" charset="0"/>
                <a:ea typeface="Arial" panose="020B0604020202020204" pitchFamily="34" charset="0"/>
                <a:cs typeface="Times New Roman" panose="02020603050405020304" pitchFamily="18" charset="0"/>
              </a:rPr>
              <a:t>Dauer</a:t>
            </a:r>
          </a:p>
          <a:p>
            <a:pPr algn="just">
              <a:spcBef>
                <a:spcPts val="600"/>
              </a:spcBef>
            </a:pPr>
            <a:r>
              <a:rPr lang="de-DE" dirty="0">
                <a:latin typeface="Arial" panose="020B0604020202020204" pitchFamily="34" charset="0"/>
                <a:ea typeface="Arial" panose="020B0604020202020204" pitchFamily="34" charset="0"/>
                <a:cs typeface="Times New Roman" panose="02020603050405020304" pitchFamily="18" charset="0"/>
              </a:rPr>
              <a:t>Ca. 15 Minuten</a:t>
            </a:r>
          </a:p>
          <a:p>
            <a:pPr marL="0" algn="just">
              <a:spcBef>
                <a:spcPts val="600"/>
              </a:spcBef>
            </a:pPr>
            <a:r>
              <a:rPr lang="de-DE" sz="1400" b="1" dirty="0">
                <a:effectLst/>
                <a:latin typeface="Arial" panose="020B0604020202020204" pitchFamily="34" charset="0"/>
                <a:ea typeface="Arial" panose="020B0604020202020204" pitchFamily="34" charset="0"/>
                <a:cs typeface="Times New Roman" panose="02020603050405020304" pitchFamily="18" charset="0"/>
              </a:rPr>
              <a:t>Besondere Hinweise</a:t>
            </a:r>
          </a:p>
          <a:p>
            <a:pPr algn="just">
              <a:spcBef>
                <a:spcPts val="600"/>
              </a:spcBef>
            </a:pPr>
            <a:r>
              <a:rPr lang="de-DE" dirty="0">
                <a:latin typeface="Arial" panose="020B0604020202020204" pitchFamily="34" charset="0"/>
                <a:ea typeface="Arial" panose="020B0604020202020204" pitchFamily="34" charset="0"/>
                <a:cs typeface="Times New Roman" panose="02020603050405020304" pitchFamily="18" charset="0"/>
              </a:rPr>
              <a:t>Die Übung ist so konzipiert, dass Lernende die Abbildungen der Geräte nicht nur dem richtigen Ort zuordnen, sondern dass sie dabei in einer sinnvollen Reihenfolge vorgehen müssen.</a:t>
            </a:r>
          </a:p>
          <a:p>
            <a:pPr algn="just">
              <a:spcBef>
                <a:spcPts val="600"/>
              </a:spcBef>
            </a:pPr>
            <a:r>
              <a:rPr lang="de-DE" dirty="0">
                <a:effectLst/>
                <a:latin typeface="Arial" panose="020B0604020202020204" pitchFamily="34" charset="0"/>
                <a:ea typeface="Arial" panose="020B0604020202020204" pitchFamily="34" charset="0"/>
                <a:cs typeface="Times New Roman" panose="02020603050405020304" pitchFamily="18" charset="0"/>
              </a:rPr>
              <a:t>Falsch oder zu früh zugeordnete Abbildungen springen an ihren ursprünglichen Platz zurück.</a:t>
            </a:r>
          </a:p>
          <a:p>
            <a:pPr marL="0" algn="just">
              <a:spcBef>
                <a:spcPts val="600"/>
              </a:spcBef>
            </a:pPr>
            <a:r>
              <a:rPr lang="de-DE" sz="1400" b="1" dirty="0">
                <a:latin typeface="Arial" panose="020B0604020202020204" pitchFamily="34" charset="0"/>
                <a:ea typeface="Arial" panose="020B0604020202020204" pitchFamily="34" charset="0"/>
                <a:cs typeface="Times New Roman" panose="02020603050405020304" pitchFamily="18" charset="0"/>
              </a:rPr>
              <a:t>Quelle</a:t>
            </a:r>
          </a:p>
          <a:p>
            <a:pPr>
              <a:spcBef>
                <a:spcPts val="600"/>
              </a:spcBef>
            </a:pPr>
            <a:r>
              <a:rPr lang="de-DE" dirty="0">
                <a:effectLst/>
                <a:latin typeface="Arial" panose="020B0604020202020204" pitchFamily="34" charset="0"/>
                <a:ea typeface="Arial" panose="020B0604020202020204" pitchFamily="34" charset="0"/>
                <a:cs typeface="Times New Roman" panose="02020603050405020304" pitchFamily="18" charset="0"/>
                <a:hlinkClick r:id="rId2"/>
              </a:rPr>
              <a:t>http://userpage.chemie.fu-berlin.de/~tlehmann/gp/laborpraxis</a:t>
            </a:r>
            <a:r>
              <a:rPr lang="de-DE" dirty="0">
                <a:latin typeface="Arial" panose="020B0604020202020204" pitchFamily="34" charset="0"/>
                <a:ea typeface="Arial" panose="020B0604020202020204" pitchFamily="34" charset="0"/>
                <a:cs typeface="Times New Roman" panose="02020603050405020304" pitchFamily="18" charset="0"/>
                <a:hlinkClick r:id="rId2"/>
              </a:rPr>
              <a:t>/destillation.pdf</a:t>
            </a:r>
            <a:r>
              <a:rPr lang="de-DE" dirty="0">
                <a:latin typeface="Arial" panose="020B0604020202020204" pitchFamily="34" charset="0"/>
                <a:ea typeface="Arial" panose="020B0604020202020204" pitchFamily="34" charset="0"/>
                <a:cs typeface="Times New Roman" panose="02020603050405020304" pitchFamily="18" charset="0"/>
              </a:rPr>
              <a:t>;</a:t>
            </a:r>
            <a:br>
              <a:rPr lang="de-DE" dirty="0">
                <a:latin typeface="Arial" panose="020B0604020202020204" pitchFamily="34" charset="0"/>
                <a:ea typeface="Arial" panose="020B0604020202020204" pitchFamily="34" charset="0"/>
                <a:cs typeface="Times New Roman" panose="02020603050405020304" pitchFamily="18" charset="0"/>
              </a:rPr>
            </a:br>
            <a:r>
              <a:rPr lang="de-DE" dirty="0">
                <a:latin typeface="Arial" panose="020B0604020202020204" pitchFamily="34" charset="0"/>
                <a:ea typeface="Arial" panose="020B0604020202020204" pitchFamily="34" charset="0"/>
                <a:cs typeface="Times New Roman" panose="02020603050405020304" pitchFamily="18" charset="0"/>
              </a:rPr>
              <a:t>Stand: 16.10.2010 </a:t>
            </a:r>
            <a:r>
              <a:rPr lang="de-DE">
                <a:latin typeface="Arial" panose="020B0604020202020204" pitchFamily="34" charset="0"/>
                <a:ea typeface="Arial" panose="020B0604020202020204" pitchFamily="34" charset="0"/>
                <a:cs typeface="Times New Roman" panose="02020603050405020304" pitchFamily="18" charset="0"/>
              </a:rPr>
              <a:t>(verschollen)</a:t>
            </a:r>
            <a:endParaRPr lang="de-DE"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615213624"/>
      </p:ext>
    </p:extLst>
  </p:cSld>
  <p:clrMapOvr>
    <a:masterClrMapping/>
  </p:clrMapOvr>
</p:sld>
</file>

<file path=ppt/theme/theme1.xml><?xml version="1.0" encoding="utf-8"?>
<a:theme xmlns:a="http://schemas.openxmlformats.org/drawingml/2006/main" name="Office">
  <a:themeElements>
    <a:clrScheme name="Did Chemie">
      <a:dk1>
        <a:sysClr val="windowText" lastClr="000000"/>
      </a:dk1>
      <a:lt1>
        <a:sysClr val="window" lastClr="FFFFFF"/>
      </a:lt1>
      <a:dk2>
        <a:srgbClr val="777777"/>
      </a:dk2>
      <a:lt2>
        <a:srgbClr val="DDDDDD"/>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C8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254</Words>
  <Application>Microsoft Office PowerPoint</Application>
  <PresentationFormat>A4-Papier (210 x 297 mm)</PresentationFormat>
  <Paragraphs>22</Paragraphs>
  <Slides>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Calibri</vt:lpstr>
      <vt:lpstr>Office</vt:lpstr>
      <vt:lpstr>Aufbau einer virtuellen Destillationsapparatur Information für Lehrende, Stand: 12.04.2021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Schönberner, Regina Maria</dc:creator>
  <cp:lastModifiedBy>Schönberner, Regina Maria</cp:lastModifiedBy>
  <cp:revision>9</cp:revision>
  <dcterms:created xsi:type="dcterms:W3CDTF">2021-04-12T05:31:04Z</dcterms:created>
  <dcterms:modified xsi:type="dcterms:W3CDTF">2021-04-12T08:30:35Z</dcterms:modified>
</cp:coreProperties>
</file>