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1" autoAdjust="0"/>
    <p:restoredTop sz="94660"/>
  </p:normalViewPr>
  <p:slideViewPr>
    <p:cSldViewPr snapToGrid="0" showGuides="1">
      <p:cViewPr varScale="1">
        <p:scale>
          <a:sx n="77" d="100"/>
          <a:sy n="77" d="100"/>
        </p:scale>
        <p:origin x="2988" y="13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BDD77B-6A26-4743-84D0-852B46801427}" type="datetimeFigureOut">
              <a:rPr lang="de-DE" smtClean="0"/>
              <a:t>12.04.2021</a:t>
            </a:fld>
            <a:endParaRPr lang="de-DE"/>
          </a:p>
        </p:txBody>
      </p:sp>
      <p:sp>
        <p:nvSpPr>
          <p:cNvPr id="4" name="Folienbildplatzhalt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7EE02C-BA4A-4E38-9E27-D8B3A1CAC45A}" type="slidenum">
              <a:rPr lang="de-DE" smtClean="0"/>
              <a:t>‹Nr.›</a:t>
            </a:fld>
            <a:endParaRPr lang="de-DE"/>
          </a:p>
        </p:txBody>
      </p:sp>
    </p:spTree>
    <p:extLst>
      <p:ext uri="{BB962C8B-B14F-4D97-AF65-F5344CB8AC3E}">
        <p14:creationId xmlns:p14="http://schemas.microsoft.com/office/powerpoint/2010/main" val="40286753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de-DE"/>
              <a:t>Mastertitelformat bearbeiten</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Master-Untertitelformat bearbeiten</a:t>
            </a:r>
            <a:endParaRPr lang="en-US" dirty="0"/>
          </a:p>
        </p:txBody>
      </p:sp>
      <p:sp>
        <p:nvSpPr>
          <p:cNvPr id="4" name="Date Placeholder 3"/>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5" name="Footer Placeholder 4"/>
          <p:cNvSpPr>
            <a:spLocks noGrp="1"/>
          </p:cNvSpPr>
          <p:nvPr>
            <p:ph type="ftr" sz="quarter" idx="11"/>
          </p:nvPr>
        </p:nvSpPr>
        <p:spPr>
          <a:xfrm>
            <a:off x="2271713" y="9181397"/>
            <a:ext cx="2314575" cy="527403"/>
          </a:xfrm>
          <a:prstGeom prst="rect">
            <a:avLst/>
          </a:prstGeom>
        </p:spPr>
        <p:txBody>
          <a:bodyPr/>
          <a:lstStyle/>
          <a:p>
            <a:endParaRPr lang="de-DE"/>
          </a:p>
        </p:txBody>
      </p:sp>
      <p:sp>
        <p:nvSpPr>
          <p:cNvPr id="6" name="Slide Number Placeholder 5"/>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740656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5" name="Footer Placeholder 4"/>
          <p:cNvSpPr>
            <a:spLocks noGrp="1"/>
          </p:cNvSpPr>
          <p:nvPr>
            <p:ph type="ftr" sz="quarter" idx="11"/>
          </p:nvPr>
        </p:nvSpPr>
        <p:spPr>
          <a:xfrm>
            <a:off x="2271713" y="9181397"/>
            <a:ext cx="2314575" cy="527403"/>
          </a:xfrm>
          <a:prstGeom prst="rect">
            <a:avLst/>
          </a:prstGeom>
        </p:spPr>
        <p:txBody>
          <a:bodyPr/>
          <a:lstStyle/>
          <a:p>
            <a:endParaRPr lang="de-DE"/>
          </a:p>
        </p:txBody>
      </p:sp>
      <p:sp>
        <p:nvSpPr>
          <p:cNvPr id="6" name="Slide Number Placeholder 5"/>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2299367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5" name="Footer Placeholder 4"/>
          <p:cNvSpPr>
            <a:spLocks noGrp="1"/>
          </p:cNvSpPr>
          <p:nvPr>
            <p:ph type="ftr" sz="quarter" idx="11"/>
          </p:nvPr>
        </p:nvSpPr>
        <p:spPr>
          <a:xfrm>
            <a:off x="2271713" y="9181397"/>
            <a:ext cx="2314575" cy="527403"/>
          </a:xfrm>
          <a:prstGeom prst="rect">
            <a:avLst/>
          </a:prstGeom>
        </p:spPr>
        <p:txBody>
          <a:bodyPr/>
          <a:lstStyle/>
          <a:p>
            <a:endParaRPr lang="de-DE"/>
          </a:p>
        </p:txBody>
      </p:sp>
      <p:sp>
        <p:nvSpPr>
          <p:cNvPr id="6" name="Slide Number Placeholder 5"/>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120397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6851737" cy="900000"/>
          </a:xfrm>
          <a:solidFill>
            <a:schemeClr val="tx2">
              <a:lumMod val="20000"/>
              <a:lumOff val="80000"/>
            </a:schemeClr>
          </a:solidFill>
        </p:spPr>
        <p:txBody>
          <a:bodyPr/>
          <a:lstStyle/>
          <a:p>
            <a:r>
              <a:rPr lang="de-DE"/>
              <a:t>Mastertitelformat bearbeiten</a:t>
            </a:r>
            <a:endParaRPr lang="en-US" dirty="0"/>
          </a:p>
        </p:txBody>
      </p:sp>
      <p:sp>
        <p:nvSpPr>
          <p:cNvPr id="3" name="Content Placeholder 2"/>
          <p:cNvSpPr>
            <a:spLocks noGrp="1"/>
          </p:cNvSpPr>
          <p:nvPr>
            <p:ph idx="1"/>
          </p:nvPr>
        </p:nvSpPr>
        <p:spPr>
          <a:xfrm>
            <a:off x="288099" y="1089764"/>
            <a:ext cx="6338169" cy="8619036"/>
          </a:xfrm>
        </p:spPr>
        <p:txBody>
          <a:bodyPr/>
          <a:lstStyle>
            <a:lvl1pPr marL="263525" indent="0">
              <a:defRPr sz="1200" b="0"/>
            </a:lvl1pPr>
            <a:lvl2pPr marL="263525" indent="0">
              <a:defRPr sz="1200"/>
            </a:lvl2pPr>
          </a:lstStyle>
          <a:p>
            <a:pPr lvl="0"/>
            <a:r>
              <a:rPr lang="de-DE" dirty="0"/>
              <a:t>Mastertextformat bearbeiten</a:t>
            </a:r>
          </a:p>
          <a:p>
            <a:pPr lvl="1"/>
            <a:r>
              <a:rPr lang="de-DE" dirty="0"/>
              <a:t>Zweite Ebene</a:t>
            </a:r>
          </a:p>
          <a:p>
            <a:pPr lvl="1"/>
            <a:endParaRPr lang="de-DE" dirty="0"/>
          </a:p>
        </p:txBody>
      </p:sp>
      <p:sp>
        <p:nvSpPr>
          <p:cNvPr id="4" name="Date Placeholder 3"/>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5" name="Footer Placeholder 4"/>
          <p:cNvSpPr>
            <a:spLocks noGrp="1"/>
          </p:cNvSpPr>
          <p:nvPr>
            <p:ph type="ftr" sz="quarter" idx="11"/>
          </p:nvPr>
        </p:nvSpPr>
        <p:spPr>
          <a:xfrm>
            <a:off x="2271713" y="9181397"/>
            <a:ext cx="2314575" cy="527403"/>
          </a:xfrm>
          <a:prstGeom prst="rect">
            <a:avLst/>
          </a:prstGeom>
        </p:spPr>
        <p:txBody>
          <a:bodyPr/>
          <a:lstStyle/>
          <a:p>
            <a:endParaRPr lang="de-DE"/>
          </a:p>
        </p:txBody>
      </p:sp>
      <p:sp>
        <p:nvSpPr>
          <p:cNvPr id="6" name="Slide Number Placeholder 5"/>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19511223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de-DE"/>
              <a:t>Mastertitelformat bearbeiten</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5" name="Footer Placeholder 4"/>
          <p:cNvSpPr>
            <a:spLocks noGrp="1"/>
          </p:cNvSpPr>
          <p:nvPr>
            <p:ph type="ftr" sz="quarter" idx="11"/>
          </p:nvPr>
        </p:nvSpPr>
        <p:spPr>
          <a:xfrm>
            <a:off x="2271713" y="9181397"/>
            <a:ext cx="2314575" cy="527403"/>
          </a:xfrm>
          <a:prstGeom prst="rect">
            <a:avLst/>
          </a:prstGeom>
        </p:spPr>
        <p:txBody>
          <a:bodyPr/>
          <a:lstStyle/>
          <a:p>
            <a:endParaRPr lang="de-DE"/>
          </a:p>
        </p:txBody>
      </p:sp>
      <p:sp>
        <p:nvSpPr>
          <p:cNvPr id="6" name="Slide Number Placeholder 5"/>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3019636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6" name="Footer Placeholder 5"/>
          <p:cNvSpPr>
            <a:spLocks noGrp="1"/>
          </p:cNvSpPr>
          <p:nvPr>
            <p:ph type="ftr" sz="quarter" idx="11"/>
          </p:nvPr>
        </p:nvSpPr>
        <p:spPr>
          <a:xfrm>
            <a:off x="2271713" y="9181397"/>
            <a:ext cx="2314575" cy="527403"/>
          </a:xfrm>
          <a:prstGeom prst="rect">
            <a:avLst/>
          </a:prstGeom>
        </p:spPr>
        <p:txBody>
          <a:bodyPr/>
          <a:lstStyle/>
          <a:p>
            <a:endParaRPr lang="de-DE"/>
          </a:p>
        </p:txBody>
      </p:sp>
      <p:sp>
        <p:nvSpPr>
          <p:cNvPr id="7" name="Slide Number Placeholder 6"/>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1304089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de-DE"/>
              <a:t>Mastertitelformat bearbeiten</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4" name="Content Placeholder 3"/>
          <p:cNvSpPr>
            <a:spLocks noGrp="1"/>
          </p:cNvSpPr>
          <p:nvPr>
            <p:ph sz="half" idx="2"/>
          </p:nvPr>
        </p:nvSpPr>
        <p:spPr>
          <a:xfrm>
            <a:off x="472381" y="3618442"/>
            <a:ext cx="2901255" cy="532218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6" name="Content Placeholder 5"/>
          <p:cNvSpPr>
            <a:spLocks noGrp="1"/>
          </p:cNvSpPr>
          <p:nvPr>
            <p:ph sz="quarter" idx="4"/>
          </p:nvPr>
        </p:nvSpPr>
        <p:spPr>
          <a:xfrm>
            <a:off x="3471863" y="3618442"/>
            <a:ext cx="2915543" cy="5322183"/>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8" name="Footer Placeholder 7"/>
          <p:cNvSpPr>
            <a:spLocks noGrp="1"/>
          </p:cNvSpPr>
          <p:nvPr>
            <p:ph type="ftr" sz="quarter" idx="11"/>
          </p:nvPr>
        </p:nvSpPr>
        <p:spPr>
          <a:xfrm>
            <a:off x="2271713" y="9181397"/>
            <a:ext cx="2314575" cy="527403"/>
          </a:xfrm>
          <a:prstGeom prst="rect">
            <a:avLst/>
          </a:prstGeom>
        </p:spPr>
        <p:txBody>
          <a:bodyPr/>
          <a:lstStyle/>
          <a:p>
            <a:endParaRPr lang="de-DE"/>
          </a:p>
        </p:txBody>
      </p:sp>
      <p:sp>
        <p:nvSpPr>
          <p:cNvPr id="9" name="Slide Number Placeholder 8"/>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2811682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4" name="Footer Placeholder 3"/>
          <p:cNvSpPr>
            <a:spLocks noGrp="1"/>
          </p:cNvSpPr>
          <p:nvPr>
            <p:ph type="ftr" sz="quarter" idx="11"/>
          </p:nvPr>
        </p:nvSpPr>
        <p:spPr>
          <a:xfrm>
            <a:off x="2271713" y="9181397"/>
            <a:ext cx="2314575" cy="527403"/>
          </a:xfrm>
          <a:prstGeom prst="rect">
            <a:avLst/>
          </a:prstGeom>
        </p:spPr>
        <p:txBody>
          <a:bodyPr/>
          <a:lstStyle/>
          <a:p>
            <a:endParaRPr lang="de-DE"/>
          </a:p>
        </p:txBody>
      </p:sp>
      <p:sp>
        <p:nvSpPr>
          <p:cNvPr id="5" name="Slide Number Placeholder 4"/>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646260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3" name="Footer Placeholder 2"/>
          <p:cNvSpPr>
            <a:spLocks noGrp="1"/>
          </p:cNvSpPr>
          <p:nvPr>
            <p:ph type="ftr" sz="quarter" idx="11"/>
          </p:nvPr>
        </p:nvSpPr>
        <p:spPr>
          <a:xfrm>
            <a:off x="2271713" y="9181397"/>
            <a:ext cx="2314575" cy="527403"/>
          </a:xfrm>
          <a:prstGeom prst="rect">
            <a:avLst/>
          </a:prstGeom>
        </p:spPr>
        <p:txBody>
          <a:bodyPr/>
          <a:lstStyle/>
          <a:p>
            <a:endParaRPr lang="de-DE"/>
          </a:p>
        </p:txBody>
      </p:sp>
      <p:sp>
        <p:nvSpPr>
          <p:cNvPr id="4" name="Slide Number Placeholder 3"/>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3521051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e-DE"/>
              <a:t>Mastertitelformat bearbeiten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6" name="Footer Placeholder 5"/>
          <p:cNvSpPr>
            <a:spLocks noGrp="1"/>
          </p:cNvSpPr>
          <p:nvPr>
            <p:ph type="ftr" sz="quarter" idx="11"/>
          </p:nvPr>
        </p:nvSpPr>
        <p:spPr>
          <a:xfrm>
            <a:off x="2271713" y="9181397"/>
            <a:ext cx="2314575" cy="527403"/>
          </a:xfrm>
          <a:prstGeom prst="rect">
            <a:avLst/>
          </a:prstGeom>
        </p:spPr>
        <p:txBody>
          <a:bodyPr/>
          <a:lstStyle/>
          <a:p>
            <a:endParaRPr lang="de-DE"/>
          </a:p>
        </p:txBody>
      </p:sp>
      <p:sp>
        <p:nvSpPr>
          <p:cNvPr id="7" name="Slide Number Placeholder 6"/>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2501087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de-DE"/>
              <a:t>Mastertitelformat bearbeiten</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e-DE"/>
              <a:t>Bild durch Klicken auf Symbol hinzufügen</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a:xfrm>
            <a:off x="471488" y="9181397"/>
            <a:ext cx="1543050" cy="527403"/>
          </a:xfrm>
          <a:prstGeom prst="rect">
            <a:avLst/>
          </a:prstGeom>
        </p:spPr>
        <p:txBody>
          <a:bodyPr/>
          <a:lstStyle/>
          <a:p>
            <a:fld id="{CDE514EA-7E6B-4957-8EA9-641E5F0302B0}" type="datetimeFigureOut">
              <a:rPr lang="de-DE" smtClean="0"/>
              <a:t>12.04.2021</a:t>
            </a:fld>
            <a:endParaRPr lang="de-DE"/>
          </a:p>
        </p:txBody>
      </p:sp>
      <p:sp>
        <p:nvSpPr>
          <p:cNvPr id="6" name="Footer Placeholder 5"/>
          <p:cNvSpPr>
            <a:spLocks noGrp="1"/>
          </p:cNvSpPr>
          <p:nvPr>
            <p:ph type="ftr" sz="quarter" idx="11"/>
          </p:nvPr>
        </p:nvSpPr>
        <p:spPr>
          <a:xfrm>
            <a:off x="2271713" y="9181397"/>
            <a:ext cx="2314575" cy="527403"/>
          </a:xfrm>
          <a:prstGeom prst="rect">
            <a:avLst/>
          </a:prstGeom>
        </p:spPr>
        <p:txBody>
          <a:bodyPr/>
          <a:lstStyle/>
          <a:p>
            <a:endParaRPr lang="de-DE"/>
          </a:p>
        </p:txBody>
      </p:sp>
      <p:sp>
        <p:nvSpPr>
          <p:cNvPr id="7" name="Slide Number Placeholder 6"/>
          <p:cNvSpPr>
            <a:spLocks noGrp="1"/>
          </p:cNvSpPr>
          <p:nvPr>
            <p:ph type="sldNum" sz="quarter" idx="12"/>
          </p:nvPr>
        </p:nvSpPr>
        <p:spPr>
          <a:xfrm>
            <a:off x="4843463" y="9181397"/>
            <a:ext cx="1543050" cy="527403"/>
          </a:xfrm>
          <a:prstGeom prst="rect">
            <a:avLst/>
          </a:prstGeom>
        </p:spPr>
        <p:txBody>
          <a:bodyPr/>
          <a:lstStyle/>
          <a:p>
            <a:fld id="{15623F03-BA94-4BE3-9D07-4AD0B9A99A7F}" type="slidenum">
              <a:rPr lang="de-DE" smtClean="0"/>
              <a:t>‹Nr.›</a:t>
            </a:fld>
            <a:endParaRPr lang="de-DE"/>
          </a:p>
        </p:txBody>
      </p:sp>
    </p:spTree>
    <p:extLst>
      <p:ext uri="{BB962C8B-B14F-4D97-AF65-F5344CB8AC3E}">
        <p14:creationId xmlns:p14="http://schemas.microsoft.com/office/powerpoint/2010/main" val="62825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6858000" cy="1352811"/>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559172" y="1597353"/>
            <a:ext cx="5760000" cy="7668000"/>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Tree>
    <p:extLst>
      <p:ext uri="{BB962C8B-B14F-4D97-AF65-F5344CB8AC3E}">
        <p14:creationId xmlns:p14="http://schemas.microsoft.com/office/powerpoint/2010/main" val="1515525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685800" rtl="0" eaLnBrk="1" latinLnBrk="0" hangingPunct="1">
        <a:lnSpc>
          <a:spcPct val="90000"/>
        </a:lnSpc>
        <a:spcBef>
          <a:spcPct val="0"/>
        </a:spcBef>
        <a:buNone/>
        <a:defRPr sz="3300" b="0" kern="1200">
          <a:solidFill>
            <a:schemeClr val="tx1"/>
          </a:solidFill>
          <a:latin typeface="+mj-lt"/>
          <a:ea typeface="+mj-ea"/>
          <a:cs typeface="+mj-cs"/>
        </a:defRPr>
      </a:lvl1pPr>
    </p:titleStyle>
    <p:bodyStyle>
      <a:lvl1pPr marL="0" indent="0" algn="l"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0" indent="0" algn="l" defTabSz="685800" rtl="0" eaLnBrk="1" latinLnBrk="0" hangingPunct="1">
        <a:lnSpc>
          <a:spcPct val="90000"/>
        </a:lnSpc>
        <a:spcBef>
          <a:spcPts val="375"/>
        </a:spcBef>
        <a:buFont typeface="Arial" panose="020B0604020202020204" pitchFamily="34" charset="0"/>
        <a:buNone/>
        <a:defRPr sz="1600" kern="1200">
          <a:solidFill>
            <a:schemeClr val="tx1"/>
          </a:solidFill>
          <a:latin typeface="+mn-lt"/>
          <a:ea typeface="+mn-ea"/>
          <a:cs typeface="+mn-cs"/>
        </a:defRPr>
      </a:lvl2pPr>
      <a:lvl3pPr marL="0" indent="0" algn="l"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3pPr>
      <a:lvl4pPr marL="0" indent="0" algn="l"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0" indent="0" algn="l"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6DBEC5F7-31A3-4AB1-A474-FBD963C26516}"/>
              </a:ext>
            </a:extLst>
          </p:cNvPr>
          <p:cNvSpPr>
            <a:spLocks noGrp="1"/>
          </p:cNvSpPr>
          <p:nvPr>
            <p:ph type="title"/>
          </p:nvPr>
        </p:nvSpPr>
        <p:spPr>
          <a:xfrm>
            <a:off x="-1" y="0"/>
            <a:ext cx="6858001" cy="900000"/>
          </a:xfrm>
        </p:spPr>
        <p:txBody>
          <a:bodyPr>
            <a:normAutofit fontScale="90000"/>
          </a:bodyPr>
          <a:lstStyle/>
          <a:p>
            <a:r>
              <a:rPr lang="de-DE" sz="3100" kern="1400" spc="-50" dirty="0">
                <a:effectLst/>
                <a:latin typeface="Arial" panose="020B0604020202020204" pitchFamily="34" charset="0"/>
                <a:ea typeface="Times New Roman" panose="02020603050405020304" pitchFamily="18" charset="0"/>
                <a:cs typeface="Times New Roman" panose="02020603050405020304" pitchFamily="18" charset="0"/>
              </a:rPr>
              <a:t>Stationen-Lernen zur Stoff-Erkennung mit den Sinnen</a:t>
            </a:r>
            <a:br>
              <a:rPr lang="de-DE" sz="3100" kern="1400" spc="-50" dirty="0">
                <a:effectLst/>
                <a:latin typeface="Arial" panose="020B0604020202020204" pitchFamily="34" charset="0"/>
                <a:ea typeface="Times New Roman" panose="02020603050405020304" pitchFamily="18" charset="0"/>
                <a:cs typeface="Times New Roman" panose="02020603050405020304" pitchFamily="18" charset="0"/>
              </a:rPr>
            </a:br>
            <a:r>
              <a:rPr lang="de-DE" sz="1200" dirty="0">
                <a:effectLst/>
                <a:latin typeface="Arial" panose="020B0604020202020204" pitchFamily="34" charset="0"/>
                <a:ea typeface="Arial" panose="020B0604020202020204" pitchFamily="34" charset="0"/>
                <a:cs typeface="Times New Roman" panose="02020603050405020304" pitchFamily="18" charset="0"/>
              </a:rPr>
              <a:t>Information für Lehrende, Stand: </a:t>
            </a:r>
            <a:fld id="{2E5CA9CA-45B8-4B16-81F4-C29B5CD140C7}" type="datetime1">
              <a:rPr lang="de-DE" sz="1200" smtClean="0">
                <a:effectLst/>
                <a:latin typeface="Arial" panose="020B0604020202020204" pitchFamily="34" charset="0"/>
                <a:ea typeface="Arial" panose="020B0604020202020204" pitchFamily="34" charset="0"/>
                <a:cs typeface="Times New Roman" panose="02020603050405020304" pitchFamily="18" charset="0"/>
              </a:rPr>
              <a:pPr/>
              <a:t>12.04.2021</a:t>
            </a:fld>
            <a:endParaRPr lang="de-DE" sz="1200" dirty="0"/>
          </a:p>
        </p:txBody>
      </p:sp>
      <p:sp>
        <p:nvSpPr>
          <p:cNvPr id="5" name="Inhaltsplatzhalter 4">
            <a:extLst>
              <a:ext uri="{FF2B5EF4-FFF2-40B4-BE49-F238E27FC236}">
                <a16:creationId xmlns:a16="http://schemas.microsoft.com/office/drawing/2014/main" id="{543732CA-5BC5-4BD1-A871-B6A7DA3C7338}"/>
              </a:ext>
            </a:extLst>
          </p:cNvPr>
          <p:cNvSpPr>
            <a:spLocks noGrp="1"/>
          </p:cNvSpPr>
          <p:nvPr>
            <p:ph idx="1"/>
          </p:nvPr>
        </p:nvSpPr>
        <p:spPr/>
        <p:txBody>
          <a:bodyPr>
            <a:noAutofit/>
          </a:bodyPr>
          <a:lstStyle/>
          <a:p>
            <a:pPr marL="0" algn="just">
              <a:spcBef>
                <a:spcPts val="600"/>
              </a:spcBef>
            </a:pPr>
            <a:r>
              <a:rPr lang="de-DE" sz="1400" b="1"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Lehrziele</a:t>
            </a:r>
            <a:endParaRPr lang="de-DE" sz="1200" b="1" dirty="0">
              <a:effectLst/>
              <a:latin typeface="Arial" panose="020B0604020202020204" pitchFamily="34" charset="0"/>
              <a:ea typeface="Arial" panose="020B0604020202020204" pitchFamily="34" charset="0"/>
              <a:cs typeface="Times New Roman" panose="02020603050405020304" pitchFamily="18" charset="0"/>
            </a:endParaRPr>
          </a:p>
          <a:p>
            <a:pPr marL="263525" algn="just">
              <a:spcBef>
                <a:spcPts val="600"/>
              </a:spcBef>
            </a:pPr>
            <a:r>
              <a:rPr lang="de-DE" sz="1200" dirty="0">
                <a:effectLst/>
                <a:latin typeface="Arial" panose="020B0604020202020204" pitchFamily="34" charset="0"/>
                <a:ea typeface="Arial" panose="020B0604020202020204" pitchFamily="34" charset="0"/>
                <a:cs typeface="Times New Roman" panose="02020603050405020304" pitchFamily="18" charset="0"/>
              </a:rPr>
              <a:t>Lernende sollen die zur Stoff-Erkennung nutzbaren sinnen nennen, sowie Probleme und Gefahren bei ihrem Einsatz zur Stoff-Erkennung beschreiben können. Außerdem sollen sie lernen, eine Experimentieranleitung in die Praxis umzusetzen.</a:t>
            </a:r>
          </a:p>
          <a:p>
            <a:pPr marL="0" algn="just">
              <a:spcBef>
                <a:spcPts val="600"/>
              </a:spcBef>
            </a:pPr>
            <a:r>
              <a:rPr lang="de-DE" sz="1400" b="1" dirty="0">
                <a:solidFill>
                  <a:srgbClr val="000000"/>
                </a:solidFill>
                <a:latin typeface="Arial" panose="020B0604020202020204" pitchFamily="34" charset="0"/>
                <a:cs typeface="Times New Roman" panose="02020603050405020304" pitchFamily="18" charset="0"/>
              </a:rPr>
              <a:t>Vorkenntnisse</a:t>
            </a:r>
          </a:p>
          <a:p>
            <a:pPr marL="258762" indent="-171450" algn="just">
              <a:spcBef>
                <a:spcPts val="600"/>
              </a:spcBef>
              <a:buFont typeface="Arial" panose="020B0604020202020204" pitchFamily="34" charset="0"/>
              <a:buChar char="•"/>
            </a:pPr>
            <a:r>
              <a:rPr lang="de-DE" dirty="0">
                <a:latin typeface="Arial" panose="020B0604020202020204" pitchFamily="34" charset="0"/>
                <a:ea typeface="Arial" panose="020B0604020202020204" pitchFamily="34" charset="0"/>
                <a:cs typeface="Times New Roman" panose="02020603050405020304" pitchFamily="18" charset="0"/>
              </a:rPr>
              <a:t>Für die Durchführung des Stationen-lernens sind keine chemischen Grund-Kenntnisse erforderlich.</a:t>
            </a:r>
          </a:p>
          <a:p>
            <a:pPr marL="258762" indent="-171450" algn="just">
              <a:spcBef>
                <a:spcPts val="600"/>
              </a:spcBef>
              <a:buFont typeface="Arial" panose="020B0604020202020204" pitchFamily="34" charset="0"/>
              <a:buChar char="•"/>
            </a:pPr>
            <a:r>
              <a:rPr lang="de-DE" dirty="0">
                <a:latin typeface="Arial" panose="020B0604020202020204" pitchFamily="34" charset="0"/>
                <a:ea typeface="Arial" panose="020B0604020202020204" pitchFamily="34" charset="0"/>
                <a:cs typeface="Times New Roman" panose="02020603050405020304" pitchFamily="18" charset="0"/>
              </a:rPr>
              <a:t>Vorab muss jedoch eine Sicherheitsunterweisung durch Lehrende stattfinden. Dabei müssen Lernende darauf hingewiesen werden, dass Geschmacksproben nur gemacht werden dürfen, wenn es ausdrücklich erlaubt wird. Außerdem muss Lernenden auch das chemische Riechen gezeigt werden.</a:t>
            </a:r>
          </a:p>
          <a:p>
            <a:pPr marL="258762" indent="-171450" algn="just">
              <a:spcBef>
                <a:spcPts val="600"/>
              </a:spcBef>
              <a:buFont typeface="Arial" panose="020B0604020202020204" pitchFamily="34" charset="0"/>
              <a:buChar char="•"/>
            </a:pPr>
            <a:r>
              <a:rPr lang="de-DE" dirty="0">
                <a:latin typeface="Arial" panose="020B0604020202020204" pitchFamily="34" charset="0"/>
                <a:ea typeface="Arial" panose="020B0604020202020204" pitchFamily="34" charset="0"/>
                <a:cs typeface="Times New Roman" panose="02020603050405020304" pitchFamily="18" charset="0"/>
              </a:rPr>
              <a:t>Gegebenenfalls muss Lernenden der Umgang mit der Reibschale und dem Pistill erläutert werden.</a:t>
            </a:r>
            <a:endParaRPr lang="de-DE" dirty="0">
              <a:effectLst/>
              <a:latin typeface="Arial" panose="020B0604020202020204" pitchFamily="34" charset="0"/>
              <a:ea typeface="Arial" panose="020B0604020202020204" pitchFamily="34" charset="0"/>
              <a:cs typeface="Times New Roman" panose="02020603050405020304" pitchFamily="18" charset="0"/>
            </a:endParaRPr>
          </a:p>
          <a:p>
            <a:pPr marL="0">
              <a:spcBef>
                <a:spcPts val="600"/>
              </a:spcBef>
            </a:pPr>
            <a:r>
              <a:rPr lang="de-DE" sz="1400" b="1" dirty="0">
                <a:solidFill>
                  <a:srgbClr val="000000"/>
                </a:solidFill>
                <a:latin typeface="Arial" panose="020B0604020202020204" pitchFamily="34" charset="0"/>
                <a:cs typeface="Times New Roman" panose="02020603050405020304" pitchFamily="18" charset="0"/>
              </a:rPr>
              <a:t>Grundlegende Kenntnisse im Umgang mit der SMART Notebook Software</a:t>
            </a:r>
          </a:p>
          <a:p>
            <a:pPr marL="87312" lvl="0" algn="just">
              <a:spcBef>
                <a:spcPts val="600"/>
              </a:spcBef>
              <a:tabLst>
                <a:tab pos="228600" algn="l"/>
                <a:tab pos="449580" algn="l"/>
              </a:tabLst>
            </a:pPr>
            <a:r>
              <a:rPr lang="de-DE" dirty="0">
                <a:effectLst/>
                <a:latin typeface="Arial" panose="020B0604020202020204" pitchFamily="34" charset="0"/>
                <a:ea typeface="Arial" panose="020B0604020202020204" pitchFamily="34" charset="0"/>
                <a:cs typeface="Times New Roman" panose="02020603050405020304" pitchFamily="18" charset="0"/>
              </a:rPr>
              <a:t>In den Dateien finden sich verschiedene Arten von Verknüpfungen:</a:t>
            </a:r>
          </a:p>
          <a:p>
            <a:pPr marL="258762" lvl="0" indent="-171450" algn="just">
              <a:spcBef>
                <a:spcPts val="600"/>
              </a:spcBef>
              <a:buFont typeface="Arial" panose="020B0604020202020204" pitchFamily="34" charset="0"/>
              <a:buChar char="•"/>
              <a:tabLst>
                <a:tab pos="228600" algn="l"/>
                <a:tab pos="449580" algn="l"/>
              </a:tabLst>
            </a:pPr>
            <a:r>
              <a:rPr lang="de-DE" dirty="0">
                <a:latin typeface="Arial" panose="020B0604020202020204" pitchFamily="34" charset="0"/>
                <a:ea typeface="Arial" panose="020B0604020202020204" pitchFamily="34" charset="0"/>
                <a:cs typeface="Times New Roman" panose="02020603050405020304" pitchFamily="18" charset="0"/>
              </a:rPr>
              <a:t>Die grünen Felder stellen Verknüpfungen innerhalb einer Datei dar.</a:t>
            </a:r>
          </a:p>
          <a:p>
            <a:pPr marL="258762" lvl="0" indent="-171450" algn="just">
              <a:spcBef>
                <a:spcPts val="600"/>
              </a:spcBef>
              <a:buFont typeface="Arial" panose="020B0604020202020204" pitchFamily="34" charset="0"/>
              <a:buChar char="•"/>
              <a:tabLst>
                <a:tab pos="228600" algn="l"/>
                <a:tab pos="449580" algn="l"/>
              </a:tabLst>
            </a:pPr>
            <a:r>
              <a:rPr lang="de-DE" dirty="0">
                <a:effectLst/>
                <a:latin typeface="Arial" panose="020B0604020202020204" pitchFamily="34" charset="0"/>
                <a:ea typeface="Arial" panose="020B0604020202020204" pitchFamily="34" charset="0"/>
                <a:cs typeface="Times New Roman" panose="02020603050405020304" pitchFamily="18" charset="0"/>
              </a:rPr>
              <a:t>Graue Felder mit den Symbolen der einzelnen Stationen und dem Zusatz „Start“ führen zu den Dateien mit den anderen Stationen.</a:t>
            </a:r>
          </a:p>
          <a:p>
            <a:pPr marL="0" algn="just">
              <a:spcBef>
                <a:spcPts val="600"/>
              </a:spcBef>
            </a:pPr>
            <a:r>
              <a:rPr lang="de-DE" sz="1400" b="1" dirty="0">
                <a:solidFill>
                  <a:srgbClr val="000000"/>
                </a:solidFill>
                <a:latin typeface="Arial" panose="020B0604020202020204" pitchFamily="34" charset="0"/>
                <a:cs typeface="Times New Roman" panose="02020603050405020304" pitchFamily="18" charset="0"/>
              </a:rPr>
              <a:t>Vorbereitung</a:t>
            </a:r>
          </a:p>
          <a:p>
            <a:pPr lvl="0" indent="-176213" algn="just">
              <a:spcBef>
                <a:spcPts val="600"/>
              </a:spcBef>
              <a:buFont typeface="Symbol" panose="05050102010706020507" pitchFamily="18" charset="2"/>
              <a:buChar char=""/>
              <a:tabLst>
                <a:tab pos="228600" algn="l"/>
                <a:tab pos="449580" algn="l"/>
              </a:tabLst>
            </a:pPr>
            <a:r>
              <a:rPr lang="de-DE" dirty="0">
                <a:effectLst/>
                <a:latin typeface="Arial" panose="020B0604020202020204" pitchFamily="34" charset="0"/>
                <a:ea typeface="Arial" panose="020B0604020202020204" pitchFamily="34" charset="0"/>
                <a:cs typeface="Times New Roman" panose="02020603050405020304" pitchFamily="18" charset="0"/>
              </a:rPr>
              <a:t>Bei Bedarf Kauf der benötigten Materialien</a:t>
            </a:r>
          </a:p>
          <a:p>
            <a:pPr lvl="0" indent="-176213" algn="just">
              <a:spcBef>
                <a:spcPts val="600"/>
              </a:spcBef>
              <a:buFont typeface="Symbol" panose="05050102010706020507" pitchFamily="18" charset="2"/>
              <a:buChar char=""/>
              <a:tabLst>
                <a:tab pos="228600" algn="l"/>
                <a:tab pos="449580" algn="l"/>
              </a:tabLst>
            </a:pPr>
            <a:r>
              <a:rPr lang="de-DE" dirty="0">
                <a:latin typeface="Arial" panose="020B0604020202020204" pitchFamily="34" charset="0"/>
                <a:ea typeface="Arial" panose="020B0604020202020204" pitchFamily="34" charset="0"/>
                <a:cs typeface="Times New Roman" panose="02020603050405020304" pitchFamily="18" charset="0"/>
              </a:rPr>
              <a:t>Aufbau der einzelnen Station (bei einer Klassengröße von 20 – 30 Lernenden werden die Stationen in doppelter Ausführung aufgebaut)</a:t>
            </a:r>
          </a:p>
          <a:p>
            <a:pPr lvl="0" indent="-176213" algn="just">
              <a:spcBef>
                <a:spcPts val="600"/>
              </a:spcBef>
              <a:buFont typeface="Symbol" panose="05050102010706020507" pitchFamily="18" charset="2"/>
              <a:buChar char=""/>
              <a:tabLst>
                <a:tab pos="228600" algn="l"/>
                <a:tab pos="449580" algn="l"/>
              </a:tabLst>
            </a:pPr>
            <a:r>
              <a:rPr lang="de-DE" dirty="0">
                <a:effectLst/>
                <a:latin typeface="Arial" panose="020B0604020202020204" pitchFamily="34" charset="0"/>
                <a:ea typeface="Arial" panose="020B0604020202020204" pitchFamily="34" charset="0"/>
                <a:cs typeface="Times New Roman" panose="02020603050405020304" pitchFamily="18" charset="0"/>
              </a:rPr>
              <a:t>Fertigung der Schilder mit den Namen der Stoffe für die Stationen 1, 3 und 5</a:t>
            </a:r>
          </a:p>
          <a:p>
            <a:pPr lvl="0" indent="-176213" algn="just">
              <a:spcBef>
                <a:spcPts val="600"/>
              </a:spcBef>
              <a:buFont typeface="Symbol" panose="05050102010706020507" pitchFamily="18" charset="2"/>
              <a:buChar char=""/>
              <a:tabLst>
                <a:tab pos="228600" algn="l"/>
                <a:tab pos="449580" algn="l"/>
              </a:tabLst>
            </a:pPr>
            <a:r>
              <a:rPr lang="de-DE" dirty="0">
                <a:latin typeface="Arial" panose="020B0604020202020204" pitchFamily="34" charset="0"/>
                <a:ea typeface="Arial" panose="020B0604020202020204" pitchFamily="34" charset="0"/>
                <a:cs typeface="Times New Roman" panose="02020603050405020304" pitchFamily="18" charset="0"/>
              </a:rPr>
              <a:t>Erstellung der Zusatzaufgaben</a:t>
            </a:r>
            <a:endParaRPr lang="de-DE" dirty="0">
              <a:effectLst/>
              <a:latin typeface="Arial" panose="020B0604020202020204" pitchFamily="34" charset="0"/>
              <a:ea typeface="Arial" panose="020B0604020202020204" pitchFamily="34" charset="0"/>
              <a:cs typeface="Times New Roman" panose="02020603050405020304" pitchFamily="18" charset="0"/>
            </a:endParaRPr>
          </a:p>
          <a:p>
            <a:pPr marL="0" algn="just">
              <a:spcBef>
                <a:spcPts val="600"/>
              </a:spcBef>
            </a:pPr>
            <a:r>
              <a:rPr lang="de-DE" sz="1400" b="1" dirty="0">
                <a:solidFill>
                  <a:srgbClr val="000000"/>
                </a:solidFill>
                <a:latin typeface="Arial" panose="020B0604020202020204" pitchFamily="34" charset="0"/>
                <a:cs typeface="Times New Roman" panose="02020603050405020304" pitchFamily="18" charset="0"/>
              </a:rPr>
              <a:t>Einsatz im Unterricht</a:t>
            </a:r>
          </a:p>
          <a:p>
            <a:pPr algn="just">
              <a:spcBef>
                <a:spcPts val="600"/>
              </a:spcBef>
            </a:pPr>
            <a:r>
              <a:rPr lang="de-DE" dirty="0">
                <a:effectLst/>
                <a:latin typeface="Arial" panose="020B0604020202020204" pitchFamily="34" charset="0"/>
                <a:ea typeface="Arial" panose="020B0604020202020204" pitchFamily="34" charset="0"/>
                <a:cs typeface="Times New Roman" panose="02020603050405020304" pitchFamily="18" charset="0"/>
              </a:rPr>
              <a:t>Das Stationen-Lernen soll in Gruppen durchgeführt werden. Dabei sollte jede Gruppe ein eigenes Notebook zur Verfügung haben. Die einzelnen Gruppen bearbeiten die Stationen selbstständig und tragen die Ergebnisse in die jeweiligen Dateien ein. Die Datei wird unter einem eigenen Namen abgespeichert.</a:t>
            </a:r>
          </a:p>
          <a:p>
            <a:pPr algn="just">
              <a:spcBef>
                <a:spcPts val="600"/>
              </a:spcBef>
            </a:pPr>
            <a:r>
              <a:rPr lang="de-DE" dirty="0">
                <a:effectLst/>
                <a:latin typeface="Arial" panose="020B0604020202020204" pitchFamily="34" charset="0"/>
                <a:ea typeface="Arial" panose="020B0604020202020204" pitchFamily="34" charset="0"/>
                <a:cs typeface="Times New Roman" panose="02020603050405020304" pitchFamily="18" charset="0"/>
              </a:rPr>
              <a:t>Lernende bekommen eine Zeitvorgaben von zunächst 5 Minuten. Ein </a:t>
            </a:r>
            <a:r>
              <a:rPr lang="de-DE" dirty="0" err="1">
                <a:effectLst/>
                <a:latin typeface="Arial" panose="020B0604020202020204" pitchFamily="34" charset="0"/>
                <a:ea typeface="Arial" panose="020B0604020202020204" pitchFamily="34" charset="0"/>
                <a:cs typeface="Times New Roman" panose="02020603050405020304" pitchFamily="18" charset="0"/>
              </a:rPr>
              <a:t>Timer</a:t>
            </a:r>
            <a:r>
              <a:rPr lang="de-DE" dirty="0">
                <a:effectLst/>
                <a:latin typeface="Arial" panose="020B0604020202020204" pitchFamily="34" charset="0"/>
                <a:ea typeface="Arial" panose="020B0604020202020204" pitchFamily="34" charset="0"/>
                <a:cs typeface="Times New Roman" panose="02020603050405020304" pitchFamily="18" charset="0"/>
              </a:rPr>
              <a:t> informiert Lernende über die Zeit. Dessen Einstellung kann bei Bedarf problemlos verändert werden. Nach Ablauf der Zeit erteilt die Lehrkraft die Anweisung zum Wechsel der Stationen.</a:t>
            </a:r>
          </a:p>
          <a:p>
            <a:pPr algn="just">
              <a:spcBef>
                <a:spcPts val="600"/>
              </a:spcBef>
            </a:pPr>
            <a:r>
              <a:rPr lang="de-DE" dirty="0">
                <a:latin typeface="Arial" panose="020B0604020202020204" pitchFamily="34" charset="0"/>
                <a:ea typeface="Arial" panose="020B0604020202020204" pitchFamily="34" charset="0"/>
                <a:cs typeface="Times New Roman" panose="02020603050405020304" pitchFamily="18" charset="0"/>
              </a:rPr>
              <a:t>Für schnellere Lernende sollten Zusatz-Aufgaben bereit gestellt werden.</a:t>
            </a:r>
          </a:p>
          <a:p>
            <a:pPr algn="just">
              <a:spcBef>
                <a:spcPts val="600"/>
              </a:spcBef>
            </a:pPr>
            <a:r>
              <a:rPr lang="de-DE" dirty="0">
                <a:effectLst/>
                <a:latin typeface="Arial" panose="020B0604020202020204" pitchFamily="34" charset="0"/>
                <a:ea typeface="Arial" panose="020B0604020202020204" pitchFamily="34" charset="0"/>
                <a:cs typeface="Times New Roman" panose="02020603050405020304" pitchFamily="18" charset="0"/>
              </a:rPr>
              <a:t>Abschließend darf jede Gruppe die jeweils zuletzt bearbeitete Station an der interaktiven Tafel präsentieren. Die Ergebnisse werden gemeinsam besprochen und bei Bedarf verbessert.</a:t>
            </a:r>
          </a:p>
        </p:txBody>
      </p:sp>
    </p:spTree>
    <p:extLst>
      <p:ext uri="{BB962C8B-B14F-4D97-AF65-F5344CB8AC3E}">
        <p14:creationId xmlns:p14="http://schemas.microsoft.com/office/powerpoint/2010/main" val="3615213624"/>
      </p:ext>
    </p:extLst>
  </p:cSld>
  <p:clrMapOvr>
    <a:masterClrMapping/>
  </p:clrMapOvr>
</p:sld>
</file>

<file path=ppt/theme/theme1.xml><?xml version="1.0" encoding="utf-8"?>
<a:theme xmlns:a="http://schemas.openxmlformats.org/drawingml/2006/main" name="Office">
  <a:themeElements>
    <a:clrScheme name="Did Chemie">
      <a:dk1>
        <a:sysClr val="windowText" lastClr="000000"/>
      </a:dk1>
      <a:lt1>
        <a:sysClr val="window" lastClr="FFFFFF"/>
      </a:lt1>
      <a:dk2>
        <a:srgbClr val="777777"/>
      </a:dk2>
      <a:lt2>
        <a:srgbClr val="DDDDDD"/>
      </a:lt2>
      <a:accent1>
        <a:srgbClr val="0000FF"/>
      </a:accent1>
      <a:accent2>
        <a:srgbClr val="FF0000"/>
      </a:accent2>
      <a:accent3>
        <a:srgbClr val="00FF00"/>
      </a:accent3>
      <a:accent4>
        <a:srgbClr val="FF00FF"/>
      </a:accent4>
      <a:accent5>
        <a:srgbClr val="FFFF00"/>
      </a:accent5>
      <a:accent6>
        <a:srgbClr val="00FFFF"/>
      </a:accent6>
      <a:hlink>
        <a:srgbClr val="0000FF"/>
      </a:hlink>
      <a:folHlink>
        <a:srgbClr val="00C8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334</Words>
  <Application>Microsoft Office PowerPoint</Application>
  <PresentationFormat>A4-Papier (210 x 297 mm)</PresentationFormat>
  <Paragraphs>21</Paragraphs>
  <Slides>1</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vt:i4>
      </vt:variant>
    </vt:vector>
  </HeadingPairs>
  <TitlesOfParts>
    <vt:vector size="5" baseType="lpstr">
      <vt:lpstr>Arial</vt:lpstr>
      <vt:lpstr>Calibri</vt:lpstr>
      <vt:lpstr>Symbol</vt:lpstr>
      <vt:lpstr>Office</vt:lpstr>
      <vt:lpstr>Stationen-Lernen zur Stoff-Erkennung mit den Sinnen Information für Lehrende, Stand: 12.04.2021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Schönberner, Regina Maria</dc:creator>
  <cp:lastModifiedBy>Schönberner, Regina Maria</cp:lastModifiedBy>
  <cp:revision>7</cp:revision>
  <dcterms:created xsi:type="dcterms:W3CDTF">2021-04-12T05:31:04Z</dcterms:created>
  <dcterms:modified xsi:type="dcterms:W3CDTF">2021-04-12T06:56:28Z</dcterms:modified>
</cp:coreProperties>
</file>