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showGuides="1">
      <p:cViewPr varScale="1">
        <p:scale>
          <a:sx n="77" d="100"/>
          <a:sy n="77" d="100"/>
        </p:scale>
        <p:origin x="510"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DD77B-6A26-4743-84D0-852B46801427}" type="datetimeFigureOut">
              <a:rPr lang="de-DE" smtClean="0"/>
              <a:t>12.04.2021</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EE02C-BA4A-4E38-9E27-D8B3A1CAC45A}" type="slidenum">
              <a:rPr lang="de-DE" smtClean="0"/>
              <a:t>‹Nr.›</a:t>
            </a:fld>
            <a:endParaRPr lang="de-DE"/>
          </a:p>
        </p:txBody>
      </p:sp>
    </p:spTree>
    <p:extLst>
      <p:ext uri="{BB962C8B-B14F-4D97-AF65-F5344CB8AC3E}">
        <p14:creationId xmlns:p14="http://schemas.microsoft.com/office/powerpoint/2010/main" val="4028675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74065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29936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20397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851737" cy="900000"/>
          </a:xfrm>
          <a:solidFill>
            <a:schemeClr val="tx2">
              <a:lumMod val="20000"/>
              <a:lumOff val="80000"/>
            </a:schemeClr>
          </a:solidFill>
        </p:spPr>
        <p:txBody>
          <a:bodyPr/>
          <a:lstStyle/>
          <a:p>
            <a:r>
              <a:rPr lang="de-DE"/>
              <a:t>Mastertitelformat bearbeiten</a:t>
            </a:r>
            <a:endParaRPr lang="en-US" dirty="0"/>
          </a:p>
        </p:txBody>
      </p:sp>
      <p:sp>
        <p:nvSpPr>
          <p:cNvPr id="3" name="Content Placeholder 2"/>
          <p:cNvSpPr>
            <a:spLocks noGrp="1"/>
          </p:cNvSpPr>
          <p:nvPr>
            <p:ph idx="1"/>
          </p:nvPr>
        </p:nvSpPr>
        <p:spPr>
          <a:xfrm>
            <a:off x="288099" y="1089764"/>
            <a:ext cx="6338169" cy="8619036"/>
          </a:xfrm>
        </p:spPr>
        <p:txBody>
          <a:bodyPr/>
          <a:lstStyle>
            <a:lvl1pPr marL="263525" indent="0">
              <a:defRPr sz="1200" b="0"/>
            </a:lvl1pPr>
            <a:lvl2pPr marL="263525" indent="0">
              <a:defRPr sz="1200"/>
            </a:lvl2pPr>
          </a:lstStyle>
          <a:p>
            <a:pPr lvl="0"/>
            <a:r>
              <a:rPr lang="de-DE" dirty="0"/>
              <a:t>Mastertextformat bearbeiten</a:t>
            </a:r>
          </a:p>
          <a:p>
            <a:pPr lvl="1"/>
            <a:r>
              <a:rPr lang="de-DE" dirty="0"/>
              <a:t>Zweite Ebene</a:t>
            </a:r>
          </a:p>
          <a:p>
            <a:pPr lvl="1"/>
            <a:endParaRPr lang="de-DE"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95112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01963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30408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lang="de-DE"/>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81168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lang="de-DE"/>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462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lang="de-DE"/>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52105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50108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282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6858000" cy="135281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59172" y="1597353"/>
            <a:ext cx="5760000" cy="7668000"/>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51552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0" indent="0" algn="l" defTabSz="685800" rtl="0" eaLnBrk="1" latinLnBrk="0" hangingPunct="1">
        <a:lnSpc>
          <a:spcPct val="90000"/>
        </a:lnSpc>
        <a:spcBef>
          <a:spcPts val="375"/>
        </a:spcBef>
        <a:buFont typeface="Arial" panose="020B0604020202020204" pitchFamily="34" charset="0"/>
        <a:buNone/>
        <a:defRPr sz="1600" kern="1200">
          <a:solidFill>
            <a:schemeClr val="tx1"/>
          </a:solidFill>
          <a:latin typeface="+mn-lt"/>
          <a:ea typeface="+mn-ea"/>
          <a:cs typeface="+mn-cs"/>
        </a:defRPr>
      </a:lvl2pPr>
      <a:lvl3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3pPr>
      <a:lvl4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DBEC5F7-31A3-4AB1-A474-FBD963C26516}"/>
              </a:ext>
            </a:extLst>
          </p:cNvPr>
          <p:cNvSpPr>
            <a:spLocks noGrp="1"/>
          </p:cNvSpPr>
          <p:nvPr>
            <p:ph type="title"/>
          </p:nvPr>
        </p:nvSpPr>
        <p:spPr/>
        <p:txBody>
          <a:bodyPr/>
          <a:lstStyle/>
          <a:p>
            <a:r>
              <a:rPr lang="de-DE" sz="3200" kern="1400" spc="-50" dirty="0">
                <a:effectLst/>
                <a:latin typeface="Arial" panose="020B0604020202020204" pitchFamily="34" charset="0"/>
                <a:ea typeface="Times New Roman" panose="02020603050405020304" pitchFamily="18" charset="0"/>
                <a:cs typeface="Times New Roman" panose="02020603050405020304" pitchFamily="18" charset="0"/>
              </a:rPr>
              <a:t>Skelett-Schreibweise von Alkanen</a:t>
            </a:r>
            <a:br>
              <a:rPr lang="de-DE" sz="1800" kern="1400" spc="-50" dirty="0">
                <a:effectLst/>
                <a:latin typeface="Arial" panose="020B0604020202020204" pitchFamily="34" charset="0"/>
                <a:ea typeface="Times New Roman" panose="02020603050405020304" pitchFamily="18" charset="0"/>
                <a:cs typeface="Times New Roman" panose="02020603050405020304" pitchFamily="18" charset="0"/>
              </a:rPr>
            </a:br>
            <a:r>
              <a:rPr lang="de-DE" sz="1200" dirty="0">
                <a:effectLst/>
                <a:latin typeface="Arial" panose="020B0604020202020204" pitchFamily="34" charset="0"/>
                <a:ea typeface="Arial" panose="020B0604020202020204" pitchFamily="34" charset="0"/>
                <a:cs typeface="Times New Roman" panose="02020603050405020304" pitchFamily="18" charset="0"/>
              </a:rPr>
              <a:t>Information für Lehrende, Stand: </a:t>
            </a:r>
            <a:fld id="{2E5CA9CA-45B8-4B16-81F4-C29B5CD140C7}" type="datetime1">
              <a:rPr lang="de-DE" sz="1200" smtClean="0">
                <a:effectLst/>
                <a:latin typeface="Arial" panose="020B0604020202020204" pitchFamily="34" charset="0"/>
                <a:ea typeface="Arial" panose="020B0604020202020204" pitchFamily="34" charset="0"/>
                <a:cs typeface="Times New Roman" panose="02020603050405020304" pitchFamily="18" charset="0"/>
              </a:rPr>
              <a:pPr/>
              <a:t>12.04.2021</a:t>
            </a:fld>
            <a:endParaRPr lang="de-DE" sz="1200" dirty="0"/>
          </a:p>
        </p:txBody>
      </p:sp>
      <p:sp>
        <p:nvSpPr>
          <p:cNvPr id="5" name="Inhaltsplatzhalter 4">
            <a:extLst>
              <a:ext uri="{FF2B5EF4-FFF2-40B4-BE49-F238E27FC236}">
                <a16:creationId xmlns:a16="http://schemas.microsoft.com/office/drawing/2014/main" id="{543732CA-5BC5-4BD1-A871-B6A7DA3C7338}"/>
              </a:ext>
            </a:extLst>
          </p:cNvPr>
          <p:cNvSpPr>
            <a:spLocks noGrp="1"/>
          </p:cNvSpPr>
          <p:nvPr>
            <p:ph idx="1"/>
          </p:nvPr>
        </p:nvSpPr>
        <p:spPr/>
        <p:txBody>
          <a:bodyPr>
            <a:noAutofit/>
          </a:bodyPr>
          <a:lstStyle/>
          <a:p>
            <a:pPr marL="0" algn="just">
              <a:spcBef>
                <a:spcPts val="600"/>
              </a:spcBef>
            </a:pPr>
            <a:r>
              <a:rPr lang="de-DE" sz="14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Lehrziele</a:t>
            </a:r>
            <a:endParaRPr lang="de-DE" sz="1200" b="1" dirty="0">
              <a:effectLst/>
              <a:latin typeface="Arial" panose="020B0604020202020204" pitchFamily="34" charset="0"/>
              <a:ea typeface="Arial" panose="020B0604020202020204" pitchFamily="34" charset="0"/>
              <a:cs typeface="Times New Roman" panose="02020603050405020304" pitchFamily="18" charset="0"/>
            </a:endParaRP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Lernende sollen Fertigkeiten im Umgang mit der Skelettformel-Darstellung von Alkanen erlangen und deren Vorteile erkennen und beschreiben.</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Vorkenntnisse</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Für die Durchführung des Methodenbausteins sollten Lernende die Nomenklatur der Alkane und ihre Darstellung in der Valenzstrich-Schreibweise kennen. Auch der Begriff der Isomerie sollte ihnen bekannt sein.</a:t>
            </a:r>
          </a:p>
          <a:p>
            <a:pPr marL="0">
              <a:spcBef>
                <a:spcPts val="600"/>
              </a:spcBef>
            </a:pPr>
            <a:r>
              <a:rPr lang="de-DE" sz="1400" b="1" dirty="0">
                <a:solidFill>
                  <a:srgbClr val="000000"/>
                </a:solidFill>
                <a:latin typeface="Arial" panose="020B0604020202020204" pitchFamily="34" charset="0"/>
                <a:cs typeface="Times New Roman" panose="02020603050405020304" pitchFamily="18" charset="0"/>
              </a:rPr>
              <a:t>Grundlegende Kenntnisse im Umgang mit der SMART Notebook Software</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In den Präsentationen stellen grüne Felder Verknüpfungen dar, die zu anderen Seiten der Datei führen.</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Für die Abbildungen der Struktur-Ausschnitte ist der </a:t>
            </a:r>
            <a:r>
              <a:rPr lang="de-DE" dirty="0" err="1">
                <a:effectLst/>
                <a:latin typeface="Arial" panose="020B0604020202020204" pitchFamily="34" charset="0"/>
                <a:ea typeface="Arial" panose="020B0604020202020204" pitchFamily="34" charset="0"/>
                <a:cs typeface="Times New Roman" panose="02020603050405020304" pitchFamily="18" charset="0"/>
              </a:rPr>
              <a:t>Endloskloner</a:t>
            </a:r>
            <a:r>
              <a:rPr lang="de-DE" dirty="0">
                <a:effectLst/>
                <a:latin typeface="Arial" panose="020B0604020202020204" pitchFamily="34" charset="0"/>
                <a:ea typeface="Arial" panose="020B0604020202020204" pitchFamily="34" charset="0"/>
                <a:cs typeface="Times New Roman" panose="02020603050405020304" pitchFamily="18" charset="0"/>
              </a:rPr>
              <a:t> aktiviert. Durch Ziehen und Ablegen lassen sie sich beliebig oft vervielfältigen.</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Wenn alle Struktur-Ausschnitte angeordnet sind, sollten sie gruppiert und kopiert werden. Dazu markiert man alle Struktur-Ausschnitte, ruft das Kontext-Menü einer Abbildung auf und wählt die entsprechenden Befehle an.</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Lernenden sollte vorab auch gezeigt werden, wie das fertige Molekül gedreht und gespiegelt werden kann. Für die Spiegelung von Abbildungen findet man den Befehl ebenfalls im Kontext-Menü.</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Vorbereitung</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In Notebook-Klassen keine weitere Vorbereitung</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Ansonsten Erstellung und Kopie der Arbeitsblätter</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Einsatz im Unterricht</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Die Aufgaben der Übung werden in Einzelarbeit bearbeitet. Dabei sollte ein Lernender die jeweilige Aufgabe an dem Computer lösen, der an die interaktive Tafel angeschlossen ist. Der Rest der Klasse arbeitet an den eigenen Laptops, oder wenn keine Notebook-Klasse zur Verfügung steht, auf Arbeitsblättern. Die Projektion wird zu diesem Zweck unterbrochen.</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Wenn alle Lernenden eine Aufgabe bearbeitet haben, können die Lösungen an der interaktiven Tafel verglichen und diskutiert werden. Lehrende sollten dabei nur als Moderator fungieren und bei Bedarf abgestufte Hilfehinweise geben.</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Die Übung eignet sich auch zur Wiederholung und Festigung zu Hause.</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Material</a:t>
            </a:r>
          </a:p>
          <a:p>
            <a:pPr indent="-176213"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Dieses Material besteht aus der </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Information für Lehrende</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SMART Notebook Datei „Skelett-Schreibweise von Alkanen </a:t>
            </a:r>
            <a:r>
              <a:rPr lang="de-DE" dirty="0" err="1">
                <a:effectLst/>
                <a:latin typeface="Arial" panose="020B0604020202020204" pitchFamily="34" charset="0"/>
                <a:ea typeface="Arial" panose="020B0604020202020204" pitchFamily="34" charset="0"/>
                <a:cs typeface="Times New Roman" panose="02020603050405020304" pitchFamily="18" charset="0"/>
              </a:rPr>
              <a:t>oL</a:t>
            </a:r>
            <a:r>
              <a:rPr lang="de-DE" dirty="0">
                <a:effectLst/>
                <a:latin typeface="Arial" panose="020B0604020202020204" pitchFamily="34" charset="0"/>
                <a:ea typeface="Arial" panose="020B0604020202020204" pitchFamily="34" charset="0"/>
                <a:cs typeface="Times New Roman" panose="02020603050405020304" pitchFamily="18" charset="0"/>
              </a:rPr>
              <a:t>“ (ohne Lösungen)</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SMART Notebook Datei „Skelett-Schreibweise von Alkanen mL“ (mit </a:t>
            </a:r>
            <a:r>
              <a:rPr lang="de-DE">
                <a:effectLst/>
                <a:latin typeface="Arial" panose="020B0604020202020204" pitchFamily="34" charset="0"/>
                <a:ea typeface="Arial" panose="020B0604020202020204" pitchFamily="34" charset="0"/>
                <a:cs typeface="Times New Roman" panose="02020603050405020304" pitchFamily="18" charset="0"/>
              </a:rPr>
              <a:t>Lösungen)</a:t>
            </a:r>
            <a:endParaRPr lang="de-DE"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15213624"/>
      </p:ext>
    </p:extLst>
  </p:cSld>
  <p:clrMapOvr>
    <a:masterClrMapping/>
  </p:clrMapOvr>
</p:sld>
</file>

<file path=ppt/theme/theme1.xml><?xml version="1.0" encoding="utf-8"?>
<a:theme xmlns:a="http://schemas.openxmlformats.org/drawingml/2006/main" name="Office">
  <a:themeElements>
    <a:clrScheme name="Did Chemie">
      <a:dk1>
        <a:sysClr val="windowText" lastClr="000000"/>
      </a:dk1>
      <a:lt1>
        <a:sysClr val="window" lastClr="FFFFFF"/>
      </a:lt1>
      <a:dk2>
        <a:srgbClr val="777777"/>
      </a:dk2>
      <a:lt2>
        <a:srgbClr val="DDDDDD"/>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C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323</Words>
  <Application>Microsoft Office PowerPoint</Application>
  <PresentationFormat>A4-Papier (210 x 297 mm)</PresentationFormat>
  <Paragraphs>22</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Symbol</vt:lpstr>
      <vt:lpstr>Office</vt:lpstr>
      <vt:lpstr>Skelett-Schreibweise von Alkanen Information für Lehrende, Stand: 12.04.2021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Schönberner, Regina Maria</dc:creator>
  <cp:lastModifiedBy>Schönberner, Regina Maria</cp:lastModifiedBy>
  <cp:revision>5</cp:revision>
  <dcterms:created xsi:type="dcterms:W3CDTF">2021-04-12T05:31:04Z</dcterms:created>
  <dcterms:modified xsi:type="dcterms:W3CDTF">2021-04-12T05:49:43Z</dcterms:modified>
</cp:coreProperties>
</file>