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 id="262" r:id="rId5"/>
    <p:sldId id="263" r:id="rId6"/>
    <p:sldId id="265" r:id="rId7"/>
    <p:sldId id="264" r:id="rId8"/>
  </p:sldIdLst>
  <p:sldSz cx="6858000" cy="9906000" type="A4"/>
  <p:notesSz cx="6854825" cy="9664700"/>
  <p:defaultTex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orient="horz" pos="535">
          <p15:clr>
            <a:srgbClr val="A4A3A4"/>
          </p15:clr>
        </p15:guide>
        <p15:guide id="3" orient="horz" pos="6068">
          <p15:clr>
            <a:srgbClr val="A4A3A4"/>
          </p15:clr>
        </p15:guide>
        <p15:guide id="4" pos="2160">
          <p15:clr>
            <a:srgbClr val="A4A3A4"/>
          </p15:clr>
        </p15:guide>
        <p15:guide id="5" pos="4201">
          <p15:clr>
            <a:srgbClr val="A4A3A4"/>
          </p15:clr>
        </p15:guide>
        <p15:guide id="6" pos="11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CCCC"/>
    <a:srgbClr val="0000FF"/>
    <a:srgbClr val="FF00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3" d="100"/>
          <a:sy n="73" d="100"/>
        </p:scale>
        <p:origin x="3138" y="66"/>
      </p:cViewPr>
      <p:guideLst>
        <p:guide orient="horz" pos="3120"/>
        <p:guide orient="horz" pos="535"/>
        <p:guide orient="horz" pos="6068"/>
        <p:guide pos="2160"/>
        <p:guide pos="4201"/>
        <p:guide pos="11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3076575"/>
            <a:ext cx="5829300" cy="2124075"/>
          </a:xfrm>
        </p:spPr>
        <p:txBody>
          <a:bodyPr/>
          <a:lstStyle/>
          <a:p>
            <a:r>
              <a:rPr lang="de-DE"/>
              <a:t>Titelmasterformat durch Klicken bearbeiten</a:t>
            </a:r>
          </a:p>
        </p:txBody>
      </p:sp>
      <p:sp>
        <p:nvSpPr>
          <p:cNvPr id="3" name="Untertitel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2674309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4051970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5143500" y="0"/>
            <a:ext cx="1714500" cy="963295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0" y="0"/>
            <a:ext cx="4991100" cy="963295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23598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22095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41338" y="6365875"/>
            <a:ext cx="5829300" cy="1966913"/>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Tree>
    <p:extLst>
      <p:ext uri="{BB962C8B-B14F-4D97-AF65-F5344CB8AC3E}">
        <p14:creationId xmlns:p14="http://schemas.microsoft.com/office/powerpoint/2010/main" val="3011925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188913" y="849313"/>
            <a:ext cx="3163887" cy="8783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3505200" y="849313"/>
            <a:ext cx="3163888" cy="8783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529192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342900" y="396875"/>
            <a:ext cx="6172200" cy="1651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60132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36400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7438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0" y="393700"/>
            <a:ext cx="2255838" cy="1679575"/>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1690790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344613" y="6934200"/>
            <a:ext cx="4114800" cy="819150"/>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1396504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737DEAE-4D20-4998-A07A-C597FDCF00A6}"/>
              </a:ext>
            </a:extLst>
          </p:cNvPr>
          <p:cNvSpPr>
            <a:spLocks noGrp="1" noChangeArrowheads="1"/>
          </p:cNvSpPr>
          <p:nvPr>
            <p:ph type="title"/>
          </p:nvPr>
        </p:nvSpPr>
        <p:spPr bwMode="auto">
          <a:xfrm>
            <a:off x="0" y="0"/>
            <a:ext cx="6858000" cy="631825"/>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1027" name="Rectangle 3">
            <a:extLst>
              <a:ext uri="{FF2B5EF4-FFF2-40B4-BE49-F238E27FC236}">
                <a16:creationId xmlns:a16="http://schemas.microsoft.com/office/drawing/2014/main" id="{445DBDE2-52EE-4349-A8BB-0FE234B9064D}"/>
              </a:ext>
            </a:extLst>
          </p:cNvPr>
          <p:cNvSpPr>
            <a:spLocks noGrp="1" noChangeArrowheads="1"/>
          </p:cNvSpPr>
          <p:nvPr>
            <p:ph type="body" idx="1"/>
          </p:nvPr>
        </p:nvSpPr>
        <p:spPr bwMode="auto">
          <a:xfrm>
            <a:off x="188913" y="849313"/>
            <a:ext cx="6480175" cy="878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2000" b="1">
          <a:solidFill>
            <a:schemeClr val="tx2"/>
          </a:solidFill>
          <a:latin typeface="+mj-lt"/>
          <a:ea typeface="+mj-ea"/>
          <a:cs typeface="+mj-cs"/>
        </a:defRPr>
      </a:lvl1pPr>
      <a:lvl2pPr algn="ctr" rtl="0" eaLnBrk="0" fontAlgn="base" hangingPunct="0">
        <a:spcBef>
          <a:spcPct val="0"/>
        </a:spcBef>
        <a:spcAft>
          <a:spcPct val="0"/>
        </a:spcAft>
        <a:defRPr sz="2000" b="1">
          <a:solidFill>
            <a:schemeClr val="tx2"/>
          </a:solidFill>
          <a:latin typeface="Arial" charset="0"/>
        </a:defRPr>
      </a:lvl2pPr>
      <a:lvl3pPr algn="ctr" rtl="0" eaLnBrk="0" fontAlgn="base" hangingPunct="0">
        <a:spcBef>
          <a:spcPct val="0"/>
        </a:spcBef>
        <a:spcAft>
          <a:spcPct val="0"/>
        </a:spcAft>
        <a:defRPr sz="2000" b="1">
          <a:solidFill>
            <a:schemeClr val="tx2"/>
          </a:solidFill>
          <a:latin typeface="Arial" charset="0"/>
        </a:defRPr>
      </a:lvl3pPr>
      <a:lvl4pPr algn="ctr" rtl="0" eaLnBrk="0" fontAlgn="base" hangingPunct="0">
        <a:spcBef>
          <a:spcPct val="0"/>
        </a:spcBef>
        <a:spcAft>
          <a:spcPct val="0"/>
        </a:spcAft>
        <a:defRPr sz="2000" b="1">
          <a:solidFill>
            <a:schemeClr val="tx2"/>
          </a:solidFill>
          <a:latin typeface="Arial" charset="0"/>
        </a:defRPr>
      </a:lvl4pPr>
      <a:lvl5pPr algn="ctr" rtl="0" eaLnBrk="0" fontAlgn="base" hangingPunct="0">
        <a:spcBef>
          <a:spcPct val="0"/>
        </a:spcBef>
        <a:spcAft>
          <a:spcPct val="0"/>
        </a:spcAft>
        <a:defRPr sz="2000" b="1">
          <a:solidFill>
            <a:schemeClr val="tx2"/>
          </a:solidFill>
          <a:latin typeface="Arial" charset="0"/>
        </a:defRPr>
      </a:lvl5pPr>
      <a:lvl6pPr marL="457200" algn="ctr" rtl="0" fontAlgn="base">
        <a:spcBef>
          <a:spcPct val="0"/>
        </a:spcBef>
        <a:spcAft>
          <a:spcPct val="0"/>
        </a:spcAft>
        <a:defRPr sz="2000" b="1">
          <a:solidFill>
            <a:schemeClr val="tx2"/>
          </a:solidFill>
          <a:latin typeface="Arial" charset="0"/>
        </a:defRPr>
      </a:lvl6pPr>
      <a:lvl7pPr marL="914400" algn="ctr" rtl="0" fontAlgn="base">
        <a:spcBef>
          <a:spcPct val="0"/>
        </a:spcBef>
        <a:spcAft>
          <a:spcPct val="0"/>
        </a:spcAft>
        <a:defRPr sz="2000" b="1">
          <a:solidFill>
            <a:schemeClr val="tx2"/>
          </a:solidFill>
          <a:latin typeface="Arial" charset="0"/>
        </a:defRPr>
      </a:lvl7pPr>
      <a:lvl8pPr marL="1371600" algn="ctr" rtl="0" fontAlgn="base">
        <a:spcBef>
          <a:spcPct val="0"/>
        </a:spcBef>
        <a:spcAft>
          <a:spcPct val="0"/>
        </a:spcAft>
        <a:defRPr sz="2000" b="1">
          <a:solidFill>
            <a:schemeClr val="tx2"/>
          </a:solidFill>
          <a:latin typeface="Arial" charset="0"/>
        </a:defRPr>
      </a:lvl8pPr>
      <a:lvl9pPr marL="1828800" algn="ctr" rtl="0" fontAlgn="base">
        <a:spcBef>
          <a:spcPct val="0"/>
        </a:spcBef>
        <a:spcAft>
          <a:spcPct val="0"/>
        </a:spcAft>
        <a:defRPr sz="20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1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200">
          <a:solidFill>
            <a:schemeClr val="tx1"/>
          </a:solidFill>
          <a:latin typeface="+mn-lt"/>
        </a:defRPr>
      </a:lvl2pPr>
      <a:lvl3pPr marL="1143000" indent="-228600" algn="l" rtl="0" eaLnBrk="0" fontAlgn="base" hangingPunct="0">
        <a:spcBef>
          <a:spcPct val="20000"/>
        </a:spcBef>
        <a:spcAft>
          <a:spcPct val="0"/>
        </a:spcAft>
        <a:buChar char="•"/>
        <a:defRPr sz="1200">
          <a:solidFill>
            <a:schemeClr val="tx1"/>
          </a:solidFill>
          <a:latin typeface="+mn-lt"/>
        </a:defRPr>
      </a:lvl3pPr>
      <a:lvl4pPr marL="1600200" indent="-228600" algn="l" rtl="0" eaLnBrk="0" fontAlgn="base" hangingPunct="0">
        <a:spcBef>
          <a:spcPct val="20000"/>
        </a:spcBef>
        <a:spcAft>
          <a:spcPct val="0"/>
        </a:spcAft>
        <a:buChar char="–"/>
        <a:defRPr sz="12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4CBD97F-DAF6-4680-940F-2B410993681D}"/>
              </a:ext>
            </a:extLst>
          </p:cNvPr>
          <p:cNvSpPr>
            <a:spLocks noGrp="1" noChangeArrowheads="1"/>
          </p:cNvSpPr>
          <p:nvPr>
            <p:ph type="title"/>
          </p:nvPr>
        </p:nvSpPr>
        <p:spPr/>
        <p:txBody>
          <a:bodyPr/>
          <a:lstStyle/>
          <a:p>
            <a:pPr eaLnBrk="1" hangingPunct="1"/>
            <a:r>
              <a:rPr lang="de-DE" altLang="de-DE" sz="1700"/>
              <a:t>Wie kriegt man das Wasser aus dem Glas, ohne es zu kippen?</a:t>
            </a:r>
            <a:br>
              <a:rPr lang="de-DE" altLang="de-DE" sz="1800"/>
            </a:br>
            <a:r>
              <a:rPr lang="de-DE" altLang="de-DE" sz="1400"/>
              <a:t>(Lehrerinformation, Stand </a:t>
            </a:r>
            <a:fld id="{7B2588B3-7D47-4225-A9FF-C904BD3F11A7}" type="datetime1">
              <a:rPr lang="de-DE" altLang="de-DE" sz="1400" smtClean="0"/>
              <a:pPr eaLnBrk="1" hangingPunct="1"/>
              <a:t>05.02.2021</a:t>
            </a:fld>
            <a:r>
              <a:rPr lang="de-DE" altLang="de-DE" sz="1400"/>
              <a:t>)</a:t>
            </a:r>
          </a:p>
        </p:txBody>
      </p:sp>
      <p:sp>
        <p:nvSpPr>
          <p:cNvPr id="2051" name="Rectangle 3">
            <a:extLst>
              <a:ext uri="{FF2B5EF4-FFF2-40B4-BE49-F238E27FC236}">
                <a16:creationId xmlns:a16="http://schemas.microsoft.com/office/drawing/2014/main" id="{17BF119F-9803-41AA-A267-AB7A5EC31529}"/>
              </a:ext>
            </a:extLst>
          </p:cNvPr>
          <p:cNvSpPr>
            <a:spLocks noGrp="1" noChangeArrowheads="1"/>
          </p:cNvSpPr>
          <p:nvPr>
            <p:ph type="body" idx="1"/>
          </p:nvPr>
        </p:nvSpPr>
        <p:spPr>
          <a:xfrm>
            <a:off x="188913" y="631825"/>
            <a:ext cx="6480175" cy="287338"/>
          </a:xfrm>
        </p:spPr>
        <p:txBody>
          <a:bodyPr/>
          <a:lstStyle/>
          <a:p>
            <a:pPr algn="ctr" eaLnBrk="1" hangingPunct="1">
              <a:buFontTx/>
              <a:buNone/>
            </a:pPr>
            <a:r>
              <a:rPr lang="de-DE" altLang="de-DE" sz="1000"/>
              <a:t>KLEx (kreatives lösungsorientiertes Experimentieren) von K. Haim; überarbeitet von W. Wagner.</a:t>
            </a:r>
          </a:p>
        </p:txBody>
      </p:sp>
      <p:sp>
        <p:nvSpPr>
          <p:cNvPr id="8196" name="Rectangle 4">
            <a:extLst>
              <a:ext uri="{FF2B5EF4-FFF2-40B4-BE49-F238E27FC236}">
                <a16:creationId xmlns:a16="http://schemas.microsoft.com/office/drawing/2014/main" id="{117F7D77-4AD5-4B9F-89BA-8C6A4575E349}"/>
              </a:ext>
            </a:extLst>
          </p:cNvPr>
          <p:cNvSpPr>
            <a:spLocks noChangeArrowheads="1"/>
          </p:cNvSpPr>
          <p:nvPr/>
        </p:nvSpPr>
        <p:spPr bwMode="auto">
          <a:xfrm>
            <a:off x="188913" y="1136650"/>
            <a:ext cx="6480175" cy="8496300"/>
          </a:xfrm>
          <a:prstGeom prst="rect">
            <a:avLst/>
          </a:prstGeom>
          <a:noFill/>
          <a:ln w="9525">
            <a:noFill/>
            <a:miter lim="800000"/>
            <a:headEnd/>
            <a:tailEnd/>
          </a:ln>
          <a:effectLst/>
        </p:spPr>
        <p:txBody>
          <a:bodyPr/>
          <a:lstStyle/>
          <a:p>
            <a:pPr>
              <a:lnSpc>
                <a:spcPct val="90000"/>
              </a:lnSpc>
              <a:spcBef>
                <a:spcPct val="20000"/>
              </a:spcBef>
              <a:defRPr/>
            </a:pPr>
            <a:r>
              <a:rPr lang="de-DE" sz="1400" b="1" dirty="0" err="1">
                <a:latin typeface="Arial" charset="0"/>
              </a:rPr>
              <a:t>Lehrziel</a:t>
            </a:r>
            <a:r>
              <a:rPr lang="de-DE" sz="1400" b="1" dirty="0">
                <a:latin typeface="Arial" charset="0"/>
              </a:rPr>
              <a:t>:</a:t>
            </a:r>
          </a:p>
          <a:p>
            <a:pPr>
              <a:lnSpc>
                <a:spcPct val="90000"/>
              </a:lnSpc>
              <a:spcBef>
                <a:spcPct val="20000"/>
              </a:spcBef>
              <a:defRPr/>
            </a:pPr>
            <a:r>
              <a:rPr lang="de-DE" sz="1200" dirty="0">
                <a:latin typeface="Arial" charset="0"/>
              </a:rPr>
              <a:t>Handhabung von Flüssigkeiten in der Chemie (fachgemäße Arbeitsweisen).</a:t>
            </a:r>
          </a:p>
          <a:p>
            <a:pPr>
              <a:lnSpc>
                <a:spcPct val="90000"/>
              </a:lnSpc>
              <a:spcBef>
                <a:spcPct val="20000"/>
              </a:spcBef>
              <a:defRPr/>
            </a:pPr>
            <a:endParaRPr lang="de-DE" sz="1400" dirty="0">
              <a:latin typeface="Arial" charset="0"/>
            </a:endParaRPr>
          </a:p>
          <a:p>
            <a:pPr>
              <a:lnSpc>
                <a:spcPct val="90000"/>
              </a:lnSpc>
              <a:spcBef>
                <a:spcPct val="20000"/>
              </a:spcBef>
              <a:defRPr/>
            </a:pPr>
            <a:r>
              <a:rPr lang="de-DE" sz="1400" b="1" dirty="0">
                <a:latin typeface="Arial" charset="0"/>
              </a:rPr>
              <a:t>Vorkenntnisse: </a:t>
            </a:r>
          </a:p>
          <a:p>
            <a:pPr>
              <a:lnSpc>
                <a:spcPct val="90000"/>
              </a:lnSpc>
              <a:spcBef>
                <a:spcPct val="20000"/>
              </a:spcBef>
              <a:defRPr/>
            </a:pPr>
            <a:r>
              <a:rPr lang="de-DE" sz="1200" dirty="0">
                <a:latin typeface="Arial" charset="0"/>
              </a:rPr>
              <a:t>Nicht erforderlich. Die Einheit kann aber auch nach einer lehrerzentrierten Einführung verwendet werden, um den kreativen Umgang mit Flüssigkeiten frei zu geben.</a:t>
            </a:r>
          </a:p>
          <a:p>
            <a:pPr>
              <a:lnSpc>
                <a:spcPct val="90000"/>
              </a:lnSpc>
              <a:spcBef>
                <a:spcPct val="20000"/>
              </a:spcBef>
              <a:defRPr/>
            </a:pPr>
            <a:endParaRPr lang="de-DE" sz="1400" dirty="0">
              <a:latin typeface="Arial" charset="0"/>
            </a:endParaRPr>
          </a:p>
          <a:p>
            <a:pPr>
              <a:lnSpc>
                <a:spcPct val="90000"/>
              </a:lnSpc>
              <a:spcBef>
                <a:spcPct val="20000"/>
              </a:spcBef>
              <a:defRPr/>
            </a:pPr>
            <a:r>
              <a:rPr lang="de-DE" sz="1400" b="1" dirty="0">
                <a:latin typeface="Arial" charset="0"/>
              </a:rPr>
              <a:t>Vorbereitung:</a:t>
            </a:r>
          </a:p>
          <a:p>
            <a:pPr>
              <a:lnSpc>
                <a:spcPct val="90000"/>
              </a:lnSpc>
              <a:spcBef>
                <a:spcPct val="20000"/>
              </a:spcBef>
              <a:defRPr/>
            </a:pPr>
            <a:r>
              <a:rPr lang="de-DE" sz="1200" dirty="0">
                <a:latin typeface="Arial" charset="0"/>
              </a:rPr>
              <a:t>Je nach Organisation von Chemiesaal und Sammlung kann es erforderlich sein, einige Geräte im Vorfeld bereit zu stellen. Diese haben in gewisser Weise inspirierenden Charakter. Deshalb sollten auch Geräte dabei sein, die man nicht braucht (</a:t>
            </a:r>
            <a:r>
              <a:rPr lang="de-DE" sz="1200" dirty="0" err="1">
                <a:latin typeface="Arial" charset="0"/>
              </a:rPr>
              <a:t>Distraktoren</a:t>
            </a:r>
            <a:r>
              <a:rPr lang="de-DE" sz="1200" dirty="0">
                <a:latin typeface="Arial" charset="0"/>
              </a:rPr>
              <a:t>). </a:t>
            </a:r>
          </a:p>
          <a:p>
            <a:pPr>
              <a:lnSpc>
                <a:spcPct val="90000"/>
              </a:lnSpc>
              <a:spcBef>
                <a:spcPct val="20000"/>
              </a:spcBef>
              <a:defRPr/>
            </a:pPr>
            <a:endParaRPr lang="de-DE" sz="1400" dirty="0">
              <a:latin typeface="Arial" charset="0"/>
            </a:endParaRPr>
          </a:p>
          <a:p>
            <a:pPr>
              <a:lnSpc>
                <a:spcPct val="90000"/>
              </a:lnSpc>
              <a:spcBef>
                <a:spcPct val="20000"/>
              </a:spcBef>
              <a:defRPr/>
            </a:pPr>
            <a:r>
              <a:rPr lang="de-DE" sz="1400" b="1" dirty="0">
                <a:latin typeface="Arial" charset="0"/>
              </a:rPr>
              <a:t>Nachbereitung:</a:t>
            </a:r>
          </a:p>
          <a:p>
            <a:pPr>
              <a:lnSpc>
                <a:spcPct val="90000"/>
              </a:lnSpc>
              <a:spcBef>
                <a:spcPct val="20000"/>
              </a:spcBef>
              <a:defRPr/>
            </a:pPr>
            <a:r>
              <a:rPr lang="de-DE" sz="1200" dirty="0">
                <a:latin typeface="Arial" charset="0"/>
              </a:rPr>
              <a:t>Diskussion der Lösungsvorschläge sowie Reflexion des Verhaltens in der Gruppe.</a:t>
            </a:r>
          </a:p>
          <a:p>
            <a:pPr>
              <a:lnSpc>
                <a:spcPct val="90000"/>
              </a:lnSpc>
              <a:spcBef>
                <a:spcPct val="20000"/>
              </a:spcBef>
              <a:defRPr/>
            </a:pPr>
            <a:endParaRPr lang="de-DE" sz="1400" dirty="0">
              <a:latin typeface="Arial" charset="0"/>
            </a:endParaRPr>
          </a:p>
          <a:p>
            <a:pPr>
              <a:lnSpc>
                <a:spcPct val="90000"/>
              </a:lnSpc>
              <a:spcBef>
                <a:spcPct val="20000"/>
              </a:spcBef>
              <a:defRPr/>
            </a:pPr>
            <a:r>
              <a:rPr lang="de-DE" sz="1400" b="1" dirty="0">
                <a:latin typeface="Arial" charset="0"/>
              </a:rPr>
              <a:t>Einsatz im Unterricht:</a:t>
            </a:r>
          </a:p>
          <a:p>
            <a:pPr>
              <a:lnSpc>
                <a:spcPct val="90000"/>
              </a:lnSpc>
              <a:spcBef>
                <a:spcPct val="20000"/>
              </a:spcBef>
              <a:defRPr/>
            </a:pPr>
            <a:r>
              <a:rPr lang="de-DE" sz="1200" dirty="0" err="1">
                <a:latin typeface="Arial" charset="0"/>
              </a:rPr>
              <a:t>Jgst</a:t>
            </a:r>
            <a:r>
              <a:rPr lang="de-DE" sz="1200" dirty="0">
                <a:latin typeface="Arial" charset="0"/>
              </a:rPr>
              <a:t>.: 4-10. Diese Arbeitsblätter sind sprachlich für  </a:t>
            </a:r>
            <a:r>
              <a:rPr lang="de-DE" sz="1200" dirty="0" err="1">
                <a:latin typeface="Arial" charset="0"/>
              </a:rPr>
              <a:t>Jgst</a:t>
            </a:r>
            <a:r>
              <a:rPr lang="de-DE" sz="1200" dirty="0">
                <a:latin typeface="Arial" charset="0"/>
              </a:rPr>
              <a:t>. 4-7 formuliert, die Idee trägt jedoch weiter.</a:t>
            </a:r>
          </a:p>
          <a:p>
            <a:pPr>
              <a:lnSpc>
                <a:spcPct val="90000"/>
              </a:lnSpc>
              <a:spcBef>
                <a:spcPct val="20000"/>
              </a:spcBef>
              <a:defRPr/>
            </a:pPr>
            <a:r>
              <a:rPr lang="de-DE" sz="1200" dirty="0">
                <a:latin typeface="Arial" charset="0"/>
              </a:rPr>
              <a:t>Sozialform: in der ersten Phase ggf. Einzelarbeit, ansonsten Gruppenarbeit (</a:t>
            </a:r>
            <a:r>
              <a:rPr lang="de-DE" sz="1200" dirty="0" err="1">
                <a:latin typeface="Arial" charset="0"/>
              </a:rPr>
              <a:t>opt</a:t>
            </a:r>
            <a:r>
              <a:rPr lang="de-DE" sz="1200" dirty="0">
                <a:latin typeface="Arial" charset="0"/>
              </a:rPr>
              <a:t>. 4 Schüler).</a:t>
            </a:r>
          </a:p>
          <a:p>
            <a:pPr>
              <a:lnSpc>
                <a:spcPct val="90000"/>
              </a:lnSpc>
              <a:spcBef>
                <a:spcPct val="20000"/>
              </a:spcBef>
              <a:defRPr/>
            </a:pPr>
            <a:r>
              <a:rPr lang="de-DE" sz="1200" dirty="0">
                <a:latin typeface="Arial" charset="0"/>
              </a:rPr>
              <a:t>Jeder Schüler erhält den Arbeitsauftrag, je Gruppe ist ein Arbeitsblatt zur Sammlung der Vorschläge erforderlich. In 3 Minuten sollen die Schüler in Einzelarbeit so viele Lösungsvarianten sammeln wie möglich. Danach werden die Lösungen in die Gruppe eingebracht und sie entscheidet sich für einen der Lösungsvorschläge, der genauer auf dem zweiten Arbeitsblatt beschrieben und nach Rücksprache mit dem Lehrer ausgeführt werden soll (einschließlich Ausführung 20-25 Minuten). Ggf. werden ausgewählte Gruppenlösungen vor der Klasse vorgeführt (10-15 Minuten).</a:t>
            </a:r>
          </a:p>
          <a:p>
            <a:pPr>
              <a:lnSpc>
                <a:spcPct val="90000"/>
              </a:lnSpc>
              <a:spcBef>
                <a:spcPct val="20000"/>
              </a:spcBef>
              <a:defRPr/>
            </a:pPr>
            <a:r>
              <a:rPr lang="de-DE" sz="1200" dirty="0">
                <a:latin typeface="Arial" charset="0"/>
              </a:rPr>
              <a:t>Die Bewertung der Rollen im Team muss nicht bei jeder Durchführung und nicht immer auf beiden Niveaus (persönlich und Team) erfolgen.  </a:t>
            </a:r>
          </a:p>
          <a:p>
            <a:pPr>
              <a:lnSpc>
                <a:spcPct val="90000"/>
              </a:lnSpc>
              <a:spcBef>
                <a:spcPct val="20000"/>
              </a:spcBef>
              <a:defRPr/>
            </a:pPr>
            <a:endParaRPr lang="de-DE" sz="1400" dirty="0">
              <a:latin typeface="Arial" charset="0"/>
            </a:endParaRPr>
          </a:p>
          <a:p>
            <a:pPr>
              <a:lnSpc>
                <a:spcPct val="90000"/>
              </a:lnSpc>
              <a:spcBef>
                <a:spcPct val="20000"/>
              </a:spcBef>
              <a:defRPr/>
            </a:pPr>
            <a:r>
              <a:rPr lang="de-DE" sz="1400" b="1" dirty="0">
                <a:latin typeface="Arial" charset="0"/>
              </a:rPr>
              <a:t>Material:</a:t>
            </a:r>
          </a:p>
          <a:p>
            <a:pPr>
              <a:lnSpc>
                <a:spcPct val="90000"/>
              </a:lnSpc>
              <a:spcBef>
                <a:spcPct val="20000"/>
              </a:spcBef>
              <a:defRPr/>
            </a:pPr>
            <a:r>
              <a:rPr lang="de-DE" sz="1200" dirty="0">
                <a:latin typeface="Arial" charset="0"/>
              </a:rPr>
              <a:t>Diese Material besteht aus dieser Datei mit</a:t>
            </a:r>
          </a:p>
          <a:p>
            <a:pPr marL="85725" indent="-85725">
              <a:lnSpc>
                <a:spcPct val="90000"/>
              </a:lnSpc>
              <a:spcBef>
                <a:spcPct val="20000"/>
              </a:spcBef>
              <a:buFontTx/>
              <a:buChar char="•"/>
              <a:defRPr/>
            </a:pPr>
            <a:r>
              <a:rPr lang="de-DE" sz="1200" dirty="0">
                <a:latin typeface="Arial" charset="0"/>
              </a:rPr>
              <a:t>Lehrerinformation</a:t>
            </a:r>
          </a:p>
          <a:p>
            <a:pPr marL="85725" indent="-85725">
              <a:lnSpc>
                <a:spcPct val="90000"/>
              </a:lnSpc>
              <a:spcBef>
                <a:spcPct val="20000"/>
              </a:spcBef>
              <a:buFontTx/>
              <a:buChar char="•"/>
              <a:defRPr/>
            </a:pPr>
            <a:r>
              <a:rPr lang="de-DE" sz="1200" dirty="0">
                <a:latin typeface="Arial" charset="0"/>
              </a:rPr>
              <a:t>einer  Vorlage für den Arbeitsauftrag an die Schüler</a:t>
            </a:r>
          </a:p>
          <a:p>
            <a:pPr marL="85725" indent="-85725">
              <a:lnSpc>
                <a:spcPct val="90000"/>
              </a:lnSpc>
              <a:spcBef>
                <a:spcPct val="20000"/>
              </a:spcBef>
              <a:buFontTx/>
              <a:buChar char="•"/>
              <a:defRPr/>
            </a:pPr>
            <a:r>
              <a:rPr lang="de-DE" sz="1200" dirty="0">
                <a:latin typeface="Arial" charset="0"/>
              </a:rPr>
              <a:t>zwei Arbeitsblättern (Sammlung von Lösungsvarianten in der Gruppe und Detailbeschreibung des ausgewählten Experimentes)</a:t>
            </a:r>
          </a:p>
          <a:p>
            <a:pPr marL="85725" indent="-85725">
              <a:lnSpc>
                <a:spcPct val="90000"/>
              </a:lnSpc>
              <a:spcBef>
                <a:spcPct val="20000"/>
              </a:spcBef>
              <a:buFontTx/>
              <a:buChar char="•"/>
              <a:defRPr/>
            </a:pPr>
            <a:r>
              <a:rPr lang="de-DE" sz="1200" dirty="0">
                <a:latin typeface="Arial" charset="0"/>
              </a:rPr>
              <a:t>Selbst-Bewertungsbogen Teammitglied</a:t>
            </a:r>
          </a:p>
          <a:p>
            <a:pPr marL="85725" indent="-85725">
              <a:lnSpc>
                <a:spcPct val="90000"/>
              </a:lnSpc>
              <a:spcBef>
                <a:spcPct val="20000"/>
              </a:spcBef>
              <a:buFontTx/>
              <a:buChar char="•"/>
              <a:defRPr/>
            </a:pPr>
            <a:r>
              <a:rPr lang="de-DE" sz="1200" dirty="0">
                <a:latin typeface="Arial" charset="0"/>
              </a:rPr>
              <a:t>Bewertungsbogen Team</a:t>
            </a:r>
          </a:p>
          <a:p>
            <a:pPr marL="85725" indent="-85725">
              <a:lnSpc>
                <a:spcPct val="90000"/>
              </a:lnSpc>
              <a:spcBef>
                <a:spcPct val="20000"/>
              </a:spcBef>
              <a:buFontTx/>
              <a:buChar char="•"/>
              <a:defRPr/>
            </a:pPr>
            <a:r>
              <a:rPr lang="de-DE" sz="1200" dirty="0">
                <a:latin typeface="Arial" charset="0"/>
              </a:rPr>
              <a:t>Einer Sammlung von in der Vergangenheit durch Schüler gemachte Vorschläge (Lösung).</a:t>
            </a:r>
          </a:p>
          <a:p>
            <a:pPr>
              <a:lnSpc>
                <a:spcPct val="90000"/>
              </a:lnSpc>
              <a:spcBef>
                <a:spcPct val="20000"/>
              </a:spcBef>
              <a:defRPr/>
            </a:pPr>
            <a:endParaRPr lang="de-DE" sz="1400" dirty="0">
              <a:latin typeface="Arial" charset="0"/>
            </a:endParaRPr>
          </a:p>
          <a:p>
            <a:pPr>
              <a:lnSpc>
                <a:spcPct val="90000"/>
              </a:lnSpc>
              <a:spcBef>
                <a:spcPct val="20000"/>
              </a:spcBef>
              <a:defRPr/>
            </a:pPr>
            <a:r>
              <a:rPr lang="de-DE" sz="1400" b="1" dirty="0">
                <a:latin typeface="Arial" charset="0"/>
              </a:rPr>
              <a:t>Dauer:</a:t>
            </a:r>
          </a:p>
          <a:p>
            <a:pPr>
              <a:lnSpc>
                <a:spcPct val="90000"/>
              </a:lnSpc>
              <a:spcBef>
                <a:spcPct val="20000"/>
              </a:spcBef>
              <a:defRPr/>
            </a:pPr>
            <a:r>
              <a:rPr lang="de-DE" sz="1200" dirty="0">
                <a:latin typeface="Arial" charset="0"/>
              </a:rPr>
              <a:t>Arbeitszeit 30-45 Minuten.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F5F00593-33FF-4585-82B2-3AC0095A7935}"/>
              </a:ext>
            </a:extLst>
          </p:cNvPr>
          <p:cNvSpPr>
            <a:spLocks noGrp="1"/>
          </p:cNvSpPr>
          <p:nvPr>
            <p:ph type="title"/>
          </p:nvPr>
        </p:nvSpPr>
        <p:spPr/>
        <p:txBody>
          <a:bodyPr/>
          <a:lstStyle/>
          <a:p>
            <a:pPr eaLnBrk="1" hangingPunct="1"/>
            <a:r>
              <a:rPr lang="de-DE" altLang="de-DE" sz="1700"/>
              <a:t>Wie kriegt man das Wasser aus dem Glas, ohne es zu kippen?</a:t>
            </a:r>
            <a:br>
              <a:rPr lang="de-DE" altLang="de-DE"/>
            </a:br>
            <a:r>
              <a:rPr lang="de-DE" altLang="de-DE" sz="1600"/>
              <a:t>(Arbeitsauftrag)</a:t>
            </a:r>
            <a:endParaRPr lang="de-DE" altLang="de-DE"/>
          </a:p>
        </p:txBody>
      </p:sp>
      <p:sp>
        <p:nvSpPr>
          <p:cNvPr id="3" name="Rectangle 4">
            <a:extLst>
              <a:ext uri="{FF2B5EF4-FFF2-40B4-BE49-F238E27FC236}">
                <a16:creationId xmlns:a16="http://schemas.microsoft.com/office/drawing/2014/main" id="{F8633C7C-2AB0-492B-AB16-4D167EB684B2}"/>
              </a:ext>
            </a:extLst>
          </p:cNvPr>
          <p:cNvSpPr>
            <a:spLocks noChangeArrowheads="1"/>
          </p:cNvSpPr>
          <p:nvPr/>
        </p:nvSpPr>
        <p:spPr bwMode="auto">
          <a:xfrm>
            <a:off x="188913" y="809625"/>
            <a:ext cx="6480175" cy="8823325"/>
          </a:xfrm>
          <a:prstGeom prst="rect">
            <a:avLst/>
          </a:prstGeom>
          <a:noFill/>
          <a:ln w="9525">
            <a:noFill/>
            <a:miter lim="800000"/>
            <a:headEnd/>
            <a:tailEnd/>
          </a:ln>
          <a:effectLst/>
        </p:spPr>
        <p:txBody>
          <a:bodyPr/>
          <a:lstStyle/>
          <a:p>
            <a:pPr>
              <a:lnSpc>
                <a:spcPct val="90000"/>
              </a:lnSpc>
              <a:spcBef>
                <a:spcPct val="20000"/>
              </a:spcBef>
              <a:defRPr/>
            </a:pPr>
            <a:r>
              <a:rPr lang="de-DE" sz="1400" dirty="0">
                <a:latin typeface="Arial" charset="0"/>
              </a:rPr>
              <a:t>Aufgabe</a:t>
            </a:r>
          </a:p>
          <a:p>
            <a:pPr>
              <a:lnSpc>
                <a:spcPct val="90000"/>
              </a:lnSpc>
              <a:spcBef>
                <a:spcPct val="20000"/>
              </a:spcBef>
              <a:defRPr/>
            </a:pPr>
            <a:r>
              <a:rPr lang="de-DE" sz="1200" dirty="0">
                <a:latin typeface="Arial" charset="0"/>
              </a:rPr>
              <a:t>Entferne so viel Wasser wie möglich aus einem voll gefüllten Wasserglas, ohne es dabei zu kippen!.</a:t>
            </a:r>
          </a:p>
          <a:p>
            <a:pPr>
              <a:lnSpc>
                <a:spcPct val="90000"/>
              </a:lnSpc>
              <a:spcBef>
                <a:spcPct val="20000"/>
              </a:spcBef>
              <a:defRPr/>
            </a:pPr>
            <a:endParaRPr lang="de-DE" sz="1200" dirty="0">
              <a:latin typeface="Arial" charset="0"/>
            </a:endParaRPr>
          </a:p>
          <a:p>
            <a:pPr>
              <a:lnSpc>
                <a:spcPct val="90000"/>
              </a:lnSpc>
              <a:spcBef>
                <a:spcPct val="20000"/>
              </a:spcBef>
              <a:defRPr/>
            </a:pPr>
            <a:r>
              <a:rPr lang="de-DE" sz="1400" dirty="0">
                <a:latin typeface="Arial" charset="0"/>
              </a:rPr>
              <a:t>Hinweise:</a:t>
            </a:r>
          </a:p>
          <a:p>
            <a:pPr marL="228600" indent="-228600">
              <a:lnSpc>
                <a:spcPct val="90000"/>
              </a:lnSpc>
              <a:spcBef>
                <a:spcPct val="20000"/>
              </a:spcBef>
              <a:buFont typeface="+mj-lt"/>
              <a:buAutoNum type="arabicPeriod"/>
              <a:defRPr/>
            </a:pPr>
            <a:r>
              <a:rPr lang="de-DE" sz="1200" dirty="0">
                <a:latin typeface="Arial" charset="0"/>
              </a:rPr>
              <a:t>Es dürfen sämtliche Materialien und Geräte des Chemiesaales verwendet werden.</a:t>
            </a:r>
          </a:p>
          <a:p>
            <a:pPr marL="228600" indent="-228600">
              <a:lnSpc>
                <a:spcPct val="90000"/>
              </a:lnSpc>
              <a:spcBef>
                <a:spcPct val="20000"/>
              </a:spcBef>
              <a:buFont typeface="+mj-lt"/>
              <a:buAutoNum type="arabicPeriod"/>
              <a:defRPr/>
            </a:pPr>
            <a:r>
              <a:rPr lang="de-DE" sz="1200" dirty="0">
                <a:latin typeface="Arial" charset="0"/>
              </a:rPr>
              <a:t>Berücksichtige die goldenen Forscher-Regeln (siehe unten).</a:t>
            </a:r>
          </a:p>
          <a:p>
            <a:pPr marL="228600" indent="-228600">
              <a:lnSpc>
                <a:spcPct val="90000"/>
              </a:lnSpc>
              <a:spcBef>
                <a:spcPct val="20000"/>
              </a:spcBef>
              <a:buFont typeface="+mj-lt"/>
              <a:buAutoNum type="arabicPeriod"/>
              <a:defRPr/>
            </a:pPr>
            <a:r>
              <a:rPr lang="de-DE" sz="1200" dirty="0">
                <a:latin typeface="Arial" charset="0"/>
              </a:rPr>
              <a:t>Halte Dich an die vorgegebenen Zeiten:</a:t>
            </a:r>
            <a:br>
              <a:rPr lang="de-DE" sz="1200" dirty="0">
                <a:latin typeface="Arial" charset="0"/>
              </a:rPr>
            </a:br>
            <a:r>
              <a:rPr lang="de-DE" sz="1200" dirty="0">
                <a:latin typeface="Arial" charset="0"/>
              </a:rPr>
              <a:t>ca. 3 Minuten alleine Lösungsvarianten ausdenken</a:t>
            </a:r>
            <a:br>
              <a:rPr lang="de-DE" sz="1200" dirty="0">
                <a:latin typeface="Arial" charset="0"/>
              </a:rPr>
            </a:br>
            <a:r>
              <a:rPr lang="de-DE" sz="1200" dirty="0">
                <a:latin typeface="Arial" charset="0"/>
              </a:rPr>
              <a:t>ca. 10 Minuten in der Gruppe Lösungen zusammentragen und 1 realistische so auswählen, dass sie in15 Minuten durchgeführt werden kann</a:t>
            </a:r>
          </a:p>
          <a:p>
            <a:pPr marL="228600" indent="-228600">
              <a:lnSpc>
                <a:spcPct val="90000"/>
              </a:lnSpc>
              <a:spcBef>
                <a:spcPct val="20000"/>
              </a:spcBef>
              <a:buFont typeface="+mj-lt"/>
              <a:buAutoNum type="arabicPeriod"/>
              <a:defRPr/>
            </a:pPr>
            <a:r>
              <a:rPr lang="de-DE" sz="1200" dirty="0">
                <a:latin typeface="Arial" charset="0"/>
              </a:rPr>
              <a:t>Rücksprache mit dem Lehrer nach der Entscheidung für ein Experiment</a:t>
            </a:r>
          </a:p>
          <a:p>
            <a:pPr marL="228600" indent="-228600">
              <a:lnSpc>
                <a:spcPct val="90000"/>
              </a:lnSpc>
              <a:spcBef>
                <a:spcPct val="20000"/>
              </a:spcBef>
              <a:buFont typeface="+mj-lt"/>
              <a:buAutoNum type="arabicPeriod"/>
              <a:defRPr/>
            </a:pPr>
            <a:r>
              <a:rPr lang="de-DE" sz="1200" dirty="0">
                <a:latin typeface="Arial" charset="0"/>
              </a:rPr>
              <a:t>Durchführung.</a:t>
            </a:r>
            <a:br>
              <a:rPr lang="de-DE" sz="1200" dirty="0">
                <a:latin typeface="Arial" charset="0"/>
              </a:rPr>
            </a:br>
            <a:endParaRPr lang="de-DE" sz="1200" dirty="0">
              <a:latin typeface="Arial" charset="0"/>
            </a:endParaRPr>
          </a:p>
          <a:p>
            <a:pPr>
              <a:lnSpc>
                <a:spcPct val="90000"/>
              </a:lnSpc>
              <a:spcBef>
                <a:spcPct val="20000"/>
              </a:spcBef>
              <a:defRPr/>
            </a:pPr>
            <a:r>
              <a:rPr lang="de-DE" sz="1400" dirty="0">
                <a:latin typeface="Arial" charset="0"/>
              </a:rPr>
              <a:t>Die goldenen Forscher-Regeln</a:t>
            </a:r>
          </a:p>
          <a:p>
            <a:pPr marL="228600" indent="-228600">
              <a:lnSpc>
                <a:spcPct val="90000"/>
              </a:lnSpc>
              <a:spcBef>
                <a:spcPct val="20000"/>
              </a:spcBef>
              <a:buFont typeface="+mj-lt"/>
              <a:buAutoNum type="arabicPeriod"/>
              <a:defRPr/>
            </a:pPr>
            <a:r>
              <a:rPr lang="de-DE" sz="1200" dirty="0">
                <a:latin typeface="Arial" charset="0"/>
              </a:rPr>
              <a:t>Jede Idee ist erlaubt und brauchbar.</a:t>
            </a:r>
          </a:p>
          <a:p>
            <a:pPr marL="228600" indent="-228600">
              <a:lnSpc>
                <a:spcPct val="90000"/>
              </a:lnSpc>
              <a:spcBef>
                <a:spcPct val="20000"/>
              </a:spcBef>
              <a:buFont typeface="+mj-lt"/>
              <a:buAutoNum type="arabicPeriod"/>
              <a:defRPr/>
            </a:pPr>
            <a:r>
              <a:rPr lang="de-DE" sz="1200" dirty="0">
                <a:latin typeface="Arial" charset="0"/>
              </a:rPr>
              <a:t>Bei der Ideenfindung KEINE Wertung, d.h. niemand tut seine Meinung dazu kund.</a:t>
            </a:r>
          </a:p>
          <a:p>
            <a:pPr marL="228600" indent="-228600">
              <a:lnSpc>
                <a:spcPct val="90000"/>
              </a:lnSpc>
              <a:spcBef>
                <a:spcPct val="20000"/>
              </a:spcBef>
              <a:buFont typeface="+mj-lt"/>
              <a:buAutoNum type="arabicPeriod"/>
              <a:defRPr/>
            </a:pPr>
            <a:r>
              <a:rPr lang="de-DE" sz="1200" dirty="0">
                <a:latin typeface="Arial" charset="0"/>
              </a:rPr>
              <a:t>Das Aufgreifen und Ausbauen einer bereits geäußerten Idee ist erwünscht.</a:t>
            </a:r>
          </a:p>
          <a:p>
            <a:pPr marL="228600" indent="-228600">
              <a:lnSpc>
                <a:spcPct val="90000"/>
              </a:lnSpc>
              <a:spcBef>
                <a:spcPct val="20000"/>
              </a:spcBef>
              <a:buFont typeface="+mj-lt"/>
              <a:buAutoNum type="arabicPeriod"/>
              <a:defRPr/>
            </a:pPr>
            <a:r>
              <a:rPr lang="de-DE" sz="1200" dirty="0">
                <a:latin typeface="Arial" charset="0"/>
              </a:rPr>
              <a:t>Je mehr Ideen in kurzer Zeit gesammelt werden, desto besser.</a:t>
            </a:r>
          </a:p>
          <a:p>
            <a:pPr>
              <a:lnSpc>
                <a:spcPct val="90000"/>
              </a:lnSpc>
              <a:spcBef>
                <a:spcPct val="20000"/>
              </a:spcBef>
              <a:defRPr/>
            </a:pPr>
            <a:endParaRPr lang="de-DE" sz="1400" dirty="0">
              <a:latin typeface="Arial" charset="0"/>
            </a:endParaRPr>
          </a:p>
          <a:p>
            <a:pPr>
              <a:lnSpc>
                <a:spcPct val="90000"/>
              </a:lnSpc>
              <a:spcBef>
                <a:spcPct val="20000"/>
              </a:spcBef>
              <a:defRPr/>
            </a:pPr>
            <a:r>
              <a:rPr lang="de-DE" sz="1400" dirty="0">
                <a:latin typeface="Arial" charset="0"/>
              </a:rPr>
              <a:t>Meine Ideen:</a:t>
            </a:r>
          </a:p>
          <a:p>
            <a:pPr marL="228600" indent="-228600">
              <a:lnSpc>
                <a:spcPct val="90000"/>
              </a:lnSpc>
              <a:spcBef>
                <a:spcPct val="20000"/>
              </a:spcBef>
              <a:buFont typeface="+mj-lt"/>
              <a:buAutoNum type="arabicPeriod"/>
              <a:defRPr/>
            </a:pPr>
            <a:r>
              <a:rPr lang="de-DE" sz="2000" dirty="0">
                <a:latin typeface="Arial" charset="0"/>
              </a:rPr>
              <a:t>…</a:t>
            </a:r>
          </a:p>
          <a:p>
            <a:pPr marL="228600" indent="-228600">
              <a:lnSpc>
                <a:spcPct val="90000"/>
              </a:lnSpc>
              <a:spcBef>
                <a:spcPct val="20000"/>
              </a:spcBef>
              <a:buFont typeface="+mj-lt"/>
              <a:buAutoNum type="arabicPeriod"/>
              <a:defRPr/>
            </a:pPr>
            <a:endParaRPr lang="de-DE" sz="2000" dirty="0">
              <a:latin typeface="Arial" charset="0"/>
            </a:endParaRPr>
          </a:p>
          <a:p>
            <a:pPr marL="228600" indent="-228600">
              <a:lnSpc>
                <a:spcPct val="90000"/>
              </a:lnSpc>
              <a:spcBef>
                <a:spcPct val="20000"/>
              </a:spcBef>
              <a:buFont typeface="+mj-lt"/>
              <a:buAutoNum type="arabicPeriod"/>
              <a:defRPr/>
            </a:pPr>
            <a:r>
              <a:rPr lang="de-DE" sz="2000" dirty="0">
                <a:latin typeface="Arial" charset="0"/>
              </a:rPr>
              <a:t>…</a:t>
            </a:r>
          </a:p>
          <a:p>
            <a:pPr marL="228600" indent="-228600">
              <a:lnSpc>
                <a:spcPct val="90000"/>
              </a:lnSpc>
              <a:spcBef>
                <a:spcPct val="20000"/>
              </a:spcBef>
              <a:buFont typeface="+mj-lt"/>
              <a:buAutoNum type="arabicPeriod"/>
              <a:defRPr/>
            </a:pPr>
            <a:endParaRPr lang="de-DE" sz="2000" dirty="0">
              <a:latin typeface="Arial" charset="0"/>
            </a:endParaRPr>
          </a:p>
          <a:p>
            <a:pPr marL="228600" indent="-228600">
              <a:lnSpc>
                <a:spcPct val="90000"/>
              </a:lnSpc>
              <a:spcBef>
                <a:spcPct val="20000"/>
              </a:spcBef>
              <a:buFont typeface="+mj-lt"/>
              <a:buAutoNum type="arabicPeriod"/>
              <a:defRPr/>
            </a:pPr>
            <a:r>
              <a:rPr lang="de-DE" sz="2000" dirty="0">
                <a:latin typeface="Arial" charset="0"/>
              </a:rPr>
              <a:t>…</a:t>
            </a:r>
          </a:p>
          <a:p>
            <a:pPr marL="228600" indent="-228600">
              <a:lnSpc>
                <a:spcPct val="90000"/>
              </a:lnSpc>
              <a:spcBef>
                <a:spcPct val="20000"/>
              </a:spcBef>
              <a:buFont typeface="+mj-lt"/>
              <a:buAutoNum type="arabicPeriod"/>
              <a:defRPr/>
            </a:pPr>
            <a:endParaRPr lang="de-DE" sz="2000" dirty="0">
              <a:latin typeface="Arial" charset="0"/>
            </a:endParaRPr>
          </a:p>
          <a:p>
            <a:pPr marL="228600" indent="-228600">
              <a:lnSpc>
                <a:spcPct val="90000"/>
              </a:lnSpc>
              <a:spcBef>
                <a:spcPct val="20000"/>
              </a:spcBef>
              <a:buFont typeface="+mj-lt"/>
              <a:buAutoNum type="arabicPeriod"/>
              <a:defRPr/>
            </a:pPr>
            <a:r>
              <a:rPr lang="de-DE" sz="2000" dirty="0">
                <a:latin typeface="Arial" charset="0"/>
              </a:rPr>
              <a:t>…</a:t>
            </a:r>
          </a:p>
          <a:p>
            <a:pPr marL="228600" indent="-228600">
              <a:lnSpc>
                <a:spcPct val="90000"/>
              </a:lnSpc>
              <a:spcBef>
                <a:spcPct val="20000"/>
              </a:spcBef>
              <a:buFont typeface="+mj-lt"/>
              <a:buAutoNum type="arabicPeriod"/>
              <a:defRPr/>
            </a:pPr>
            <a:endParaRPr lang="de-DE" sz="2000" dirty="0">
              <a:latin typeface="Arial" charset="0"/>
            </a:endParaRPr>
          </a:p>
          <a:p>
            <a:pPr marL="228600" indent="-228600">
              <a:lnSpc>
                <a:spcPct val="90000"/>
              </a:lnSpc>
              <a:spcBef>
                <a:spcPct val="20000"/>
              </a:spcBef>
              <a:buFont typeface="+mj-lt"/>
              <a:buAutoNum type="arabicPeriod"/>
              <a:defRPr/>
            </a:pPr>
            <a:r>
              <a:rPr lang="de-DE" sz="2000" dirty="0">
                <a:latin typeface="Arial" charset="0"/>
              </a:rPr>
              <a:t>…</a:t>
            </a:r>
          </a:p>
          <a:p>
            <a:pPr marL="228600" indent="-228600">
              <a:lnSpc>
                <a:spcPct val="90000"/>
              </a:lnSpc>
              <a:spcBef>
                <a:spcPct val="20000"/>
              </a:spcBef>
              <a:buFont typeface="+mj-lt"/>
              <a:buAutoNum type="arabicPeriod"/>
              <a:defRPr/>
            </a:pPr>
            <a:endParaRPr lang="de-DE" sz="2000" dirty="0">
              <a:latin typeface="Arial" charset="0"/>
            </a:endParaRPr>
          </a:p>
          <a:p>
            <a:pPr marL="228600" indent="-228600">
              <a:lnSpc>
                <a:spcPct val="90000"/>
              </a:lnSpc>
              <a:spcBef>
                <a:spcPct val="20000"/>
              </a:spcBef>
              <a:buFont typeface="+mj-lt"/>
              <a:buAutoNum type="arabicPeriod"/>
              <a:defRPr/>
            </a:pPr>
            <a:r>
              <a:rPr lang="de-DE" sz="2000" dirty="0">
                <a:latin typeface="Arial" charset="0"/>
              </a:rPr>
              <a:t>…</a:t>
            </a:r>
          </a:p>
          <a:p>
            <a:pPr marL="228600" indent="-228600">
              <a:lnSpc>
                <a:spcPct val="90000"/>
              </a:lnSpc>
              <a:spcBef>
                <a:spcPct val="20000"/>
              </a:spcBef>
              <a:buFont typeface="+mj-lt"/>
              <a:buAutoNum type="arabicPeriod"/>
              <a:defRPr/>
            </a:pPr>
            <a:endParaRPr lang="de-DE" sz="2000" dirty="0">
              <a:latin typeface="Arial" charset="0"/>
            </a:endParaRPr>
          </a:p>
          <a:p>
            <a:pPr marL="228600" indent="-228600">
              <a:lnSpc>
                <a:spcPct val="90000"/>
              </a:lnSpc>
              <a:spcBef>
                <a:spcPct val="20000"/>
              </a:spcBef>
              <a:buFont typeface="+mj-lt"/>
              <a:buAutoNum type="arabicPeriod"/>
              <a:defRPr/>
            </a:pPr>
            <a:r>
              <a:rPr lang="de-DE" sz="2000" dirty="0">
                <a:latin typeface="Arial" charset="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a:extLst>
              <a:ext uri="{FF2B5EF4-FFF2-40B4-BE49-F238E27FC236}">
                <a16:creationId xmlns:a16="http://schemas.microsoft.com/office/drawing/2014/main" id="{075C8317-9A51-4BEC-BBEC-79D96E4960A1}"/>
              </a:ext>
            </a:extLst>
          </p:cNvPr>
          <p:cNvSpPr>
            <a:spLocks noGrp="1"/>
          </p:cNvSpPr>
          <p:nvPr>
            <p:ph type="title"/>
          </p:nvPr>
        </p:nvSpPr>
        <p:spPr/>
        <p:txBody>
          <a:bodyPr/>
          <a:lstStyle/>
          <a:p>
            <a:pPr eaLnBrk="1" hangingPunct="1"/>
            <a:r>
              <a:rPr lang="de-DE" altLang="de-DE" sz="1700"/>
              <a:t>Wie kriegt man das Wasser aus dem Glas, ohne es zu kippen?</a:t>
            </a:r>
            <a:br>
              <a:rPr lang="de-DE" altLang="de-DE"/>
            </a:br>
            <a:r>
              <a:rPr lang="de-DE" altLang="de-DE" sz="1600"/>
              <a:t>(Ideensammlung)</a:t>
            </a:r>
            <a:endParaRPr lang="de-DE" altLang="de-DE"/>
          </a:p>
        </p:txBody>
      </p:sp>
      <p:sp>
        <p:nvSpPr>
          <p:cNvPr id="3" name="Rectangle 4">
            <a:extLst>
              <a:ext uri="{FF2B5EF4-FFF2-40B4-BE49-F238E27FC236}">
                <a16:creationId xmlns:a16="http://schemas.microsoft.com/office/drawing/2014/main" id="{65DE6806-49F6-4923-8DE6-8D82188DF350}"/>
              </a:ext>
            </a:extLst>
          </p:cNvPr>
          <p:cNvSpPr>
            <a:spLocks noChangeArrowheads="1"/>
          </p:cNvSpPr>
          <p:nvPr/>
        </p:nvSpPr>
        <p:spPr bwMode="auto">
          <a:xfrm>
            <a:off x="188913" y="809625"/>
            <a:ext cx="6480175" cy="8823325"/>
          </a:xfrm>
          <a:prstGeom prst="rect">
            <a:avLst/>
          </a:prstGeom>
          <a:noFill/>
          <a:ln w="9525">
            <a:noFill/>
            <a:miter lim="800000"/>
            <a:headEnd/>
            <a:tailEnd/>
          </a:ln>
          <a:effectLst/>
        </p:spPr>
        <p:txBody>
          <a:bodyPr/>
          <a:lstStyle/>
          <a:p>
            <a:pPr>
              <a:lnSpc>
                <a:spcPct val="90000"/>
              </a:lnSpc>
              <a:spcBef>
                <a:spcPct val="20000"/>
              </a:spcBef>
              <a:defRPr/>
            </a:pPr>
            <a:r>
              <a:rPr lang="de-DE" sz="1400" dirty="0">
                <a:latin typeface="Arial" charset="0"/>
              </a:rPr>
              <a:t>Die Gruppe: </a:t>
            </a:r>
            <a:r>
              <a:rPr lang="de-DE" sz="1200" dirty="0">
                <a:latin typeface="Arial" charset="0"/>
              </a:rPr>
              <a:t>Familiennamen der Gruppenmitglieder</a:t>
            </a:r>
          </a:p>
          <a:p>
            <a:pPr>
              <a:lnSpc>
                <a:spcPct val="90000"/>
              </a:lnSpc>
              <a:spcBef>
                <a:spcPts val="1200"/>
              </a:spcBef>
              <a:defRPr/>
            </a:pPr>
            <a:r>
              <a:rPr lang="de-DE" sz="2400" dirty="0">
                <a:latin typeface="Arial" charset="0"/>
              </a:rPr>
              <a:t>………………     ………………    ………………</a:t>
            </a:r>
          </a:p>
          <a:p>
            <a:pPr>
              <a:lnSpc>
                <a:spcPct val="90000"/>
              </a:lnSpc>
              <a:spcBef>
                <a:spcPts val="1200"/>
              </a:spcBef>
              <a:defRPr/>
            </a:pPr>
            <a:r>
              <a:rPr lang="de-DE" sz="2400" dirty="0">
                <a:latin typeface="Arial" charset="0"/>
              </a:rPr>
              <a:t>………………     ………………    ………………</a:t>
            </a:r>
          </a:p>
          <a:p>
            <a:pPr>
              <a:lnSpc>
                <a:spcPct val="90000"/>
              </a:lnSpc>
              <a:spcBef>
                <a:spcPct val="20000"/>
              </a:spcBef>
              <a:defRPr/>
            </a:pPr>
            <a:endParaRPr lang="de-DE" sz="1200" dirty="0">
              <a:latin typeface="Arial" charset="0"/>
            </a:endParaRPr>
          </a:p>
          <a:p>
            <a:pPr>
              <a:lnSpc>
                <a:spcPct val="90000"/>
              </a:lnSpc>
              <a:spcBef>
                <a:spcPct val="20000"/>
              </a:spcBef>
              <a:defRPr/>
            </a:pPr>
            <a:r>
              <a:rPr lang="de-DE" sz="1400" dirty="0">
                <a:latin typeface="Arial" charset="0"/>
              </a:rPr>
              <a:t>Unsere Ideen: </a:t>
            </a:r>
            <a:r>
              <a:rPr lang="de-DE" sz="1200" dirty="0">
                <a:latin typeface="Arial" charset="0"/>
              </a:rPr>
              <a:t>listet auf und begründet, warum die Idee wohl zum Erfolg führen wird!</a:t>
            </a:r>
            <a:endParaRPr lang="de-DE" sz="1400" dirty="0">
              <a:latin typeface="Arial" charset="0"/>
            </a:endParaRPr>
          </a:p>
          <a:p>
            <a:pPr marL="228600" indent="-228600">
              <a:lnSpc>
                <a:spcPct val="90000"/>
              </a:lnSpc>
              <a:spcBef>
                <a:spcPct val="20000"/>
              </a:spcBef>
              <a:buFont typeface="+mj-lt"/>
              <a:buAutoNum type="arabicPeriod"/>
              <a:defRPr/>
            </a:pPr>
            <a:r>
              <a:rPr lang="de-DE" sz="2000" dirty="0">
                <a:latin typeface="Arial" charset="0"/>
              </a:rPr>
              <a:t>…</a:t>
            </a:r>
            <a:br>
              <a:rPr lang="de-DE" sz="2000" dirty="0">
                <a:latin typeface="Arial" charset="0"/>
              </a:rPr>
            </a:br>
            <a:r>
              <a:rPr lang="de-DE" sz="2000" dirty="0">
                <a:latin typeface="Arial" charset="0"/>
              </a:rPr>
              <a:t>…</a:t>
            </a:r>
          </a:p>
          <a:p>
            <a:pPr marL="228600" indent="-228600">
              <a:lnSpc>
                <a:spcPct val="90000"/>
              </a:lnSpc>
              <a:spcBef>
                <a:spcPct val="20000"/>
              </a:spcBef>
              <a:buFont typeface="+mj-lt"/>
              <a:buAutoNum type="arabicPeriod"/>
              <a:defRPr/>
            </a:pPr>
            <a:r>
              <a:rPr lang="de-DE" sz="2000" dirty="0">
                <a:latin typeface="Arial" charset="0"/>
              </a:rPr>
              <a:t>…</a:t>
            </a:r>
            <a:br>
              <a:rPr lang="de-DE" sz="2000" dirty="0">
                <a:latin typeface="Arial" charset="0"/>
              </a:rPr>
            </a:br>
            <a:r>
              <a:rPr lang="de-DE" sz="2000" dirty="0">
                <a:latin typeface="Arial" charset="0"/>
              </a:rPr>
              <a:t>…</a:t>
            </a:r>
          </a:p>
          <a:p>
            <a:pPr marL="228600" indent="-228600">
              <a:lnSpc>
                <a:spcPct val="90000"/>
              </a:lnSpc>
              <a:spcBef>
                <a:spcPct val="20000"/>
              </a:spcBef>
              <a:buFont typeface="+mj-lt"/>
              <a:buAutoNum type="arabicPeriod"/>
              <a:defRPr/>
            </a:pPr>
            <a:r>
              <a:rPr lang="de-DE" sz="2000" dirty="0">
                <a:latin typeface="Arial" charset="0"/>
              </a:rPr>
              <a:t>…</a:t>
            </a:r>
            <a:br>
              <a:rPr lang="de-DE" sz="2000" dirty="0">
                <a:latin typeface="Arial" charset="0"/>
              </a:rPr>
            </a:br>
            <a:r>
              <a:rPr lang="de-DE" sz="2000" dirty="0">
                <a:latin typeface="Arial" charset="0"/>
              </a:rPr>
              <a:t>…</a:t>
            </a:r>
          </a:p>
          <a:p>
            <a:pPr marL="228600" indent="-228600">
              <a:lnSpc>
                <a:spcPct val="90000"/>
              </a:lnSpc>
              <a:spcBef>
                <a:spcPct val="20000"/>
              </a:spcBef>
              <a:buFont typeface="+mj-lt"/>
              <a:buAutoNum type="arabicPeriod"/>
              <a:defRPr/>
            </a:pPr>
            <a:r>
              <a:rPr lang="de-DE" sz="2000" dirty="0">
                <a:latin typeface="Arial" charset="0"/>
              </a:rPr>
              <a:t>…</a:t>
            </a:r>
            <a:br>
              <a:rPr lang="de-DE" sz="2000" dirty="0">
                <a:latin typeface="Arial" charset="0"/>
              </a:rPr>
            </a:br>
            <a:r>
              <a:rPr lang="de-DE" sz="2000" dirty="0">
                <a:latin typeface="Arial" charset="0"/>
              </a:rPr>
              <a:t>…</a:t>
            </a:r>
          </a:p>
          <a:p>
            <a:pPr marL="228600" indent="-228600">
              <a:lnSpc>
                <a:spcPct val="90000"/>
              </a:lnSpc>
              <a:spcBef>
                <a:spcPct val="20000"/>
              </a:spcBef>
              <a:buFont typeface="+mj-lt"/>
              <a:buAutoNum type="arabicPeriod"/>
              <a:defRPr/>
            </a:pPr>
            <a:r>
              <a:rPr lang="de-DE" sz="2000" dirty="0">
                <a:latin typeface="Arial" charset="0"/>
              </a:rPr>
              <a:t>…</a:t>
            </a:r>
            <a:br>
              <a:rPr lang="de-DE" sz="2000" dirty="0">
                <a:latin typeface="Arial" charset="0"/>
              </a:rPr>
            </a:br>
            <a:r>
              <a:rPr lang="de-DE" sz="2000" dirty="0">
                <a:latin typeface="Arial" charset="0"/>
              </a:rPr>
              <a:t>…</a:t>
            </a:r>
          </a:p>
          <a:p>
            <a:pPr marL="228600" indent="-228600">
              <a:lnSpc>
                <a:spcPct val="90000"/>
              </a:lnSpc>
              <a:spcBef>
                <a:spcPct val="20000"/>
              </a:spcBef>
              <a:buFont typeface="+mj-lt"/>
              <a:buAutoNum type="arabicPeriod"/>
              <a:defRPr/>
            </a:pPr>
            <a:r>
              <a:rPr lang="de-DE" sz="2000" dirty="0">
                <a:latin typeface="Arial" charset="0"/>
              </a:rPr>
              <a:t>…</a:t>
            </a:r>
            <a:br>
              <a:rPr lang="de-DE" sz="2000" dirty="0">
                <a:latin typeface="Arial" charset="0"/>
              </a:rPr>
            </a:br>
            <a:r>
              <a:rPr lang="de-DE" sz="2000" dirty="0">
                <a:latin typeface="Arial" charset="0"/>
              </a:rPr>
              <a:t>…</a:t>
            </a:r>
          </a:p>
          <a:p>
            <a:pPr marL="228600" indent="-228600">
              <a:lnSpc>
                <a:spcPct val="90000"/>
              </a:lnSpc>
              <a:spcBef>
                <a:spcPct val="20000"/>
              </a:spcBef>
              <a:buFont typeface="+mj-lt"/>
              <a:buAutoNum type="arabicPeriod"/>
              <a:defRPr/>
            </a:pPr>
            <a:r>
              <a:rPr lang="de-DE" sz="2000" dirty="0">
                <a:latin typeface="Arial" charset="0"/>
              </a:rPr>
              <a:t>…</a:t>
            </a:r>
            <a:br>
              <a:rPr lang="de-DE" sz="2000" dirty="0">
                <a:latin typeface="Arial" charset="0"/>
              </a:rPr>
            </a:br>
            <a:r>
              <a:rPr lang="de-DE" sz="2000" dirty="0">
                <a:latin typeface="Arial" charset="0"/>
              </a:rPr>
              <a:t>…</a:t>
            </a:r>
          </a:p>
          <a:p>
            <a:pPr marL="228600" indent="-228600">
              <a:lnSpc>
                <a:spcPct val="90000"/>
              </a:lnSpc>
              <a:spcBef>
                <a:spcPct val="20000"/>
              </a:spcBef>
              <a:buFont typeface="+mj-lt"/>
              <a:buAutoNum type="arabicPeriod"/>
              <a:defRPr/>
            </a:pPr>
            <a:r>
              <a:rPr lang="de-DE" sz="2000" dirty="0">
                <a:latin typeface="Arial" charset="0"/>
              </a:rPr>
              <a:t>…</a:t>
            </a:r>
            <a:br>
              <a:rPr lang="de-DE" sz="2000" dirty="0">
                <a:latin typeface="Arial" charset="0"/>
              </a:rPr>
            </a:br>
            <a:r>
              <a:rPr lang="de-DE" sz="2000" dirty="0">
                <a:latin typeface="Arial" charset="0"/>
              </a:rPr>
              <a:t>…</a:t>
            </a:r>
          </a:p>
          <a:p>
            <a:pPr marL="228600" indent="-228600">
              <a:lnSpc>
                <a:spcPct val="90000"/>
              </a:lnSpc>
              <a:spcBef>
                <a:spcPct val="20000"/>
              </a:spcBef>
              <a:buFont typeface="+mj-lt"/>
              <a:buAutoNum type="arabicPeriod"/>
              <a:defRPr/>
            </a:pPr>
            <a:r>
              <a:rPr lang="de-DE" sz="2000" dirty="0">
                <a:latin typeface="Arial" charset="0"/>
              </a:rPr>
              <a:t>…</a:t>
            </a:r>
            <a:br>
              <a:rPr lang="de-DE" sz="2000" dirty="0">
                <a:latin typeface="Arial" charset="0"/>
              </a:rPr>
            </a:br>
            <a:r>
              <a:rPr lang="de-DE" sz="2000" dirty="0">
                <a:latin typeface="Arial" charset="0"/>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a:extLst>
              <a:ext uri="{FF2B5EF4-FFF2-40B4-BE49-F238E27FC236}">
                <a16:creationId xmlns:a16="http://schemas.microsoft.com/office/drawing/2014/main" id="{E0BBC710-1CBA-4D5C-A8D3-E74B8DA14C24}"/>
              </a:ext>
            </a:extLst>
          </p:cNvPr>
          <p:cNvSpPr>
            <a:spLocks noGrp="1"/>
          </p:cNvSpPr>
          <p:nvPr>
            <p:ph type="title"/>
          </p:nvPr>
        </p:nvSpPr>
        <p:spPr/>
        <p:txBody>
          <a:bodyPr/>
          <a:lstStyle/>
          <a:p>
            <a:pPr eaLnBrk="1" hangingPunct="1"/>
            <a:r>
              <a:rPr lang="de-DE" altLang="de-DE" sz="1700"/>
              <a:t>Wie kriegt man das Wasser aus dem Glas, ohne es zu kippen?</a:t>
            </a:r>
            <a:br>
              <a:rPr lang="de-DE" altLang="de-DE"/>
            </a:br>
            <a:r>
              <a:rPr lang="de-DE" altLang="de-DE" sz="1600"/>
              <a:t>(Experimentbeschreibung)</a:t>
            </a:r>
            <a:endParaRPr lang="de-DE" altLang="de-DE"/>
          </a:p>
        </p:txBody>
      </p:sp>
      <p:sp>
        <p:nvSpPr>
          <p:cNvPr id="5123" name="Rectangle 4">
            <a:extLst>
              <a:ext uri="{FF2B5EF4-FFF2-40B4-BE49-F238E27FC236}">
                <a16:creationId xmlns:a16="http://schemas.microsoft.com/office/drawing/2014/main" id="{7256F1D9-E652-4A26-B699-6EFAF2ED5DB0}"/>
              </a:ext>
            </a:extLst>
          </p:cNvPr>
          <p:cNvSpPr>
            <a:spLocks noChangeArrowheads="1"/>
          </p:cNvSpPr>
          <p:nvPr/>
        </p:nvSpPr>
        <p:spPr bwMode="auto">
          <a:xfrm>
            <a:off x="188913" y="809625"/>
            <a:ext cx="6480175" cy="4714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pPr>
            <a:r>
              <a:rPr lang="de-DE" altLang="de-DE" sz="1400"/>
              <a:t>Beschreibung unseres Experimentes: </a:t>
            </a:r>
            <a:endParaRPr lang="de-DE" altLang="de-DE" sz="1200"/>
          </a:p>
        </p:txBody>
      </p:sp>
      <p:sp>
        <p:nvSpPr>
          <p:cNvPr id="5124" name="Rectangle 4">
            <a:extLst>
              <a:ext uri="{FF2B5EF4-FFF2-40B4-BE49-F238E27FC236}">
                <a16:creationId xmlns:a16="http://schemas.microsoft.com/office/drawing/2014/main" id="{E4C98FB3-3F78-4C7A-AA95-DCCBC5E72D67}"/>
              </a:ext>
            </a:extLst>
          </p:cNvPr>
          <p:cNvSpPr>
            <a:spLocks noChangeArrowheads="1"/>
          </p:cNvSpPr>
          <p:nvPr/>
        </p:nvSpPr>
        <p:spPr bwMode="auto">
          <a:xfrm>
            <a:off x="188913" y="5667375"/>
            <a:ext cx="6454775" cy="19288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pPr>
            <a:r>
              <a:rPr lang="de-DE" altLang="de-DE" sz="1400"/>
              <a:t>Ergebnisse:</a:t>
            </a:r>
            <a:endParaRPr lang="de-DE" altLang="de-DE" sz="1200"/>
          </a:p>
        </p:txBody>
      </p:sp>
      <p:sp>
        <p:nvSpPr>
          <p:cNvPr id="5125" name="Rectangle 4">
            <a:extLst>
              <a:ext uri="{FF2B5EF4-FFF2-40B4-BE49-F238E27FC236}">
                <a16:creationId xmlns:a16="http://schemas.microsoft.com/office/drawing/2014/main" id="{E3F371DC-B3CB-499A-8F55-FD86A0339F3F}"/>
              </a:ext>
            </a:extLst>
          </p:cNvPr>
          <p:cNvSpPr>
            <a:spLocks noChangeArrowheads="1"/>
          </p:cNvSpPr>
          <p:nvPr/>
        </p:nvSpPr>
        <p:spPr bwMode="auto">
          <a:xfrm>
            <a:off x="188913" y="7739063"/>
            <a:ext cx="6454775" cy="1893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pPr>
            <a:r>
              <a:rPr lang="de-DE" altLang="de-DE" sz="1400"/>
              <a:t>Aufgetretene Probleme / Unklarheiten / offene Fragen:</a:t>
            </a:r>
            <a:endParaRPr lang="de-DE" altLang="de-DE" sz="1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a:extLst>
              <a:ext uri="{FF2B5EF4-FFF2-40B4-BE49-F238E27FC236}">
                <a16:creationId xmlns:a16="http://schemas.microsoft.com/office/drawing/2014/main" id="{7FAD1249-C16B-403D-8040-3AC637D47D0C}"/>
              </a:ext>
            </a:extLst>
          </p:cNvPr>
          <p:cNvSpPr>
            <a:spLocks noGrp="1"/>
          </p:cNvSpPr>
          <p:nvPr>
            <p:ph type="title"/>
          </p:nvPr>
        </p:nvSpPr>
        <p:spPr/>
        <p:txBody>
          <a:bodyPr/>
          <a:lstStyle/>
          <a:p>
            <a:pPr eaLnBrk="1" hangingPunct="1"/>
            <a:r>
              <a:rPr lang="de-DE" altLang="de-DE" sz="3600"/>
              <a:t>Meine Rolle im Team</a:t>
            </a:r>
          </a:p>
        </p:txBody>
      </p:sp>
      <p:sp>
        <p:nvSpPr>
          <p:cNvPr id="6147" name="Rectangle 4">
            <a:extLst>
              <a:ext uri="{FF2B5EF4-FFF2-40B4-BE49-F238E27FC236}">
                <a16:creationId xmlns:a16="http://schemas.microsoft.com/office/drawing/2014/main" id="{BDAF5DAC-2CA6-4121-AFD6-9751C994B3DD}"/>
              </a:ext>
            </a:extLst>
          </p:cNvPr>
          <p:cNvSpPr>
            <a:spLocks noChangeArrowheads="1"/>
          </p:cNvSpPr>
          <p:nvPr/>
        </p:nvSpPr>
        <p:spPr bwMode="auto">
          <a:xfrm>
            <a:off x="188913" y="952500"/>
            <a:ext cx="6480175" cy="2857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pPr>
            <a:r>
              <a:rPr lang="de-DE" altLang="de-DE" sz="1400"/>
              <a:t>Name:                                                                                  Datum:</a:t>
            </a:r>
            <a:endParaRPr lang="de-DE" altLang="de-DE" sz="1200"/>
          </a:p>
        </p:txBody>
      </p:sp>
      <p:sp>
        <p:nvSpPr>
          <p:cNvPr id="6148" name="Rectangle 4">
            <a:extLst>
              <a:ext uri="{FF2B5EF4-FFF2-40B4-BE49-F238E27FC236}">
                <a16:creationId xmlns:a16="http://schemas.microsoft.com/office/drawing/2014/main" id="{C7350E4F-B4E8-497C-8545-8C950C50CB33}"/>
              </a:ext>
            </a:extLst>
          </p:cNvPr>
          <p:cNvSpPr>
            <a:spLocks noChangeArrowheads="1"/>
          </p:cNvSpPr>
          <p:nvPr/>
        </p:nvSpPr>
        <p:spPr bwMode="auto">
          <a:xfrm>
            <a:off x="188913" y="1309688"/>
            <a:ext cx="645477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pPr>
            <a:r>
              <a:rPr lang="de-DE" altLang="de-DE" sz="1400"/>
              <a:t>Meine Rolle im Team war vorwiegend (kreuze an):</a:t>
            </a:r>
            <a:endParaRPr lang="de-DE" altLang="de-DE" sz="1200"/>
          </a:p>
        </p:txBody>
      </p:sp>
      <p:sp>
        <p:nvSpPr>
          <p:cNvPr id="6149" name="Rectangle 4">
            <a:extLst>
              <a:ext uri="{FF2B5EF4-FFF2-40B4-BE49-F238E27FC236}">
                <a16:creationId xmlns:a16="http://schemas.microsoft.com/office/drawing/2014/main" id="{5F2BAB9A-E502-467A-B7CA-65D459529F02}"/>
              </a:ext>
            </a:extLst>
          </p:cNvPr>
          <p:cNvSpPr>
            <a:spLocks noChangeArrowheads="1"/>
          </p:cNvSpPr>
          <p:nvPr/>
        </p:nvSpPr>
        <p:spPr bwMode="auto">
          <a:xfrm>
            <a:off x="188913" y="5310188"/>
            <a:ext cx="6454775" cy="1893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pPr>
            <a:r>
              <a:rPr lang="de-DE" altLang="de-DE" sz="1400"/>
              <a:t>Aus folgenden Gründen konnte ich meine erwünschte Rolle nicht einnehmen:</a:t>
            </a:r>
            <a:endParaRPr lang="de-DE" altLang="de-DE" sz="1200"/>
          </a:p>
        </p:txBody>
      </p:sp>
      <p:sp>
        <p:nvSpPr>
          <p:cNvPr id="6150" name="Rectangle 4">
            <a:extLst>
              <a:ext uri="{FF2B5EF4-FFF2-40B4-BE49-F238E27FC236}">
                <a16:creationId xmlns:a16="http://schemas.microsoft.com/office/drawing/2014/main" id="{5C8D976D-7EA7-4583-B6C6-C2F80038972C}"/>
              </a:ext>
            </a:extLst>
          </p:cNvPr>
          <p:cNvSpPr>
            <a:spLocks noChangeArrowheads="1"/>
          </p:cNvSpPr>
          <p:nvPr/>
        </p:nvSpPr>
        <p:spPr bwMode="auto">
          <a:xfrm>
            <a:off x="188913" y="666750"/>
            <a:ext cx="648017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1400"/>
              <a:t>Thema: </a:t>
            </a:r>
            <a:r>
              <a:rPr lang="de-DE" altLang="de-DE" sz="1200"/>
              <a:t>Wie bringt man Wasser aus dem Glas, ohne das Glas zu kippen?</a:t>
            </a:r>
          </a:p>
        </p:txBody>
      </p:sp>
      <p:sp>
        <p:nvSpPr>
          <p:cNvPr id="6151" name="Rectangle 4">
            <a:extLst>
              <a:ext uri="{FF2B5EF4-FFF2-40B4-BE49-F238E27FC236}">
                <a16:creationId xmlns:a16="http://schemas.microsoft.com/office/drawing/2014/main" id="{66D43E7D-996F-47E4-8FF5-F8F991FD0D64}"/>
              </a:ext>
            </a:extLst>
          </p:cNvPr>
          <p:cNvSpPr>
            <a:spLocks noChangeArrowheads="1"/>
          </p:cNvSpPr>
          <p:nvPr/>
        </p:nvSpPr>
        <p:spPr bwMode="auto">
          <a:xfrm>
            <a:off x="5564188" y="1666875"/>
            <a:ext cx="1079500"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Schild-kröte</a:t>
            </a:r>
          </a:p>
        </p:txBody>
      </p:sp>
      <p:sp>
        <p:nvSpPr>
          <p:cNvPr id="6152" name="Rectangle 4">
            <a:extLst>
              <a:ext uri="{FF2B5EF4-FFF2-40B4-BE49-F238E27FC236}">
                <a16:creationId xmlns:a16="http://schemas.microsoft.com/office/drawing/2014/main" id="{E42A4A6E-FCD5-414C-B38D-742C57106549}"/>
              </a:ext>
            </a:extLst>
          </p:cNvPr>
          <p:cNvSpPr>
            <a:spLocks noChangeArrowheads="1"/>
          </p:cNvSpPr>
          <p:nvPr/>
        </p:nvSpPr>
        <p:spPr bwMode="auto">
          <a:xfrm>
            <a:off x="1992313" y="1666875"/>
            <a:ext cx="1079500"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Hai</a:t>
            </a:r>
          </a:p>
        </p:txBody>
      </p:sp>
      <p:sp>
        <p:nvSpPr>
          <p:cNvPr id="6153" name="Rectangle 4">
            <a:extLst>
              <a:ext uri="{FF2B5EF4-FFF2-40B4-BE49-F238E27FC236}">
                <a16:creationId xmlns:a16="http://schemas.microsoft.com/office/drawing/2014/main" id="{1AB76AB5-E532-4DDD-81B0-A07CF83637BB}"/>
              </a:ext>
            </a:extLst>
          </p:cNvPr>
          <p:cNvSpPr>
            <a:spLocks noChangeArrowheads="1"/>
          </p:cNvSpPr>
          <p:nvPr/>
        </p:nvSpPr>
        <p:spPr bwMode="auto">
          <a:xfrm>
            <a:off x="3786188" y="1666875"/>
            <a:ext cx="1079500"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Fuchs</a:t>
            </a:r>
          </a:p>
        </p:txBody>
      </p:sp>
      <p:sp>
        <p:nvSpPr>
          <p:cNvPr id="6154" name="Rectangle 4">
            <a:extLst>
              <a:ext uri="{FF2B5EF4-FFF2-40B4-BE49-F238E27FC236}">
                <a16:creationId xmlns:a16="http://schemas.microsoft.com/office/drawing/2014/main" id="{980A572B-5D0A-47BB-A87E-3ADF5B377957}"/>
              </a:ext>
            </a:extLst>
          </p:cNvPr>
          <p:cNvSpPr>
            <a:spLocks noChangeArrowheads="1"/>
          </p:cNvSpPr>
          <p:nvPr/>
        </p:nvSpPr>
        <p:spPr bwMode="auto">
          <a:xfrm>
            <a:off x="188913" y="1666875"/>
            <a:ext cx="1079500"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Eule</a:t>
            </a:r>
          </a:p>
        </p:txBody>
      </p:sp>
      <p:sp>
        <p:nvSpPr>
          <p:cNvPr id="6155" name="Rectangle 4">
            <a:extLst>
              <a:ext uri="{FF2B5EF4-FFF2-40B4-BE49-F238E27FC236}">
                <a16:creationId xmlns:a16="http://schemas.microsoft.com/office/drawing/2014/main" id="{2F8D4F62-C66C-429A-A79C-E1843BA694CD}"/>
              </a:ext>
            </a:extLst>
          </p:cNvPr>
          <p:cNvSpPr>
            <a:spLocks noChangeArrowheads="1"/>
          </p:cNvSpPr>
          <p:nvPr/>
        </p:nvSpPr>
        <p:spPr bwMode="auto">
          <a:xfrm>
            <a:off x="188913" y="2881313"/>
            <a:ext cx="645477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pPr>
            <a:r>
              <a:rPr lang="de-DE" altLang="de-DE" sz="1400"/>
              <a:t>Ich bin mit meiner Rolle im Team folgendermaßen zufrieden (kreuze an):</a:t>
            </a:r>
            <a:endParaRPr lang="de-DE" altLang="de-DE" sz="1200"/>
          </a:p>
        </p:txBody>
      </p:sp>
      <p:grpSp>
        <p:nvGrpSpPr>
          <p:cNvPr id="6156" name="Gruppieren 17">
            <a:extLst>
              <a:ext uri="{FF2B5EF4-FFF2-40B4-BE49-F238E27FC236}">
                <a16:creationId xmlns:a16="http://schemas.microsoft.com/office/drawing/2014/main" id="{0DD283B3-89FA-4AA1-88C0-670D53EE81FA}"/>
              </a:ext>
            </a:extLst>
          </p:cNvPr>
          <p:cNvGrpSpPr>
            <a:grpSpLocks/>
          </p:cNvGrpSpPr>
          <p:nvPr/>
        </p:nvGrpSpPr>
        <p:grpSpPr bwMode="auto">
          <a:xfrm>
            <a:off x="2357438" y="3235325"/>
            <a:ext cx="2143125" cy="360363"/>
            <a:chOff x="2357430" y="3235678"/>
            <a:chExt cx="2143140" cy="360000"/>
          </a:xfrm>
        </p:grpSpPr>
        <p:sp>
          <p:nvSpPr>
            <p:cNvPr id="6163" name="Rectangle 4">
              <a:extLst>
                <a:ext uri="{FF2B5EF4-FFF2-40B4-BE49-F238E27FC236}">
                  <a16:creationId xmlns:a16="http://schemas.microsoft.com/office/drawing/2014/main" id="{6FC4B473-4017-488F-958F-6C1EE7846F55}"/>
                </a:ext>
              </a:extLst>
            </p:cNvPr>
            <p:cNvSpPr>
              <a:spLocks noChangeAspect="1" noChangeArrowheads="1"/>
            </p:cNvSpPr>
            <p:nvPr/>
          </p:nvSpPr>
          <p:spPr bwMode="auto">
            <a:xfrm>
              <a:off x="2357430" y="3235678"/>
              <a:ext cx="360000" cy="360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1</a:t>
              </a:r>
            </a:p>
          </p:txBody>
        </p:sp>
        <p:sp>
          <p:nvSpPr>
            <p:cNvPr id="6164" name="Rectangle 4">
              <a:extLst>
                <a:ext uri="{FF2B5EF4-FFF2-40B4-BE49-F238E27FC236}">
                  <a16:creationId xmlns:a16="http://schemas.microsoft.com/office/drawing/2014/main" id="{93757AD5-AF46-4165-B914-0F33A059441B}"/>
                </a:ext>
              </a:extLst>
            </p:cNvPr>
            <p:cNvSpPr>
              <a:spLocks noChangeAspect="1" noChangeArrowheads="1"/>
            </p:cNvSpPr>
            <p:nvPr/>
          </p:nvSpPr>
          <p:spPr bwMode="auto">
            <a:xfrm>
              <a:off x="2714620" y="3235678"/>
              <a:ext cx="360000" cy="360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2</a:t>
              </a:r>
            </a:p>
          </p:txBody>
        </p:sp>
        <p:sp>
          <p:nvSpPr>
            <p:cNvPr id="6165" name="Rectangle 4">
              <a:extLst>
                <a:ext uri="{FF2B5EF4-FFF2-40B4-BE49-F238E27FC236}">
                  <a16:creationId xmlns:a16="http://schemas.microsoft.com/office/drawing/2014/main" id="{57ED4950-758D-45DF-9A2D-277EEDAA26FB}"/>
                </a:ext>
              </a:extLst>
            </p:cNvPr>
            <p:cNvSpPr>
              <a:spLocks noChangeAspect="1" noChangeArrowheads="1"/>
            </p:cNvSpPr>
            <p:nvPr/>
          </p:nvSpPr>
          <p:spPr bwMode="auto">
            <a:xfrm>
              <a:off x="3069000" y="3235678"/>
              <a:ext cx="360000" cy="360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3</a:t>
              </a:r>
            </a:p>
          </p:txBody>
        </p:sp>
        <p:sp>
          <p:nvSpPr>
            <p:cNvPr id="6166" name="Rectangle 4">
              <a:extLst>
                <a:ext uri="{FF2B5EF4-FFF2-40B4-BE49-F238E27FC236}">
                  <a16:creationId xmlns:a16="http://schemas.microsoft.com/office/drawing/2014/main" id="{9CE5A44D-4405-4DBC-8D0C-7F9315ADB050}"/>
                </a:ext>
              </a:extLst>
            </p:cNvPr>
            <p:cNvSpPr>
              <a:spLocks noChangeAspect="1" noChangeArrowheads="1"/>
            </p:cNvSpPr>
            <p:nvPr/>
          </p:nvSpPr>
          <p:spPr bwMode="auto">
            <a:xfrm>
              <a:off x="3426190" y="3235678"/>
              <a:ext cx="360000" cy="360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4</a:t>
              </a:r>
            </a:p>
          </p:txBody>
        </p:sp>
        <p:sp>
          <p:nvSpPr>
            <p:cNvPr id="6167" name="Rectangle 4">
              <a:extLst>
                <a:ext uri="{FF2B5EF4-FFF2-40B4-BE49-F238E27FC236}">
                  <a16:creationId xmlns:a16="http://schemas.microsoft.com/office/drawing/2014/main" id="{36F02572-B8FA-4D74-B362-01579A18ECEE}"/>
                </a:ext>
              </a:extLst>
            </p:cNvPr>
            <p:cNvSpPr>
              <a:spLocks noChangeAspect="1" noChangeArrowheads="1"/>
            </p:cNvSpPr>
            <p:nvPr/>
          </p:nvSpPr>
          <p:spPr bwMode="auto">
            <a:xfrm>
              <a:off x="3783380" y="3235678"/>
              <a:ext cx="360000" cy="360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5</a:t>
              </a:r>
            </a:p>
          </p:txBody>
        </p:sp>
        <p:sp>
          <p:nvSpPr>
            <p:cNvPr id="6168" name="Rectangle 4">
              <a:extLst>
                <a:ext uri="{FF2B5EF4-FFF2-40B4-BE49-F238E27FC236}">
                  <a16:creationId xmlns:a16="http://schemas.microsoft.com/office/drawing/2014/main" id="{893E1C8F-068F-4B6C-9CBD-AAD968A85E15}"/>
                </a:ext>
              </a:extLst>
            </p:cNvPr>
            <p:cNvSpPr>
              <a:spLocks noChangeAspect="1" noChangeArrowheads="1"/>
            </p:cNvSpPr>
            <p:nvPr/>
          </p:nvSpPr>
          <p:spPr bwMode="auto">
            <a:xfrm>
              <a:off x="4140570" y="3235678"/>
              <a:ext cx="360000" cy="360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6</a:t>
              </a:r>
            </a:p>
          </p:txBody>
        </p:sp>
      </p:grpSp>
      <p:sp>
        <p:nvSpPr>
          <p:cNvPr id="6157" name="Rectangle 4">
            <a:extLst>
              <a:ext uri="{FF2B5EF4-FFF2-40B4-BE49-F238E27FC236}">
                <a16:creationId xmlns:a16="http://schemas.microsoft.com/office/drawing/2014/main" id="{18A9A377-8042-4E3E-8A0C-1A8E37D69999}"/>
              </a:ext>
            </a:extLst>
          </p:cNvPr>
          <p:cNvSpPr>
            <a:spLocks noChangeArrowheads="1"/>
          </p:cNvSpPr>
          <p:nvPr/>
        </p:nvSpPr>
        <p:spPr bwMode="auto">
          <a:xfrm>
            <a:off x="188913" y="3730625"/>
            <a:ext cx="645477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pPr>
            <a:r>
              <a:rPr lang="de-DE" altLang="de-DE" sz="1400"/>
              <a:t>Ich hätte gerne folgende Rolle eingenommen (kreuze an):</a:t>
            </a:r>
            <a:endParaRPr lang="de-DE" altLang="de-DE" sz="1200"/>
          </a:p>
        </p:txBody>
      </p:sp>
      <p:sp>
        <p:nvSpPr>
          <p:cNvPr id="6158" name="Rectangle 4">
            <a:extLst>
              <a:ext uri="{FF2B5EF4-FFF2-40B4-BE49-F238E27FC236}">
                <a16:creationId xmlns:a16="http://schemas.microsoft.com/office/drawing/2014/main" id="{6063F486-D5A8-467A-9218-2F2FD52EEDB5}"/>
              </a:ext>
            </a:extLst>
          </p:cNvPr>
          <p:cNvSpPr>
            <a:spLocks noChangeArrowheads="1"/>
          </p:cNvSpPr>
          <p:nvPr/>
        </p:nvSpPr>
        <p:spPr bwMode="auto">
          <a:xfrm>
            <a:off x="5564188" y="4087813"/>
            <a:ext cx="1079500"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Schild-kröte</a:t>
            </a:r>
          </a:p>
        </p:txBody>
      </p:sp>
      <p:sp>
        <p:nvSpPr>
          <p:cNvPr id="6159" name="Rectangle 4">
            <a:extLst>
              <a:ext uri="{FF2B5EF4-FFF2-40B4-BE49-F238E27FC236}">
                <a16:creationId xmlns:a16="http://schemas.microsoft.com/office/drawing/2014/main" id="{AEC0A2D5-E41D-488B-8A2B-B44FD43184D3}"/>
              </a:ext>
            </a:extLst>
          </p:cNvPr>
          <p:cNvSpPr>
            <a:spLocks noChangeArrowheads="1"/>
          </p:cNvSpPr>
          <p:nvPr/>
        </p:nvSpPr>
        <p:spPr bwMode="auto">
          <a:xfrm>
            <a:off x="1992313" y="4087813"/>
            <a:ext cx="1079500"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Hai</a:t>
            </a:r>
          </a:p>
        </p:txBody>
      </p:sp>
      <p:sp>
        <p:nvSpPr>
          <p:cNvPr id="6160" name="Rectangle 4">
            <a:extLst>
              <a:ext uri="{FF2B5EF4-FFF2-40B4-BE49-F238E27FC236}">
                <a16:creationId xmlns:a16="http://schemas.microsoft.com/office/drawing/2014/main" id="{2E01C7F2-6639-458C-AC6D-90549F0211BB}"/>
              </a:ext>
            </a:extLst>
          </p:cNvPr>
          <p:cNvSpPr>
            <a:spLocks noChangeArrowheads="1"/>
          </p:cNvSpPr>
          <p:nvPr/>
        </p:nvSpPr>
        <p:spPr bwMode="auto">
          <a:xfrm>
            <a:off x="3786188" y="4087813"/>
            <a:ext cx="1079500"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Fuchs</a:t>
            </a:r>
          </a:p>
        </p:txBody>
      </p:sp>
      <p:sp>
        <p:nvSpPr>
          <p:cNvPr id="6161" name="Rectangle 4">
            <a:extLst>
              <a:ext uri="{FF2B5EF4-FFF2-40B4-BE49-F238E27FC236}">
                <a16:creationId xmlns:a16="http://schemas.microsoft.com/office/drawing/2014/main" id="{53DF933B-19EB-47E1-8AE6-4EC88C054117}"/>
              </a:ext>
            </a:extLst>
          </p:cNvPr>
          <p:cNvSpPr>
            <a:spLocks noChangeArrowheads="1"/>
          </p:cNvSpPr>
          <p:nvPr/>
        </p:nvSpPr>
        <p:spPr bwMode="auto">
          <a:xfrm>
            <a:off x="188913" y="4087813"/>
            <a:ext cx="1079500"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Eule</a:t>
            </a:r>
          </a:p>
        </p:txBody>
      </p:sp>
      <p:sp>
        <p:nvSpPr>
          <p:cNvPr id="6162" name="Rectangle 4">
            <a:extLst>
              <a:ext uri="{FF2B5EF4-FFF2-40B4-BE49-F238E27FC236}">
                <a16:creationId xmlns:a16="http://schemas.microsoft.com/office/drawing/2014/main" id="{E3BE06D5-C914-40BE-8CB0-4A4773CE1CA2}"/>
              </a:ext>
            </a:extLst>
          </p:cNvPr>
          <p:cNvSpPr>
            <a:spLocks noChangeArrowheads="1"/>
          </p:cNvSpPr>
          <p:nvPr/>
        </p:nvSpPr>
        <p:spPr bwMode="auto">
          <a:xfrm>
            <a:off x="188913" y="7310438"/>
            <a:ext cx="6454775" cy="1893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pPr>
            <a:r>
              <a:rPr lang="de-DE" altLang="de-DE" sz="1400"/>
              <a:t>Ich wünsche mir für das nächste Mal:</a:t>
            </a:r>
            <a:endParaRPr lang="de-DE" altLang="de-DE" sz="1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207F283D-C1CC-46E8-907B-43B12554A5E8}"/>
              </a:ext>
            </a:extLst>
          </p:cNvPr>
          <p:cNvSpPr>
            <a:spLocks noGrp="1"/>
          </p:cNvSpPr>
          <p:nvPr>
            <p:ph type="title"/>
          </p:nvPr>
        </p:nvSpPr>
        <p:spPr/>
        <p:txBody>
          <a:bodyPr/>
          <a:lstStyle/>
          <a:p>
            <a:pPr eaLnBrk="1" hangingPunct="1"/>
            <a:r>
              <a:rPr lang="de-DE" altLang="de-DE" sz="2400"/>
              <a:t>Wie siehst du deine Teammitglieder?</a:t>
            </a:r>
          </a:p>
        </p:txBody>
      </p:sp>
      <p:sp>
        <p:nvSpPr>
          <p:cNvPr id="7171" name="Rectangle 4">
            <a:extLst>
              <a:ext uri="{FF2B5EF4-FFF2-40B4-BE49-F238E27FC236}">
                <a16:creationId xmlns:a16="http://schemas.microsoft.com/office/drawing/2014/main" id="{7B65F215-14F4-4AD9-A3C0-F68FE6CFC6EA}"/>
              </a:ext>
            </a:extLst>
          </p:cNvPr>
          <p:cNvSpPr>
            <a:spLocks noChangeArrowheads="1"/>
          </p:cNvSpPr>
          <p:nvPr/>
        </p:nvSpPr>
        <p:spPr bwMode="auto">
          <a:xfrm>
            <a:off x="188913" y="952500"/>
            <a:ext cx="6480175" cy="2857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pPr>
            <a:r>
              <a:rPr lang="de-DE" altLang="de-DE" sz="1400"/>
              <a:t>Name:                                                                                  Datum:</a:t>
            </a:r>
            <a:endParaRPr lang="de-DE" altLang="de-DE" sz="1200"/>
          </a:p>
        </p:txBody>
      </p:sp>
      <p:sp>
        <p:nvSpPr>
          <p:cNvPr id="7172" name="Rectangle 4">
            <a:extLst>
              <a:ext uri="{FF2B5EF4-FFF2-40B4-BE49-F238E27FC236}">
                <a16:creationId xmlns:a16="http://schemas.microsoft.com/office/drawing/2014/main" id="{D5D67916-EAE1-43F0-AD43-576716698837}"/>
              </a:ext>
            </a:extLst>
          </p:cNvPr>
          <p:cNvSpPr>
            <a:spLocks noChangeArrowheads="1"/>
          </p:cNvSpPr>
          <p:nvPr/>
        </p:nvSpPr>
        <p:spPr bwMode="auto">
          <a:xfrm>
            <a:off x="188913" y="1309688"/>
            <a:ext cx="645477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pPr>
            <a:r>
              <a:rPr lang="de-DE" altLang="de-DE" sz="1400"/>
              <a:t>Name 1:</a:t>
            </a:r>
            <a:endParaRPr lang="de-DE" altLang="de-DE" sz="1200"/>
          </a:p>
        </p:txBody>
      </p:sp>
      <p:sp>
        <p:nvSpPr>
          <p:cNvPr id="7173" name="Rectangle 4">
            <a:extLst>
              <a:ext uri="{FF2B5EF4-FFF2-40B4-BE49-F238E27FC236}">
                <a16:creationId xmlns:a16="http://schemas.microsoft.com/office/drawing/2014/main" id="{D2F87534-B54A-4464-8FE7-5CD1B806FB4E}"/>
              </a:ext>
            </a:extLst>
          </p:cNvPr>
          <p:cNvSpPr>
            <a:spLocks noChangeArrowheads="1"/>
          </p:cNvSpPr>
          <p:nvPr/>
        </p:nvSpPr>
        <p:spPr bwMode="auto">
          <a:xfrm>
            <a:off x="188913" y="666750"/>
            <a:ext cx="648017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1400"/>
              <a:t>Thema: </a:t>
            </a:r>
            <a:r>
              <a:rPr lang="de-DE" altLang="de-DE" sz="1200"/>
              <a:t>Wie bringt man Wasser aus dem Glas, ohne das Glas zu kippen?</a:t>
            </a:r>
          </a:p>
        </p:txBody>
      </p:sp>
      <p:sp>
        <p:nvSpPr>
          <p:cNvPr id="7174" name="Rectangle 4">
            <a:extLst>
              <a:ext uri="{FF2B5EF4-FFF2-40B4-BE49-F238E27FC236}">
                <a16:creationId xmlns:a16="http://schemas.microsoft.com/office/drawing/2014/main" id="{DC1C7881-5F5C-4536-881B-B4556ABCCCE0}"/>
              </a:ext>
            </a:extLst>
          </p:cNvPr>
          <p:cNvSpPr>
            <a:spLocks noChangeArrowheads="1"/>
          </p:cNvSpPr>
          <p:nvPr/>
        </p:nvSpPr>
        <p:spPr bwMode="auto">
          <a:xfrm>
            <a:off x="5564188" y="1666875"/>
            <a:ext cx="1079500"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Schild-kröte</a:t>
            </a:r>
          </a:p>
        </p:txBody>
      </p:sp>
      <p:sp>
        <p:nvSpPr>
          <p:cNvPr id="7175" name="Rectangle 4">
            <a:extLst>
              <a:ext uri="{FF2B5EF4-FFF2-40B4-BE49-F238E27FC236}">
                <a16:creationId xmlns:a16="http://schemas.microsoft.com/office/drawing/2014/main" id="{62E126E2-6F3A-4373-8113-44F03A1BD15B}"/>
              </a:ext>
            </a:extLst>
          </p:cNvPr>
          <p:cNvSpPr>
            <a:spLocks noChangeArrowheads="1"/>
          </p:cNvSpPr>
          <p:nvPr/>
        </p:nvSpPr>
        <p:spPr bwMode="auto">
          <a:xfrm>
            <a:off x="1992313" y="1666875"/>
            <a:ext cx="1079500"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Hai</a:t>
            </a:r>
          </a:p>
        </p:txBody>
      </p:sp>
      <p:sp>
        <p:nvSpPr>
          <p:cNvPr id="7176" name="Rectangle 4">
            <a:extLst>
              <a:ext uri="{FF2B5EF4-FFF2-40B4-BE49-F238E27FC236}">
                <a16:creationId xmlns:a16="http://schemas.microsoft.com/office/drawing/2014/main" id="{5B06DB7D-6A15-4485-9F6B-DF03895C7EE5}"/>
              </a:ext>
            </a:extLst>
          </p:cNvPr>
          <p:cNvSpPr>
            <a:spLocks noChangeArrowheads="1"/>
          </p:cNvSpPr>
          <p:nvPr/>
        </p:nvSpPr>
        <p:spPr bwMode="auto">
          <a:xfrm>
            <a:off x="3786188" y="1666875"/>
            <a:ext cx="1079500"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Fuchs</a:t>
            </a:r>
          </a:p>
        </p:txBody>
      </p:sp>
      <p:sp>
        <p:nvSpPr>
          <p:cNvPr id="7177" name="Rectangle 4">
            <a:extLst>
              <a:ext uri="{FF2B5EF4-FFF2-40B4-BE49-F238E27FC236}">
                <a16:creationId xmlns:a16="http://schemas.microsoft.com/office/drawing/2014/main" id="{EA5ED8AE-CF9A-4D11-BC28-95B1202F09C3}"/>
              </a:ext>
            </a:extLst>
          </p:cNvPr>
          <p:cNvSpPr>
            <a:spLocks noChangeArrowheads="1"/>
          </p:cNvSpPr>
          <p:nvPr/>
        </p:nvSpPr>
        <p:spPr bwMode="auto">
          <a:xfrm>
            <a:off x="188913" y="1666875"/>
            <a:ext cx="1079500"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Eule</a:t>
            </a:r>
          </a:p>
        </p:txBody>
      </p:sp>
      <p:sp>
        <p:nvSpPr>
          <p:cNvPr id="7178" name="Rectangle 4">
            <a:extLst>
              <a:ext uri="{FF2B5EF4-FFF2-40B4-BE49-F238E27FC236}">
                <a16:creationId xmlns:a16="http://schemas.microsoft.com/office/drawing/2014/main" id="{2F0E3BC5-A73E-4592-AE1F-92EFBF7645ED}"/>
              </a:ext>
            </a:extLst>
          </p:cNvPr>
          <p:cNvSpPr>
            <a:spLocks noChangeArrowheads="1"/>
          </p:cNvSpPr>
          <p:nvPr/>
        </p:nvSpPr>
        <p:spPr bwMode="auto">
          <a:xfrm>
            <a:off x="188913" y="7773988"/>
            <a:ext cx="6454775" cy="18224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pPr>
            <a:r>
              <a:rPr lang="de-DE" altLang="de-DE" sz="1400"/>
              <a:t>Für das Team wünsche ich mir für das nächste Mal:</a:t>
            </a:r>
            <a:endParaRPr lang="de-DE" altLang="de-DE" sz="1200"/>
          </a:p>
        </p:txBody>
      </p:sp>
      <p:sp>
        <p:nvSpPr>
          <p:cNvPr id="7179" name="Rectangle 4">
            <a:extLst>
              <a:ext uri="{FF2B5EF4-FFF2-40B4-BE49-F238E27FC236}">
                <a16:creationId xmlns:a16="http://schemas.microsoft.com/office/drawing/2014/main" id="{4AAE93E2-7C6C-499F-84AF-6A3A16FA1C89}"/>
              </a:ext>
            </a:extLst>
          </p:cNvPr>
          <p:cNvSpPr>
            <a:spLocks noChangeArrowheads="1"/>
          </p:cNvSpPr>
          <p:nvPr/>
        </p:nvSpPr>
        <p:spPr bwMode="auto">
          <a:xfrm>
            <a:off x="188913" y="2908300"/>
            <a:ext cx="645477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pPr>
            <a:r>
              <a:rPr lang="de-DE" altLang="de-DE" sz="1400"/>
              <a:t>Name 2:</a:t>
            </a:r>
            <a:endParaRPr lang="de-DE" altLang="de-DE" sz="1200"/>
          </a:p>
        </p:txBody>
      </p:sp>
      <p:sp>
        <p:nvSpPr>
          <p:cNvPr id="7180" name="Rectangle 4">
            <a:extLst>
              <a:ext uri="{FF2B5EF4-FFF2-40B4-BE49-F238E27FC236}">
                <a16:creationId xmlns:a16="http://schemas.microsoft.com/office/drawing/2014/main" id="{998083D7-D1CE-466F-84B7-E291D201E1B1}"/>
              </a:ext>
            </a:extLst>
          </p:cNvPr>
          <p:cNvSpPr>
            <a:spLocks noChangeArrowheads="1"/>
          </p:cNvSpPr>
          <p:nvPr/>
        </p:nvSpPr>
        <p:spPr bwMode="auto">
          <a:xfrm>
            <a:off x="5564188" y="3265488"/>
            <a:ext cx="1079500"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Schild-kröte</a:t>
            </a:r>
          </a:p>
        </p:txBody>
      </p:sp>
      <p:sp>
        <p:nvSpPr>
          <p:cNvPr id="7181" name="Rectangle 4">
            <a:extLst>
              <a:ext uri="{FF2B5EF4-FFF2-40B4-BE49-F238E27FC236}">
                <a16:creationId xmlns:a16="http://schemas.microsoft.com/office/drawing/2014/main" id="{A1ED0E63-C673-43CB-A952-93C94A70E1E0}"/>
              </a:ext>
            </a:extLst>
          </p:cNvPr>
          <p:cNvSpPr>
            <a:spLocks noChangeArrowheads="1"/>
          </p:cNvSpPr>
          <p:nvPr/>
        </p:nvSpPr>
        <p:spPr bwMode="auto">
          <a:xfrm>
            <a:off x="1992313" y="3265488"/>
            <a:ext cx="1079500"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Hai</a:t>
            </a:r>
          </a:p>
        </p:txBody>
      </p:sp>
      <p:sp>
        <p:nvSpPr>
          <p:cNvPr id="7182" name="Rectangle 4">
            <a:extLst>
              <a:ext uri="{FF2B5EF4-FFF2-40B4-BE49-F238E27FC236}">
                <a16:creationId xmlns:a16="http://schemas.microsoft.com/office/drawing/2014/main" id="{4DF9B46E-C029-4A24-9917-F76DB15A4251}"/>
              </a:ext>
            </a:extLst>
          </p:cNvPr>
          <p:cNvSpPr>
            <a:spLocks noChangeArrowheads="1"/>
          </p:cNvSpPr>
          <p:nvPr/>
        </p:nvSpPr>
        <p:spPr bwMode="auto">
          <a:xfrm>
            <a:off x="3786188" y="3265488"/>
            <a:ext cx="1079500"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Fuchs</a:t>
            </a:r>
          </a:p>
        </p:txBody>
      </p:sp>
      <p:sp>
        <p:nvSpPr>
          <p:cNvPr id="7183" name="Rectangle 4">
            <a:extLst>
              <a:ext uri="{FF2B5EF4-FFF2-40B4-BE49-F238E27FC236}">
                <a16:creationId xmlns:a16="http://schemas.microsoft.com/office/drawing/2014/main" id="{886FEAA4-CD54-4EE1-8254-CDA62A1DC5AA}"/>
              </a:ext>
            </a:extLst>
          </p:cNvPr>
          <p:cNvSpPr>
            <a:spLocks noChangeArrowheads="1"/>
          </p:cNvSpPr>
          <p:nvPr/>
        </p:nvSpPr>
        <p:spPr bwMode="auto">
          <a:xfrm>
            <a:off x="188913" y="3265488"/>
            <a:ext cx="1079500"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Eule</a:t>
            </a:r>
          </a:p>
        </p:txBody>
      </p:sp>
      <p:sp>
        <p:nvSpPr>
          <p:cNvPr id="7184" name="Rectangle 4">
            <a:extLst>
              <a:ext uri="{FF2B5EF4-FFF2-40B4-BE49-F238E27FC236}">
                <a16:creationId xmlns:a16="http://schemas.microsoft.com/office/drawing/2014/main" id="{345842A9-9224-4A48-B082-C169E489C608}"/>
              </a:ext>
            </a:extLst>
          </p:cNvPr>
          <p:cNvSpPr>
            <a:spLocks noChangeArrowheads="1"/>
          </p:cNvSpPr>
          <p:nvPr/>
        </p:nvSpPr>
        <p:spPr bwMode="auto">
          <a:xfrm>
            <a:off x="188913" y="4551363"/>
            <a:ext cx="645477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pPr>
            <a:r>
              <a:rPr lang="de-DE" altLang="de-DE" sz="1400"/>
              <a:t>Name 3:</a:t>
            </a:r>
            <a:endParaRPr lang="de-DE" altLang="de-DE" sz="1200"/>
          </a:p>
        </p:txBody>
      </p:sp>
      <p:sp>
        <p:nvSpPr>
          <p:cNvPr id="7185" name="Rectangle 4">
            <a:extLst>
              <a:ext uri="{FF2B5EF4-FFF2-40B4-BE49-F238E27FC236}">
                <a16:creationId xmlns:a16="http://schemas.microsoft.com/office/drawing/2014/main" id="{330A2A78-37FC-4869-83BC-C2082353680E}"/>
              </a:ext>
            </a:extLst>
          </p:cNvPr>
          <p:cNvSpPr>
            <a:spLocks noChangeArrowheads="1"/>
          </p:cNvSpPr>
          <p:nvPr/>
        </p:nvSpPr>
        <p:spPr bwMode="auto">
          <a:xfrm>
            <a:off x="5564188" y="4908550"/>
            <a:ext cx="1079500"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Schild-kröte</a:t>
            </a:r>
          </a:p>
        </p:txBody>
      </p:sp>
      <p:sp>
        <p:nvSpPr>
          <p:cNvPr id="7186" name="Rectangle 4">
            <a:extLst>
              <a:ext uri="{FF2B5EF4-FFF2-40B4-BE49-F238E27FC236}">
                <a16:creationId xmlns:a16="http://schemas.microsoft.com/office/drawing/2014/main" id="{446874E6-8898-4662-83DE-92327F29CBC2}"/>
              </a:ext>
            </a:extLst>
          </p:cNvPr>
          <p:cNvSpPr>
            <a:spLocks noChangeArrowheads="1"/>
          </p:cNvSpPr>
          <p:nvPr/>
        </p:nvSpPr>
        <p:spPr bwMode="auto">
          <a:xfrm>
            <a:off x="1992313" y="4908550"/>
            <a:ext cx="1079500"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Hai</a:t>
            </a:r>
          </a:p>
        </p:txBody>
      </p:sp>
      <p:sp>
        <p:nvSpPr>
          <p:cNvPr id="7187" name="Rectangle 4">
            <a:extLst>
              <a:ext uri="{FF2B5EF4-FFF2-40B4-BE49-F238E27FC236}">
                <a16:creationId xmlns:a16="http://schemas.microsoft.com/office/drawing/2014/main" id="{D08667AF-7940-4077-8A1F-BA01C994653E}"/>
              </a:ext>
            </a:extLst>
          </p:cNvPr>
          <p:cNvSpPr>
            <a:spLocks noChangeArrowheads="1"/>
          </p:cNvSpPr>
          <p:nvPr/>
        </p:nvSpPr>
        <p:spPr bwMode="auto">
          <a:xfrm>
            <a:off x="3786188" y="4908550"/>
            <a:ext cx="1079500"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Fuchs</a:t>
            </a:r>
          </a:p>
        </p:txBody>
      </p:sp>
      <p:sp>
        <p:nvSpPr>
          <p:cNvPr id="7188" name="Rectangle 4">
            <a:extLst>
              <a:ext uri="{FF2B5EF4-FFF2-40B4-BE49-F238E27FC236}">
                <a16:creationId xmlns:a16="http://schemas.microsoft.com/office/drawing/2014/main" id="{E793F77D-0743-40AB-9487-C6D393CA3B0A}"/>
              </a:ext>
            </a:extLst>
          </p:cNvPr>
          <p:cNvSpPr>
            <a:spLocks noChangeArrowheads="1"/>
          </p:cNvSpPr>
          <p:nvPr/>
        </p:nvSpPr>
        <p:spPr bwMode="auto">
          <a:xfrm>
            <a:off x="188913" y="4908550"/>
            <a:ext cx="1079500"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Eule</a:t>
            </a:r>
          </a:p>
        </p:txBody>
      </p:sp>
      <p:sp>
        <p:nvSpPr>
          <p:cNvPr id="7189" name="Rectangle 4">
            <a:extLst>
              <a:ext uri="{FF2B5EF4-FFF2-40B4-BE49-F238E27FC236}">
                <a16:creationId xmlns:a16="http://schemas.microsoft.com/office/drawing/2014/main" id="{EE6C0F08-18FF-4917-91D4-08AF7FE4F580}"/>
              </a:ext>
            </a:extLst>
          </p:cNvPr>
          <p:cNvSpPr>
            <a:spLocks noChangeArrowheads="1"/>
          </p:cNvSpPr>
          <p:nvPr/>
        </p:nvSpPr>
        <p:spPr bwMode="auto">
          <a:xfrm>
            <a:off x="188913" y="6194425"/>
            <a:ext cx="645477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pPr>
            <a:r>
              <a:rPr lang="de-DE" altLang="de-DE" sz="1400"/>
              <a:t>Name 4:</a:t>
            </a:r>
            <a:endParaRPr lang="de-DE" altLang="de-DE" sz="1200"/>
          </a:p>
        </p:txBody>
      </p:sp>
      <p:sp>
        <p:nvSpPr>
          <p:cNvPr id="7190" name="Rectangle 4">
            <a:extLst>
              <a:ext uri="{FF2B5EF4-FFF2-40B4-BE49-F238E27FC236}">
                <a16:creationId xmlns:a16="http://schemas.microsoft.com/office/drawing/2014/main" id="{2D2171DD-AC83-4E41-981D-3AECE04CEC5A}"/>
              </a:ext>
            </a:extLst>
          </p:cNvPr>
          <p:cNvSpPr>
            <a:spLocks noChangeArrowheads="1"/>
          </p:cNvSpPr>
          <p:nvPr/>
        </p:nvSpPr>
        <p:spPr bwMode="auto">
          <a:xfrm>
            <a:off x="5564188" y="6551613"/>
            <a:ext cx="1079500"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Schild-kröte</a:t>
            </a:r>
          </a:p>
        </p:txBody>
      </p:sp>
      <p:sp>
        <p:nvSpPr>
          <p:cNvPr id="7191" name="Rectangle 4">
            <a:extLst>
              <a:ext uri="{FF2B5EF4-FFF2-40B4-BE49-F238E27FC236}">
                <a16:creationId xmlns:a16="http://schemas.microsoft.com/office/drawing/2014/main" id="{F27F89F0-90EE-42F5-B756-39BA88DA1394}"/>
              </a:ext>
            </a:extLst>
          </p:cNvPr>
          <p:cNvSpPr>
            <a:spLocks noChangeArrowheads="1"/>
          </p:cNvSpPr>
          <p:nvPr/>
        </p:nvSpPr>
        <p:spPr bwMode="auto">
          <a:xfrm>
            <a:off x="1992313" y="6551613"/>
            <a:ext cx="1079500"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Hai</a:t>
            </a:r>
          </a:p>
        </p:txBody>
      </p:sp>
      <p:sp>
        <p:nvSpPr>
          <p:cNvPr id="7192" name="Rectangle 4">
            <a:extLst>
              <a:ext uri="{FF2B5EF4-FFF2-40B4-BE49-F238E27FC236}">
                <a16:creationId xmlns:a16="http://schemas.microsoft.com/office/drawing/2014/main" id="{33692D4D-933B-47B9-8640-96140A2A03A7}"/>
              </a:ext>
            </a:extLst>
          </p:cNvPr>
          <p:cNvSpPr>
            <a:spLocks noChangeArrowheads="1"/>
          </p:cNvSpPr>
          <p:nvPr/>
        </p:nvSpPr>
        <p:spPr bwMode="auto">
          <a:xfrm>
            <a:off x="3786188" y="6551613"/>
            <a:ext cx="1079500"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Fuchs</a:t>
            </a:r>
          </a:p>
        </p:txBody>
      </p:sp>
      <p:sp>
        <p:nvSpPr>
          <p:cNvPr id="7193" name="Rectangle 4">
            <a:extLst>
              <a:ext uri="{FF2B5EF4-FFF2-40B4-BE49-F238E27FC236}">
                <a16:creationId xmlns:a16="http://schemas.microsoft.com/office/drawing/2014/main" id="{9C6BA1C8-B645-4EBD-A773-3D81A017FDA5}"/>
              </a:ext>
            </a:extLst>
          </p:cNvPr>
          <p:cNvSpPr>
            <a:spLocks noChangeArrowheads="1"/>
          </p:cNvSpPr>
          <p:nvPr/>
        </p:nvSpPr>
        <p:spPr bwMode="auto">
          <a:xfrm>
            <a:off x="188913" y="6551613"/>
            <a:ext cx="1079500"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Bef>
                <a:spcPct val="20000"/>
              </a:spcBef>
            </a:pPr>
            <a:r>
              <a:rPr lang="de-DE" altLang="de-DE" sz="2000"/>
              <a:t>Eule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1">
            <a:extLst>
              <a:ext uri="{FF2B5EF4-FFF2-40B4-BE49-F238E27FC236}">
                <a16:creationId xmlns:a16="http://schemas.microsoft.com/office/drawing/2014/main" id="{505DE83A-B899-4BBA-922A-361086F16413}"/>
              </a:ext>
            </a:extLst>
          </p:cNvPr>
          <p:cNvSpPr>
            <a:spLocks noGrp="1"/>
          </p:cNvSpPr>
          <p:nvPr>
            <p:ph type="title"/>
          </p:nvPr>
        </p:nvSpPr>
        <p:spPr/>
        <p:txBody>
          <a:bodyPr/>
          <a:lstStyle/>
          <a:p>
            <a:pPr eaLnBrk="1" hangingPunct="1"/>
            <a:r>
              <a:rPr lang="de-DE" altLang="de-DE" sz="1700"/>
              <a:t>Wie kriegt man das Wasser aus dem Glas, ohne es zu kippen?</a:t>
            </a:r>
            <a:br>
              <a:rPr lang="de-DE" altLang="de-DE"/>
            </a:br>
            <a:r>
              <a:rPr lang="de-DE" altLang="de-DE" sz="1600">
                <a:solidFill>
                  <a:srgbClr val="FF0000"/>
                </a:solidFill>
              </a:rPr>
              <a:t>(Lösungen mit jeweiliger Begründung)</a:t>
            </a:r>
            <a:endParaRPr lang="de-DE" altLang="de-DE">
              <a:solidFill>
                <a:srgbClr val="FF0000"/>
              </a:solidFill>
            </a:endParaRPr>
          </a:p>
        </p:txBody>
      </p:sp>
      <p:sp>
        <p:nvSpPr>
          <p:cNvPr id="8195" name="Rectangle 4">
            <a:extLst>
              <a:ext uri="{FF2B5EF4-FFF2-40B4-BE49-F238E27FC236}">
                <a16:creationId xmlns:a16="http://schemas.microsoft.com/office/drawing/2014/main" id="{D02932B2-5BE0-4476-98D5-71E79EC5263B}"/>
              </a:ext>
            </a:extLst>
          </p:cNvPr>
          <p:cNvSpPr>
            <a:spLocks noChangeArrowheads="1"/>
          </p:cNvSpPr>
          <p:nvPr/>
        </p:nvSpPr>
        <p:spPr bwMode="auto">
          <a:xfrm>
            <a:off x="188913" y="809625"/>
            <a:ext cx="6480175" cy="882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ts val="1200"/>
              </a:spcBef>
              <a:buFont typeface="Arial" panose="020B0604020202020204" pitchFamily="34" charset="0"/>
              <a:buAutoNum type="arabicPeriod"/>
            </a:pPr>
            <a:r>
              <a:rPr lang="de-DE" altLang="de-DE" sz="1200"/>
              <a:t>Mit einem Schlauch die Flüssigkeit heraus saugen.</a:t>
            </a:r>
            <a:br>
              <a:rPr lang="de-DE" altLang="de-DE" sz="1200"/>
            </a:br>
            <a:r>
              <a:rPr lang="de-DE" altLang="de-DE" sz="1200"/>
              <a:t>Durch Anlegen eines Unterdrucks drückt der Luftdruck das Wasser aus dem Glas.</a:t>
            </a:r>
          </a:p>
          <a:p>
            <a:pPr eaLnBrk="1" hangingPunct="1">
              <a:lnSpc>
                <a:spcPct val="90000"/>
              </a:lnSpc>
              <a:spcBef>
                <a:spcPts val="1200"/>
              </a:spcBef>
              <a:buFont typeface="Arial" panose="020B0604020202020204" pitchFamily="34" charset="0"/>
              <a:buAutoNum type="arabicPeriod"/>
            </a:pPr>
            <a:r>
              <a:rPr lang="de-DE" altLang="de-DE" sz="1200"/>
              <a:t>Schnelles Hin- und Herbewegen des Glases.</a:t>
            </a:r>
            <a:br>
              <a:rPr lang="de-DE" altLang="de-DE" sz="1200"/>
            </a:br>
            <a:r>
              <a:rPr lang="de-DE" altLang="de-DE" sz="1200"/>
              <a:t>Die Trägheit des Wassers bewirkt das Herausspritzen.</a:t>
            </a:r>
          </a:p>
          <a:p>
            <a:pPr eaLnBrk="1" hangingPunct="1">
              <a:lnSpc>
                <a:spcPct val="90000"/>
              </a:lnSpc>
              <a:spcBef>
                <a:spcPts val="1200"/>
              </a:spcBef>
              <a:buFont typeface="Arial" panose="020B0604020202020204" pitchFamily="34" charset="0"/>
              <a:buAutoNum type="arabicPeriod"/>
            </a:pPr>
            <a:r>
              <a:rPr lang="de-DE" altLang="de-DE" sz="1200"/>
              <a:t>Spülmittel zutropfen und mit einem Trinkhalm kräftig hinein blasen.</a:t>
            </a:r>
            <a:br>
              <a:rPr lang="de-DE" altLang="de-DE" sz="1200"/>
            </a:br>
            <a:r>
              <a:rPr lang="de-DE" altLang="de-DE" sz="1200"/>
              <a:t>Durch Schaumbildung treten Seifenblasen aus dem Glas.</a:t>
            </a:r>
          </a:p>
          <a:p>
            <a:pPr eaLnBrk="1" hangingPunct="1">
              <a:lnSpc>
                <a:spcPct val="90000"/>
              </a:lnSpc>
              <a:spcBef>
                <a:spcPts val="1200"/>
              </a:spcBef>
              <a:buFont typeface="Arial" panose="020B0604020202020204" pitchFamily="34" charset="0"/>
              <a:buAutoNum type="arabicPeriod"/>
            </a:pPr>
            <a:r>
              <a:rPr lang="de-DE" altLang="de-DE" sz="1200"/>
              <a:t>Wasser abweisende Flüssigkeit mit hoher Dichte hinein leeren.</a:t>
            </a:r>
            <a:br>
              <a:rPr lang="de-DE" altLang="de-DE" sz="1200"/>
            </a:br>
            <a:r>
              <a:rPr lang="de-DE" altLang="de-DE" sz="1200"/>
              <a:t>Die hydrophobe Flüssigkeit sinkt zu Boden und drängt das Wasser aus dem Glas.</a:t>
            </a:r>
          </a:p>
          <a:p>
            <a:pPr eaLnBrk="1" hangingPunct="1">
              <a:lnSpc>
                <a:spcPct val="90000"/>
              </a:lnSpc>
              <a:spcBef>
                <a:spcPts val="1200"/>
              </a:spcBef>
              <a:buFont typeface="Arial" panose="020B0604020202020204" pitchFamily="34" charset="0"/>
              <a:buAutoNum type="arabicPeriod"/>
            </a:pPr>
            <a:r>
              <a:rPr lang="de-DE" altLang="de-DE" sz="1200"/>
              <a:t>Ein Handtuch oder eine Küchenrolle hinein hängen.</a:t>
            </a:r>
            <a:br>
              <a:rPr lang="de-DE" altLang="de-DE" sz="1200"/>
            </a:br>
            <a:r>
              <a:rPr lang="de-DE" altLang="de-DE" sz="1200"/>
              <a:t>Das Wasser wird aufgesaugt.</a:t>
            </a:r>
          </a:p>
          <a:p>
            <a:pPr eaLnBrk="1" hangingPunct="1">
              <a:lnSpc>
                <a:spcPct val="90000"/>
              </a:lnSpc>
              <a:spcBef>
                <a:spcPts val="1200"/>
              </a:spcBef>
              <a:buFont typeface="Arial" panose="020B0604020202020204" pitchFamily="34" charset="0"/>
              <a:buAutoNum type="arabicPeriod"/>
            </a:pPr>
            <a:r>
              <a:rPr lang="de-DE" altLang="de-DE" sz="1200"/>
              <a:t>Sand oder Kieselsteine hinein leeren.</a:t>
            </a:r>
            <a:br>
              <a:rPr lang="de-DE" altLang="de-DE" sz="1200"/>
            </a:br>
            <a:r>
              <a:rPr lang="de-DE" altLang="de-DE" sz="1200"/>
              <a:t>Der Sand verdrängt das Wasser.</a:t>
            </a:r>
          </a:p>
          <a:p>
            <a:pPr eaLnBrk="1" hangingPunct="1">
              <a:lnSpc>
                <a:spcPct val="90000"/>
              </a:lnSpc>
              <a:spcBef>
                <a:spcPts val="1200"/>
              </a:spcBef>
              <a:buFont typeface="Arial" panose="020B0604020202020204" pitchFamily="34" charset="0"/>
              <a:buAutoNum type="arabicPeriod"/>
            </a:pPr>
            <a:r>
              <a:rPr lang="de-DE" altLang="de-DE" sz="1200"/>
              <a:t>Wasser im Glas zum Kochen bringen.</a:t>
            </a:r>
            <a:br>
              <a:rPr lang="de-DE" altLang="de-DE" sz="1200"/>
            </a:br>
            <a:r>
              <a:rPr lang="de-DE" altLang="de-DE" sz="1200"/>
              <a:t>Wasser verdampft.</a:t>
            </a:r>
          </a:p>
          <a:p>
            <a:pPr eaLnBrk="1" hangingPunct="1">
              <a:lnSpc>
                <a:spcPct val="90000"/>
              </a:lnSpc>
              <a:spcBef>
                <a:spcPts val="1200"/>
              </a:spcBef>
              <a:buFont typeface="Arial" panose="020B0604020202020204" pitchFamily="34" charset="0"/>
              <a:buAutoNum type="arabicPeriod"/>
            </a:pPr>
            <a:r>
              <a:rPr lang="de-DE" altLang="de-DE" sz="1200"/>
              <a:t>Eine Schnur in das Wasser hängen, dann gefrieren lassen.</a:t>
            </a:r>
            <a:br>
              <a:rPr lang="de-DE" altLang="de-DE" sz="1200"/>
            </a:br>
            <a:r>
              <a:rPr lang="de-DE" altLang="de-DE" sz="1200"/>
              <a:t>Das Eis kann an der Schnur herausgezogen werden.</a:t>
            </a:r>
          </a:p>
          <a:p>
            <a:pPr eaLnBrk="1" hangingPunct="1">
              <a:lnSpc>
                <a:spcPct val="90000"/>
              </a:lnSpc>
              <a:spcBef>
                <a:spcPts val="1200"/>
              </a:spcBef>
              <a:buFont typeface="Arial" panose="020B0604020202020204" pitchFamily="34" charset="0"/>
              <a:buAutoNum type="arabicPeriod"/>
            </a:pPr>
            <a:r>
              <a:rPr lang="de-DE" altLang="de-DE" sz="1200"/>
              <a:t>Das Glas zum Zerspringen bringen.</a:t>
            </a:r>
            <a:br>
              <a:rPr lang="de-DE" altLang="de-DE" sz="1200"/>
            </a:br>
            <a:r>
              <a:rPr lang="de-DE" altLang="de-DE" sz="1200"/>
              <a:t>Wasser läuft aus.</a:t>
            </a:r>
          </a:p>
          <a:p>
            <a:pPr eaLnBrk="1" hangingPunct="1">
              <a:lnSpc>
                <a:spcPct val="90000"/>
              </a:lnSpc>
              <a:spcBef>
                <a:spcPts val="1200"/>
              </a:spcBef>
              <a:buFont typeface="Arial" panose="020B0604020202020204" pitchFamily="34" charset="0"/>
              <a:buAutoNum type="arabicPeriod"/>
            </a:pPr>
            <a:r>
              <a:rPr lang="de-DE" altLang="de-DE" sz="1200"/>
              <a:t>Mit einem Glasbohrer ein Loch bohren.</a:t>
            </a:r>
            <a:br>
              <a:rPr lang="de-DE" altLang="de-DE" sz="1200"/>
            </a:br>
            <a:r>
              <a:rPr lang="de-DE" altLang="de-DE" sz="1200"/>
              <a:t>Das Wasser läuft durch das Loch aus.</a:t>
            </a:r>
          </a:p>
          <a:p>
            <a:pPr eaLnBrk="1" hangingPunct="1">
              <a:lnSpc>
                <a:spcPct val="90000"/>
              </a:lnSpc>
              <a:spcBef>
                <a:spcPts val="1200"/>
              </a:spcBef>
              <a:buFont typeface="Arial" panose="020B0604020202020204" pitchFamily="34" charset="0"/>
              <a:buAutoNum type="arabicPeriod"/>
            </a:pPr>
            <a:r>
              <a:rPr lang="de-DE" altLang="de-DE" sz="1200"/>
              <a:t>Elektrolyse des Wassers.</a:t>
            </a:r>
            <a:br>
              <a:rPr lang="de-DE" altLang="de-DE" sz="1200"/>
            </a:br>
            <a:r>
              <a:rPr lang="de-DE" altLang="de-DE" sz="1200"/>
              <a:t>Durch Elektrolyse wird das Wasser in Gase zerlegt, die entweichen.</a:t>
            </a:r>
          </a:p>
          <a:p>
            <a:pPr eaLnBrk="1" hangingPunct="1">
              <a:lnSpc>
                <a:spcPct val="90000"/>
              </a:lnSpc>
              <a:spcBef>
                <a:spcPts val="1200"/>
              </a:spcBef>
              <a:buFont typeface="Arial" panose="020B0604020202020204" pitchFamily="34" charset="0"/>
              <a:buAutoNum type="arabicPeriod"/>
            </a:pPr>
            <a:r>
              <a:rPr lang="de-DE" altLang="de-DE" sz="1200"/>
              <a:t>Auslöffeln.</a:t>
            </a:r>
          </a:p>
          <a:p>
            <a:pPr eaLnBrk="1" hangingPunct="1">
              <a:lnSpc>
                <a:spcPct val="90000"/>
              </a:lnSpc>
              <a:spcBef>
                <a:spcPts val="1200"/>
              </a:spcBef>
              <a:buFont typeface="Arial" panose="020B0604020202020204" pitchFamily="34" charset="0"/>
              <a:buAutoNum type="arabicPeriod"/>
            </a:pPr>
            <a:r>
              <a:rPr lang="de-DE" altLang="de-DE" sz="1200"/>
              <a:t>Mit einer Spritze leeren.</a:t>
            </a:r>
          </a:p>
        </p:txBody>
      </p:sp>
    </p:spTree>
  </p:cSld>
  <p:clrMapOvr>
    <a:masterClrMapping/>
  </p:clrMapOvr>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982</Words>
  <Application>Microsoft Office PowerPoint</Application>
  <PresentationFormat>A4-Papier (210 x 297 mm)</PresentationFormat>
  <Paragraphs>140</Paragraphs>
  <Slides>7</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7</vt:i4>
      </vt:variant>
    </vt:vector>
  </HeadingPairs>
  <TitlesOfParts>
    <vt:vector size="10" baseType="lpstr">
      <vt:lpstr>Arial</vt:lpstr>
      <vt:lpstr>Calibri</vt:lpstr>
      <vt:lpstr>Standarddesign</vt:lpstr>
      <vt:lpstr>Wie kriegt man das Wasser aus dem Glas, ohne es zu kippen? (Lehrerinformation, Stand 05.02.2021)</vt:lpstr>
      <vt:lpstr>Wie kriegt man das Wasser aus dem Glas, ohne es zu kippen? (Arbeitsauftrag)</vt:lpstr>
      <vt:lpstr>Wie kriegt man das Wasser aus dem Glas, ohne es zu kippen? (Ideensammlung)</vt:lpstr>
      <vt:lpstr>Wie kriegt man das Wasser aus dem Glas, ohne es zu kippen? (Experimentbeschreibung)</vt:lpstr>
      <vt:lpstr>Meine Rolle im Team</vt:lpstr>
      <vt:lpstr>Wie siehst du deine Teammitglieder?</vt:lpstr>
      <vt:lpstr>Wie kriegt man das Wasser aus dem Glas, ohne es zu kippen? (Lösungen mit jeweiliger Begründung)</vt:lpstr>
    </vt:vector>
  </TitlesOfParts>
  <Company>Universität Bayreuth, Didaktik der Chemie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Walter Wagner</dc:creator>
  <cp:lastModifiedBy>Regina Schönberner</cp:lastModifiedBy>
  <cp:revision>44</cp:revision>
  <dcterms:created xsi:type="dcterms:W3CDTF">2008-02-21T10:17:34Z</dcterms:created>
  <dcterms:modified xsi:type="dcterms:W3CDTF">2021-02-05T06:44:48Z</dcterms:modified>
</cp:coreProperties>
</file>