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6858000" cy="9906000" type="A4"/>
  <p:notesSz cx="6856413" cy="96662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2B2B2"/>
    <a:srgbClr val="FFFF00"/>
    <a:srgbClr val="99CCFF"/>
    <a:srgbClr val="FFCCCC"/>
    <a:srgbClr val="0000FF"/>
    <a:srgbClr val="FF00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808" y="666"/>
      </p:cViewPr>
      <p:guideLst>
        <p:guide orient="horz" pos="3347"/>
        <p:guide orient="horz" pos="62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0513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180513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C35986D-104C-47D8-9B77-7205010994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7725"/>
            <a:ext cx="3163887" cy="8785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7725"/>
            <a:ext cx="3163888" cy="8785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341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7725"/>
            <a:ext cx="6480175" cy="878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Das Periodensystem der Elemente (PSE)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400" dirty="0" smtClean="0"/>
              <a:t>(</a:t>
            </a:r>
            <a:r>
              <a:rPr lang="de-DE" sz="1400" dirty="0" smtClean="0"/>
              <a:t>Lehrenden-Information</a:t>
            </a:r>
            <a:r>
              <a:rPr lang="de-DE" sz="1400" dirty="0" smtClean="0"/>
              <a:t>, Stand </a:t>
            </a:r>
            <a:fld id="{6C18F4E2-8194-4BF5-96B8-827960A2B0C3}" type="datetime1">
              <a:rPr lang="de-DE" sz="1400" smtClean="0"/>
              <a:pPr eaLnBrk="1" hangingPunct="1"/>
              <a:t>09.07.2013</a:t>
            </a:fld>
            <a:r>
              <a:rPr lang="de-DE" sz="1400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633413"/>
            <a:ext cx="6480175" cy="1428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sz="800" smtClean="0"/>
              <a:t>Kärtchentisch und Abgestufte Lernhilfe nach einem Vorschlag von  T. Freiman; überarbeitet von  W. Habelitz-Tkotz, W. Wagner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88913" y="992882"/>
            <a:ext cx="6480175" cy="864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Lehrziele: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Begreifen der Systematik der Elementanordnung im PSE nach </a:t>
            </a:r>
            <a:r>
              <a:rPr lang="de-DE" sz="1200" dirty="0" err="1">
                <a:latin typeface="Arial" charset="0"/>
              </a:rPr>
              <a:t>Mendelejew</a:t>
            </a:r>
            <a:r>
              <a:rPr lang="de-DE" sz="1200" dirty="0">
                <a:latin typeface="Arial" charset="0"/>
              </a:rPr>
              <a:t> und Meyer</a:t>
            </a:r>
            <a:r>
              <a:rPr lang="de-DE" sz="12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b="1" dirty="0" smtClean="0">
                <a:solidFill>
                  <a:srgbClr val="FFC000"/>
                </a:solidFill>
                <a:latin typeface="Arial" charset="0"/>
              </a:rPr>
              <a:t>Schwierigkeitsstufe 2.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000" b="1" dirty="0">
              <a:solidFill>
                <a:srgbClr val="FFC000"/>
              </a:solidFill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Vorkenntnisse: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 err="1">
                <a:latin typeface="Arial" charset="0"/>
              </a:rPr>
              <a:t>Atombau</a:t>
            </a:r>
            <a:r>
              <a:rPr lang="de-DE" sz="1200" dirty="0">
                <a:latin typeface="Arial" charset="0"/>
              </a:rPr>
              <a:t>, Stöchiometrie </a:t>
            </a:r>
            <a:endParaRPr lang="de-DE" sz="1200" dirty="0" smtClean="0"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endParaRPr lang="de-DE" sz="1000" dirty="0">
              <a:solidFill>
                <a:srgbClr val="FF00FF"/>
              </a:solidFill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Vorbereitung:</a:t>
            </a:r>
          </a:p>
          <a:p>
            <a:pPr>
              <a:spcBef>
                <a:spcPts val="0"/>
              </a:spcBef>
              <a:defRPr/>
            </a:pPr>
            <a:r>
              <a:rPr lang="de-DE" sz="1200" dirty="0">
                <a:latin typeface="Arial" charset="0"/>
              </a:rPr>
              <a:t>Je </a:t>
            </a:r>
            <a:r>
              <a:rPr lang="de-DE" sz="1200" dirty="0" smtClean="0">
                <a:latin typeface="Arial" charset="0"/>
              </a:rPr>
              <a:t>Gruppe </a:t>
            </a:r>
            <a:r>
              <a:rPr lang="de-DE" sz="1200" dirty="0">
                <a:latin typeface="Arial" charset="0"/>
              </a:rPr>
              <a:t>1 Satz (laminierte) Elemente-Kärtchen auf festerem Papier (&gt;120g/m</a:t>
            </a:r>
            <a:r>
              <a:rPr lang="de-DE" sz="1200" baseline="30000" dirty="0">
                <a:latin typeface="Arial" charset="0"/>
              </a:rPr>
              <a:t>2</a:t>
            </a:r>
            <a:r>
              <a:rPr lang="de-DE" sz="1200" dirty="0">
                <a:latin typeface="Arial" charset="0"/>
              </a:rPr>
              <a:t>) herstellen, bei mehreren Gruppen jeden Satz auf einer anderen Papierfarbe, so ist das Sortieren nach Beendigung leichter. </a:t>
            </a:r>
            <a:r>
              <a:rPr lang="de-DE" sz="1200" b="1" dirty="0">
                <a:latin typeface="Arial" charset="0"/>
              </a:rPr>
              <a:t>Elemente-Kärtchen sollten unter PowerPoint als Handzettel, 6 Folien pro Seite, mit Folienrahmen ausgedruckt werden. </a:t>
            </a:r>
            <a:r>
              <a:rPr lang="de-DE" sz="1200" dirty="0">
                <a:latin typeface="Arial" charset="0"/>
              </a:rPr>
              <a:t>Entlang der Rahmenlinien kann man leicht und sauber ausschneiden</a:t>
            </a:r>
            <a:r>
              <a:rPr lang="de-DE" sz="1200" dirty="0" smtClean="0">
                <a:latin typeface="Arial" charset="0"/>
              </a:rPr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Eine Lehrenden-Version </a:t>
            </a:r>
            <a:r>
              <a:rPr lang="de-DE" sz="1200" dirty="0">
                <a:latin typeface="Arial" charset="0"/>
              </a:rPr>
              <a:t>(siehe Material) der Elementkärtchen (mit Elementsymbolen) </a:t>
            </a:r>
            <a:r>
              <a:rPr lang="de-DE" sz="1200" dirty="0" smtClean="0">
                <a:latin typeface="Arial" charset="0"/>
              </a:rPr>
              <a:t>könnte als </a:t>
            </a:r>
            <a:r>
              <a:rPr lang="de-DE" sz="1200" dirty="0">
                <a:latin typeface="Arial" charset="0"/>
              </a:rPr>
              <a:t>Folie in der Größe DIN A4 ausgedruckt werden, wenn man die Kärtchen </a:t>
            </a:r>
            <a:r>
              <a:rPr lang="de-DE" sz="1200" dirty="0" smtClean="0">
                <a:latin typeface="Arial" charset="0"/>
              </a:rPr>
              <a:t>(oder Beispiele davon) im </a:t>
            </a:r>
            <a:r>
              <a:rPr lang="de-DE" sz="1200" dirty="0">
                <a:latin typeface="Arial" charset="0"/>
              </a:rPr>
              <a:t>Klassenzimmer an der Tafel für die gesamte Klasse präsentieren möchte</a:t>
            </a:r>
            <a:r>
              <a:rPr lang="de-DE" sz="12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000" dirty="0">
              <a:solidFill>
                <a:srgbClr val="FF00FF"/>
              </a:solidFill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Einsatz im Unterricht: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Didaktischer Ort: Erarbeitungsphase. Lassen Sie die Lernenden das PSE selber entdecken. </a:t>
            </a:r>
          </a:p>
          <a:p>
            <a:pPr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(formale Denker). </a:t>
            </a:r>
            <a:r>
              <a:rPr lang="de-DE" sz="1200" dirty="0">
                <a:latin typeface="Arial" charset="0"/>
              </a:rPr>
              <a:t>Die Lernenden entdecken in der Gruppe die Ordnung und die Ordnungsprinzipien (Masse, Eigenschaften) im PSE. Mit den Lehrer-Kärtchen kann die richtige Lösung präsentiert werden. Ist die Lösung der Lernenden richtig, können auf den laminierten Kärtchen die Elementsymbole mit wasserlöslichem Folienstift eingetragen werden</a:t>
            </a:r>
            <a:r>
              <a:rPr lang="de-DE" sz="1200" dirty="0" smtClean="0">
                <a:latin typeface="Arial" charset="0"/>
              </a:rPr>
              <a:t>.</a:t>
            </a:r>
            <a:br>
              <a:rPr lang="de-DE" sz="1200" dirty="0" smtClean="0">
                <a:latin typeface="Arial" charset="0"/>
              </a:rPr>
            </a:br>
            <a:r>
              <a:rPr lang="de-DE" sz="1200" dirty="0" smtClean="0">
                <a:latin typeface="Arial" charset="0"/>
              </a:rPr>
              <a:t>Beachten Sie: Masseninversion. </a:t>
            </a:r>
            <a:r>
              <a:rPr lang="de-DE" sz="1200" dirty="0" smtClean="0"/>
              <a:t>Inwieweit </a:t>
            </a:r>
            <a:r>
              <a:rPr lang="de-DE" sz="1200" dirty="0"/>
              <a:t>denken die Lernenden darüber nach</a:t>
            </a:r>
            <a:r>
              <a:rPr lang="de-DE" sz="1200" dirty="0" smtClean="0"/>
              <a:t>?</a:t>
            </a:r>
            <a:endParaRPr lang="de-DE" sz="1200" dirty="0" smtClean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000" dirty="0"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Material:</a:t>
            </a:r>
          </a:p>
          <a:p>
            <a:pPr marL="180975" indent="-180975">
              <a:spcBef>
                <a:spcPts val="0"/>
              </a:spcBef>
              <a:defRPr/>
            </a:pPr>
            <a:r>
              <a:rPr lang="de-DE" sz="1200" dirty="0">
                <a:latin typeface="Arial" charset="0"/>
              </a:rPr>
              <a:t>Diese Material besteht aus 4 Dateien:</a:t>
            </a:r>
          </a:p>
          <a:p>
            <a:pPr marL="180975" indent="-180975">
              <a:spcBef>
                <a:spcPts val="0"/>
              </a:spcBef>
              <a:buFontTx/>
              <a:buChar char="•"/>
              <a:defRPr/>
            </a:pPr>
            <a:r>
              <a:rPr lang="de-DE" sz="1200" dirty="0">
                <a:latin typeface="Arial" charset="0"/>
              </a:rPr>
              <a:t>dieser Datei mit Lehrerinformation </a:t>
            </a:r>
            <a:r>
              <a:rPr lang="de-DE" sz="1200" dirty="0" smtClean="0">
                <a:latin typeface="Arial" charset="0"/>
              </a:rPr>
              <a:t>(mb11_pse_st2.pptx</a:t>
            </a:r>
            <a:r>
              <a:rPr lang="de-DE" sz="1200" dirty="0" smtClean="0">
                <a:latin typeface="Arial" charset="0"/>
              </a:rPr>
              <a:t>)</a:t>
            </a:r>
            <a:endParaRPr lang="de-DE" sz="1200" dirty="0">
              <a:latin typeface="Arial" charset="0"/>
            </a:endParaRPr>
          </a:p>
          <a:p>
            <a:pPr marL="180975" indent="-180975">
              <a:spcBef>
                <a:spcPts val="0"/>
              </a:spcBef>
              <a:buFontTx/>
              <a:buChar char="•"/>
              <a:defRPr/>
            </a:pPr>
            <a:r>
              <a:rPr lang="de-DE" sz="1200" dirty="0" smtClean="0">
                <a:latin typeface="Arial" charset="0"/>
              </a:rPr>
              <a:t>Lernenden-</a:t>
            </a:r>
            <a:r>
              <a:rPr lang="de-DE" sz="1200" dirty="0" err="1" smtClean="0">
                <a:latin typeface="Arial" charset="0"/>
              </a:rPr>
              <a:t>Elementekärtchen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>
                <a:latin typeface="Arial" charset="0"/>
              </a:rPr>
              <a:t>(</a:t>
            </a:r>
            <a:r>
              <a:rPr lang="de-DE" sz="1200" dirty="0" smtClean="0">
                <a:latin typeface="Arial" charset="0"/>
              </a:rPr>
              <a:t>mb11_pse_v2.ppt</a:t>
            </a:r>
            <a:r>
              <a:rPr lang="de-DE" sz="1200" dirty="0">
                <a:latin typeface="Arial" charset="0"/>
              </a:rPr>
              <a:t>)</a:t>
            </a:r>
          </a:p>
          <a:p>
            <a:pPr marL="180975" indent="-180975">
              <a:spcBef>
                <a:spcPts val="0"/>
              </a:spcBef>
              <a:buFontTx/>
              <a:buChar char="•"/>
              <a:defRPr/>
            </a:pPr>
            <a:r>
              <a:rPr lang="de-DE" sz="1200" dirty="0" smtClean="0">
                <a:latin typeface="Arial" charset="0"/>
              </a:rPr>
              <a:t>Arbeitsanweisung, Hilfekärtchen </a:t>
            </a:r>
            <a:r>
              <a:rPr lang="de-DE" sz="1200" dirty="0">
                <a:latin typeface="Arial" charset="0"/>
              </a:rPr>
              <a:t>und Einstiegstext (</a:t>
            </a:r>
            <a:r>
              <a:rPr lang="de-DE" sz="1200" dirty="0" smtClean="0">
                <a:latin typeface="Arial" charset="0"/>
              </a:rPr>
              <a:t>mb11_pse_a2.pptx)</a:t>
            </a:r>
            <a:endParaRPr lang="de-DE" sz="1200" dirty="0">
              <a:latin typeface="Arial" charset="0"/>
            </a:endParaRPr>
          </a:p>
          <a:p>
            <a:pPr marL="180975" indent="-180975">
              <a:spcBef>
                <a:spcPts val="0"/>
              </a:spcBef>
              <a:buFontTx/>
              <a:buChar char="•"/>
              <a:defRPr/>
            </a:pPr>
            <a:r>
              <a:rPr lang="de-DE" sz="1200" dirty="0" smtClean="0">
                <a:latin typeface="Arial" charset="0"/>
              </a:rPr>
              <a:t>Lehrenden-</a:t>
            </a:r>
            <a:r>
              <a:rPr lang="de-DE" sz="1200" dirty="0" err="1" smtClean="0">
                <a:latin typeface="Arial" charset="0"/>
              </a:rPr>
              <a:t>Elementekärtchen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>
                <a:latin typeface="Arial" charset="0"/>
              </a:rPr>
              <a:t>(</a:t>
            </a:r>
            <a:r>
              <a:rPr lang="de-DE" sz="1200" dirty="0" smtClean="0">
                <a:latin typeface="Arial" charset="0"/>
              </a:rPr>
              <a:t>mb11_pse_l2.pptx</a:t>
            </a:r>
            <a:r>
              <a:rPr lang="de-DE" sz="1200" dirty="0" smtClean="0">
                <a:latin typeface="Arial" charset="0"/>
              </a:rPr>
              <a:t>).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endParaRPr lang="de-DE" sz="1000" dirty="0">
              <a:solidFill>
                <a:srgbClr val="FF00FF"/>
              </a:solidFill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Durchführung:</a:t>
            </a:r>
          </a:p>
          <a:p>
            <a:pPr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Sozialform </a:t>
            </a:r>
            <a:r>
              <a:rPr lang="de-DE" sz="1200" dirty="0">
                <a:latin typeface="Arial" charset="0"/>
              </a:rPr>
              <a:t>Gruppenarbeit. Jede Gruppe (2-6 Schüler) erhält einen Elemente-</a:t>
            </a:r>
            <a:r>
              <a:rPr lang="de-DE" sz="1200" dirty="0" err="1">
                <a:latin typeface="Arial" charset="0"/>
              </a:rPr>
              <a:t>Kärtchensatz</a:t>
            </a:r>
            <a:r>
              <a:rPr lang="de-DE" sz="1200" dirty="0">
                <a:latin typeface="Arial" charset="0"/>
              </a:rPr>
              <a:t>, ggf. ohne </a:t>
            </a:r>
            <a:r>
              <a:rPr lang="de-DE" sz="1200" dirty="0" smtClean="0">
                <a:latin typeface="Arial" charset="0"/>
              </a:rPr>
              <a:t>H und He. Wenn </a:t>
            </a:r>
            <a:r>
              <a:rPr lang="de-DE" sz="1200" dirty="0">
                <a:latin typeface="Arial" charset="0"/>
              </a:rPr>
              <a:t>die Lernenden nicht mehr weiter kommen, nutzen sie nacheinander die Hilfen. Die Lösung kann mit Hilfe des Lehrer-Satzes an der Tafel präsentiert und die Ordnungsprinzipien </a:t>
            </a:r>
            <a:r>
              <a:rPr lang="de-DE" sz="1200" dirty="0" smtClean="0">
                <a:latin typeface="Arial" charset="0"/>
              </a:rPr>
              <a:t>gesichert werden</a:t>
            </a:r>
            <a:r>
              <a:rPr lang="de-DE" sz="1200" dirty="0">
                <a:latin typeface="Arial" charset="0"/>
              </a:rPr>
              <a:t>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endParaRPr lang="de-DE" sz="1000" dirty="0"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Dauer:</a:t>
            </a:r>
            <a:r>
              <a:rPr lang="de-DE" sz="1400" dirty="0">
                <a:latin typeface="Arial" charset="0"/>
              </a:rPr>
              <a:t> </a:t>
            </a:r>
            <a:r>
              <a:rPr lang="de-DE" sz="1200" dirty="0">
                <a:latin typeface="Arial" charset="0"/>
              </a:rPr>
              <a:t>20-30 Minuten.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endParaRPr lang="de-DE" sz="1000" dirty="0"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Besondere Hinweise:</a:t>
            </a:r>
          </a:p>
          <a:p>
            <a:pPr>
              <a:spcBef>
                <a:spcPts val="0"/>
              </a:spcBef>
              <a:defRPr/>
            </a:pPr>
            <a:r>
              <a:rPr lang="de-DE" sz="1200" dirty="0">
                <a:latin typeface="Arial" charset="0"/>
              </a:rPr>
              <a:t>Die Lehrer-Elementkärtchen könnten mit Magnetstreifen versehen werden. Die gibt es als Magnetbänder in verschiedenen Breiten meterweise im Bürofachhandel oder bei Conrad electronic. Damit können die Lösungen an einer Stahltafel befestigt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A4-Papier (210x297 mm)</PresentationFormat>
  <Paragraphs>31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Das Periodensystem der Elemente (PSE) (Lehrenden-Information, Stand 09.07.2013)</vt:lpstr>
    </vt:vector>
  </TitlesOfParts>
  <Company>Universität Bayreuth, Didaktik der Chemie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82</cp:revision>
  <dcterms:created xsi:type="dcterms:W3CDTF">2008-02-21T10:17:34Z</dcterms:created>
  <dcterms:modified xsi:type="dcterms:W3CDTF">2013-07-09T15:30:26Z</dcterms:modified>
</cp:coreProperties>
</file>