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9"/>
  </p:handoutMasterIdLst>
  <p:sldIdLst>
    <p:sldId id="291" r:id="rId2"/>
    <p:sldId id="257" r:id="rId3"/>
    <p:sldId id="284" r:id="rId4"/>
    <p:sldId id="258" r:id="rId5"/>
    <p:sldId id="259" r:id="rId6"/>
    <p:sldId id="277" r:id="rId7"/>
    <p:sldId id="265" r:id="rId8"/>
    <p:sldId id="292" r:id="rId9"/>
    <p:sldId id="293" r:id="rId10"/>
    <p:sldId id="271" r:id="rId11"/>
    <p:sldId id="273" r:id="rId12"/>
    <p:sldId id="274" r:id="rId13"/>
    <p:sldId id="281" r:id="rId14"/>
    <p:sldId id="262" r:id="rId15"/>
    <p:sldId id="263" r:id="rId16"/>
    <p:sldId id="261" r:id="rId17"/>
    <p:sldId id="268" r:id="rId18"/>
    <p:sldId id="278" r:id="rId19"/>
    <p:sldId id="282" r:id="rId20"/>
    <p:sldId id="276" r:id="rId21"/>
    <p:sldId id="285" r:id="rId22"/>
    <p:sldId id="260" r:id="rId23"/>
    <p:sldId id="264" r:id="rId24"/>
    <p:sldId id="290" r:id="rId25"/>
    <p:sldId id="288" r:id="rId26"/>
    <p:sldId id="272" r:id="rId27"/>
    <p:sldId id="275" r:id="rId28"/>
    <p:sldId id="279" r:id="rId29"/>
    <p:sldId id="286" r:id="rId30"/>
    <p:sldId id="267" r:id="rId31"/>
    <p:sldId id="270" r:id="rId32"/>
    <p:sldId id="266" r:id="rId33"/>
    <p:sldId id="269" r:id="rId34"/>
    <p:sldId id="283" r:id="rId35"/>
    <p:sldId id="289" r:id="rId36"/>
    <p:sldId id="280" r:id="rId37"/>
    <p:sldId id="287" r:id="rId38"/>
  </p:sldIdLst>
  <p:sldSz cx="6858000" cy="9906000" type="A4"/>
  <p:notesSz cx="9945688" cy="6858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C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28" autoAdjust="0"/>
    <p:restoredTop sz="94622" autoAdjust="0"/>
  </p:normalViewPr>
  <p:slideViewPr>
    <p:cSldViewPr showGuides="1">
      <p:cViewPr varScale="1">
        <p:scale>
          <a:sx n="85" d="100"/>
          <a:sy n="85" d="100"/>
        </p:scale>
        <p:origin x="-504" y="-72"/>
      </p:cViewPr>
      <p:guideLst>
        <p:guide orient="horz" pos="3121"/>
        <p:guide pos="216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10063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34038" y="0"/>
            <a:ext cx="4310062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4310063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34038" y="6513513"/>
            <a:ext cx="4310062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D3D45A3-301E-4F63-9F15-7669D2A71B5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14350" y="3076575"/>
            <a:ext cx="5829300" cy="212407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206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6CA05A-2CDF-47A7-8A3E-D85DD365573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D63437-B8CD-489F-B719-AA3052B12A2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4972050" y="398463"/>
            <a:ext cx="1543050" cy="8450262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42900" y="398463"/>
            <a:ext cx="4476750" cy="8450262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AABCD5-4FBE-4E79-83AD-39BDC2A9718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6696BA-0C10-4550-B9BE-D262D30F057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338" y="6365875"/>
            <a:ext cx="5829300" cy="19669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41338" y="4198938"/>
            <a:ext cx="5829300" cy="216693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7A8488-0D4F-4D88-AB64-437A724DF3B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42900" y="2309813"/>
            <a:ext cx="3009900" cy="65389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505200" y="2309813"/>
            <a:ext cx="3009900" cy="65389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4317BA-F4CE-4D8C-A2A9-E8190BF8CFC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96875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217738"/>
            <a:ext cx="3030538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2900" y="3141663"/>
            <a:ext cx="3030538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484563" y="2217738"/>
            <a:ext cx="3030537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484563" y="3141663"/>
            <a:ext cx="3030537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F2CD12-B393-4CA3-9F14-BE790EB093E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FB5BF8-B497-4906-BCEF-73DD30F2B0C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85AF13-FD31-463A-914A-0122CC5DF1E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93700"/>
            <a:ext cx="2255838" cy="16795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681288" y="393700"/>
            <a:ext cx="3833812" cy="8455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42900" y="2073275"/>
            <a:ext cx="2255838" cy="67754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956EA3-CA93-4BFD-BA55-06308989779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4613" y="6934200"/>
            <a:ext cx="4114800" cy="8191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344613" y="885825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344613" y="7753350"/>
            <a:ext cx="4114800" cy="11620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83A8AA-E97A-4696-9EB4-72EBF3E861C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98463"/>
            <a:ext cx="6172200" cy="1649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2" tIns="45710" rIns="91422" bIns="4571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309813"/>
            <a:ext cx="6172200" cy="653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2" tIns="45710" rIns="91422" bIns="4571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9020175"/>
            <a:ext cx="1601788" cy="69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2" tIns="45710" rIns="91422" bIns="45710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1563" y="9020175"/>
            <a:ext cx="2174875" cy="69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2" tIns="45710" rIns="91422" bIns="45710" numCol="1" anchor="t" anchorCtr="0" compatLnSpc="1">
            <a:prstTxWarp prst="textNoShape">
              <a:avLst/>
            </a:prstTxWarp>
          </a:bodyPr>
          <a:lstStyle>
            <a:lvl1pPr algn="ctr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3313" y="9020175"/>
            <a:ext cx="1601787" cy="69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2" tIns="45710" rIns="91422" bIns="45710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fld id="{DB6BBCE6-54CB-4DC0-A474-14615B8A852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28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defTabSz="9128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defTabSz="9128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defTabSz="9128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defTabSz="9128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defTabSz="912813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defTabSz="912813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defTabSz="912813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defTabSz="912813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4488" indent="-344488" algn="l" defTabSz="912813" rtl="0" eaLnBrk="0" fontAlgn="base" hangingPunct="0">
        <a:spcBef>
          <a:spcPct val="20000"/>
        </a:spcBef>
        <a:spcAft>
          <a:spcPct val="0"/>
        </a:spcAft>
        <a:buChar char="•"/>
        <a:defRPr sz="33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2575" algn="l" defTabSz="912813" rtl="0" eaLnBrk="0" fontAlgn="base" hangingPunct="0">
        <a:spcBef>
          <a:spcPct val="20000"/>
        </a:spcBef>
        <a:spcAft>
          <a:spcPct val="0"/>
        </a:spcAft>
        <a:buChar char="–"/>
        <a:defRPr sz="2700">
          <a:solidFill>
            <a:schemeClr val="tx1"/>
          </a:solidFill>
          <a:latin typeface="+mn-lt"/>
        </a:defRPr>
      </a:lvl2pPr>
      <a:lvl3pPr marL="1141413" indent="-228600" algn="l" defTabSz="912813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defTabSz="912813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defTabSz="912813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defTabSz="912813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defTabSz="912813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defTabSz="912813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defTabSz="912813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93" name="Group 321"/>
          <p:cNvGraphicFramePr>
            <a:graphicFrameLocks noGrp="1"/>
          </p:cNvGraphicFramePr>
          <p:nvPr>
            <p:ph sz="half" idx="2"/>
          </p:nvPr>
        </p:nvGraphicFramePr>
        <p:xfrm>
          <a:off x="290513" y="331788"/>
          <a:ext cx="6307137" cy="9342103"/>
        </p:xfrm>
        <a:graphic>
          <a:graphicData uri="http://schemas.openxmlformats.org/drawingml/2006/table">
            <a:tbl>
              <a:tblPr/>
              <a:tblGrid>
                <a:gridCol w="3140075"/>
                <a:gridCol w="3167062"/>
              </a:tblGrid>
              <a:tr h="1147763">
                <a:tc gridSpan="2"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72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de-DE" sz="7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  <a:endParaRPr kumimoji="0" lang="de-DE" sz="7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Elektrische Leitfähigkeit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nein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9350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Formel des Oxids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de-DE" sz="32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O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6841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Wässr. Lsg. des Oxids reagiert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neutral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Siedetemperatur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-253°C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Atommasse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1 u 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Atomradius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37 pm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4588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Protonenzahl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7920" name="Group 32"/>
          <p:cNvGraphicFramePr>
            <a:graphicFrameLocks noGrp="1"/>
          </p:cNvGraphicFramePr>
          <p:nvPr>
            <p:ph sz="half" idx="2"/>
          </p:nvPr>
        </p:nvGraphicFramePr>
        <p:xfrm>
          <a:off x="290513" y="317500"/>
          <a:ext cx="6307137" cy="9357978"/>
        </p:xfrm>
        <a:graphic>
          <a:graphicData uri="http://schemas.openxmlformats.org/drawingml/2006/table">
            <a:tbl>
              <a:tblPr/>
              <a:tblGrid>
                <a:gridCol w="3140075"/>
                <a:gridCol w="3167062"/>
              </a:tblGrid>
              <a:tr h="1135063">
                <a:tc gridSpan="2"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7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Elektrische Leitfähigkeit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nein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9350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Formel des Oxids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de-DE" sz="32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O</a:t>
                      </a:r>
                      <a:r>
                        <a:rPr kumimoji="0" lang="de-DE" sz="32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200" b="0" i="0" u="none" strike="noStrike" cap="none" normalizeH="0" baseline="-2500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6841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Wässr. Lsg. des Oxids reagiert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sauer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63638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Siedetemperatur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-196°C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Atommasse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14 u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Atomradius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73 pm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4588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Protonenzahl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9966" name="Group 30"/>
          <p:cNvGraphicFramePr>
            <a:graphicFrameLocks noGrp="1"/>
          </p:cNvGraphicFramePr>
          <p:nvPr>
            <p:ph sz="half" idx="2"/>
          </p:nvPr>
        </p:nvGraphicFramePr>
        <p:xfrm>
          <a:off x="290513" y="331788"/>
          <a:ext cx="6307137" cy="9342103"/>
        </p:xfrm>
        <a:graphic>
          <a:graphicData uri="http://schemas.openxmlformats.org/drawingml/2006/table">
            <a:tbl>
              <a:tblPr/>
              <a:tblGrid>
                <a:gridCol w="3140075"/>
                <a:gridCol w="3167062"/>
              </a:tblGrid>
              <a:tr h="1147763">
                <a:tc gridSpan="2"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7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Elektrische Leitfähigkeit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nein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9350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Formel des Oxids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witzig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6841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Wässr. Lsg. des Oxids reagiert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(sauer)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Siedetemperatur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-183°C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Atommasse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16 u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Atomradius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74 pm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4588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Protonenzahl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92" name="Group 32"/>
          <p:cNvGraphicFramePr>
            <a:graphicFrameLocks noGrp="1"/>
          </p:cNvGraphicFramePr>
          <p:nvPr>
            <p:ph sz="half" idx="2"/>
          </p:nvPr>
        </p:nvGraphicFramePr>
        <p:xfrm>
          <a:off x="290513" y="331788"/>
          <a:ext cx="6307137" cy="9396078"/>
        </p:xfrm>
        <a:graphic>
          <a:graphicData uri="http://schemas.openxmlformats.org/drawingml/2006/table">
            <a:tbl>
              <a:tblPr/>
              <a:tblGrid>
                <a:gridCol w="3140075"/>
                <a:gridCol w="3167062"/>
              </a:tblGrid>
              <a:tr h="1147763">
                <a:tc gridSpan="2"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7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1201738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Elektrische Leitfähigkeit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nein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9350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Formel des Oxids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de-DE" sz="32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O</a:t>
                      </a: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200" b="0" i="0" u="none" strike="noStrike" cap="none" normalizeH="0" baseline="-2500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6841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Wässr. Lsg. des Oxids reagiert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Siedetemperatur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-188°C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Atommasse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19 u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Atomradius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71 pm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4588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Protonenzahl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8158" name="Group 30"/>
          <p:cNvGraphicFramePr>
            <a:graphicFrameLocks noGrp="1"/>
          </p:cNvGraphicFramePr>
          <p:nvPr>
            <p:ph sz="half" idx="2"/>
          </p:nvPr>
        </p:nvGraphicFramePr>
        <p:xfrm>
          <a:off x="290513" y="331788"/>
          <a:ext cx="6307137" cy="9342103"/>
        </p:xfrm>
        <a:graphic>
          <a:graphicData uri="http://schemas.openxmlformats.org/drawingml/2006/table">
            <a:tbl>
              <a:tblPr/>
              <a:tblGrid>
                <a:gridCol w="3140075"/>
                <a:gridCol w="3167062"/>
              </a:tblGrid>
              <a:tr h="1147763">
                <a:tc gridSpan="2"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7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Elektrische Leitfähigkeit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nein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9350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Formel des Oxids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---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6841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Wässr. Lsg. des Oxids reagiert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---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Siedetemperatur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- 246°C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Atommasse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20 u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Atomradius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112 pm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4588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Protonenzahl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702" name="Group 30"/>
          <p:cNvGraphicFramePr>
            <a:graphicFrameLocks noGrp="1"/>
          </p:cNvGraphicFramePr>
          <p:nvPr>
            <p:ph sz="half" idx="2"/>
          </p:nvPr>
        </p:nvGraphicFramePr>
        <p:xfrm>
          <a:off x="290513" y="331788"/>
          <a:ext cx="6307137" cy="9306869"/>
        </p:xfrm>
        <a:graphic>
          <a:graphicData uri="http://schemas.openxmlformats.org/drawingml/2006/table">
            <a:tbl>
              <a:tblPr/>
              <a:tblGrid>
                <a:gridCol w="3140075"/>
                <a:gridCol w="3167062"/>
              </a:tblGrid>
              <a:tr h="1183563">
                <a:tc gridSpan="2"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7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114280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Elektrische Leitfähigkeit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ja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438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Formel des Oxids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de-DE" sz="32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O</a:t>
                      </a: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200" b="0" i="0" u="none" strike="noStrike" cap="none" normalizeH="0" baseline="-2500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62932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Wässr. Lsg. des Oxids reagiert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alkalisch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280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Siedetemperatur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760°C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280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Atommasse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23 u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280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Atomradius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186 pm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39642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Protonenzahl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727" name="Group 31"/>
          <p:cNvGraphicFramePr>
            <a:graphicFrameLocks noGrp="1"/>
          </p:cNvGraphicFramePr>
          <p:nvPr>
            <p:ph sz="half" idx="2"/>
          </p:nvPr>
        </p:nvGraphicFramePr>
        <p:xfrm>
          <a:off x="290513" y="331788"/>
          <a:ext cx="6307137" cy="9301733"/>
        </p:xfrm>
        <a:graphic>
          <a:graphicData uri="http://schemas.openxmlformats.org/drawingml/2006/table">
            <a:tbl>
              <a:tblPr/>
              <a:tblGrid>
                <a:gridCol w="3140075"/>
                <a:gridCol w="3167062"/>
              </a:tblGrid>
              <a:tr h="1225029">
                <a:tc gridSpan="2"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7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Mg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1136966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Elektrische Leitfähigkeit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ja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38538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Formel des Oxids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XO</a:t>
                      </a: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200" b="0" i="0" u="none" strike="noStrike" cap="none" normalizeH="0" baseline="-2500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56481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Wässr. Lsg. des Oxids reagiert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alkalisch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36966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Siedetemperatur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1107 °C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36966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Atommasse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24 u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36966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Atomradius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160 pm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33821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Protonenzahl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678" name="Group 30"/>
          <p:cNvGraphicFramePr>
            <a:graphicFrameLocks noGrp="1"/>
          </p:cNvGraphicFramePr>
          <p:nvPr>
            <p:ph sz="half" idx="2"/>
          </p:nvPr>
        </p:nvGraphicFramePr>
        <p:xfrm>
          <a:off x="290513" y="331788"/>
          <a:ext cx="6307137" cy="9342103"/>
        </p:xfrm>
        <a:graphic>
          <a:graphicData uri="http://schemas.openxmlformats.org/drawingml/2006/table">
            <a:tbl>
              <a:tblPr/>
              <a:tblGrid>
                <a:gridCol w="3140075"/>
                <a:gridCol w="3167062"/>
              </a:tblGrid>
              <a:tr h="1147763">
                <a:tc gridSpan="2"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7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Elektrische Leitfähigkeit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ja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9350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Formel des Oxids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de-DE" sz="32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O</a:t>
                      </a:r>
                      <a:r>
                        <a:rPr kumimoji="0" lang="de-DE" sz="32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200" b="0" i="0" u="none" strike="noStrike" cap="none" normalizeH="0" baseline="-2500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6841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Wässr. Lsg. des Oxids reagiert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alkalisch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Siedetemperatur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2467°C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Atommasse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27 u</a:t>
                      </a: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Atomradius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143 pm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4588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Protonenzahl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846" name="Group 30"/>
          <p:cNvGraphicFramePr>
            <a:graphicFrameLocks noGrp="1"/>
          </p:cNvGraphicFramePr>
          <p:nvPr>
            <p:ph sz="half" idx="2"/>
          </p:nvPr>
        </p:nvGraphicFramePr>
        <p:xfrm>
          <a:off x="290513" y="331788"/>
          <a:ext cx="6307137" cy="9342103"/>
        </p:xfrm>
        <a:graphic>
          <a:graphicData uri="http://schemas.openxmlformats.org/drawingml/2006/table">
            <a:tbl>
              <a:tblPr/>
              <a:tblGrid>
                <a:gridCol w="3140075"/>
                <a:gridCol w="3167062"/>
              </a:tblGrid>
              <a:tr h="1147763">
                <a:tc gridSpan="2"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7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Elektrische Leitfähigkeit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Halbleiter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9350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Formel des Oxids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XO</a:t>
                      </a:r>
                      <a:r>
                        <a:rPr kumimoji="0" lang="de-DE" sz="32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200" b="0" i="0" u="none" strike="noStrike" cap="none" normalizeH="0" baseline="-2500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6841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Wässr. Lsg. des Oxids reagiert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unlöslich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Siedetemperatur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2355°C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Atommasse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28 u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Atomradius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118 pm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4588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Protonenzahl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5086" name="Group 30"/>
          <p:cNvGraphicFramePr>
            <a:graphicFrameLocks noGrp="1"/>
          </p:cNvGraphicFramePr>
          <p:nvPr>
            <p:ph sz="half" idx="2"/>
          </p:nvPr>
        </p:nvGraphicFramePr>
        <p:xfrm>
          <a:off x="290513" y="331788"/>
          <a:ext cx="6307137" cy="9342103"/>
        </p:xfrm>
        <a:graphic>
          <a:graphicData uri="http://schemas.openxmlformats.org/drawingml/2006/table">
            <a:tbl>
              <a:tblPr/>
              <a:tblGrid>
                <a:gridCol w="3140075"/>
                <a:gridCol w="3167062"/>
              </a:tblGrid>
              <a:tr h="1147763">
                <a:tc gridSpan="2"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7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Elektrische Leitfähigkeit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nein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9350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Formel des Oxids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de-DE" sz="32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O</a:t>
                      </a:r>
                      <a:r>
                        <a:rPr kumimoji="0" lang="de-DE" sz="32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200" b="0" i="0" u="none" strike="noStrike" cap="none" normalizeH="0" baseline="-2500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6841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Wässr. Lsg. des Oxids reagiert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sauer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Siedetemperatur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280°C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Atommasse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31 u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Atomradius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110 pm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4588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Protonenzahl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9184" name="Group 32"/>
          <p:cNvGraphicFramePr>
            <a:graphicFrameLocks noGrp="1"/>
          </p:cNvGraphicFramePr>
          <p:nvPr>
            <p:ph sz="half" idx="2"/>
          </p:nvPr>
        </p:nvGraphicFramePr>
        <p:xfrm>
          <a:off x="290513" y="331788"/>
          <a:ext cx="6307137" cy="9373737"/>
        </p:xfrm>
        <a:graphic>
          <a:graphicData uri="http://schemas.openxmlformats.org/drawingml/2006/table">
            <a:tbl>
              <a:tblPr/>
              <a:tblGrid>
                <a:gridCol w="3140075"/>
                <a:gridCol w="3167062"/>
              </a:tblGrid>
              <a:tr h="1213763">
                <a:tc gridSpan="2"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7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1006624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Elektrische Leitfähigkeit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nein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7358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Formel des Oxids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XO</a:t>
                      </a:r>
                      <a:r>
                        <a:rPr kumimoji="0" lang="de-DE" sz="32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95157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Wässr. Lsg. des Oxids reagiert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sauer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719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Siedetemperatur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445°C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719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Atommasse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32 u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719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Atomradius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102 pm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68721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Protonenzahl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93" name="Group 321"/>
          <p:cNvGraphicFramePr>
            <a:graphicFrameLocks noGrp="1"/>
          </p:cNvGraphicFramePr>
          <p:nvPr>
            <p:ph sz="half" idx="2"/>
          </p:nvPr>
        </p:nvGraphicFramePr>
        <p:xfrm>
          <a:off x="290513" y="331788"/>
          <a:ext cx="6307137" cy="9342103"/>
        </p:xfrm>
        <a:graphic>
          <a:graphicData uri="http://schemas.openxmlformats.org/drawingml/2006/table">
            <a:tbl>
              <a:tblPr/>
              <a:tblGrid>
                <a:gridCol w="3140075"/>
                <a:gridCol w="3167062"/>
              </a:tblGrid>
              <a:tr h="1147763">
                <a:tc gridSpan="2"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72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de-DE" sz="7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  <a:endParaRPr kumimoji="0" lang="de-DE" sz="7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Elektrische Leitfähigkeit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nein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9350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Formel des Oxids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de-DE" sz="32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O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6841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Wässr. Lsg. des Oxids reagiert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neutral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Siedetemperatur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-253°C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Atommasse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2 </a:t>
                      </a:r>
                      <a:r>
                        <a:rPr kumimoji="0" lang="de-DE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u 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Atomradius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37 pm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4588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Protonenzahl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3038" name="Group 30"/>
          <p:cNvGraphicFramePr>
            <a:graphicFrameLocks noGrp="1"/>
          </p:cNvGraphicFramePr>
          <p:nvPr>
            <p:ph sz="half" idx="2"/>
          </p:nvPr>
        </p:nvGraphicFramePr>
        <p:xfrm>
          <a:off x="290513" y="331788"/>
          <a:ext cx="6307137" cy="9342103"/>
        </p:xfrm>
        <a:graphic>
          <a:graphicData uri="http://schemas.openxmlformats.org/drawingml/2006/table">
            <a:tbl>
              <a:tblPr/>
              <a:tblGrid>
                <a:gridCol w="3140075"/>
                <a:gridCol w="3167062"/>
              </a:tblGrid>
              <a:tr h="1147763">
                <a:tc gridSpan="2"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7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Elektrische Leitfähigkeit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nein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9350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Formel des Oxids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de-DE" sz="32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O</a:t>
                      </a: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200" b="0" i="0" u="none" strike="noStrike" cap="none" normalizeH="0" baseline="-2500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6841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Wässr. Lsg. des Oxids reagiert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sauer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Siedetemperatur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-35°C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Atommasse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35 u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Atomradius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99 pm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4588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Protonenzahl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3279" name="Group 31"/>
          <p:cNvGraphicFramePr>
            <a:graphicFrameLocks noGrp="1"/>
          </p:cNvGraphicFramePr>
          <p:nvPr>
            <p:ph sz="half" idx="2"/>
          </p:nvPr>
        </p:nvGraphicFramePr>
        <p:xfrm>
          <a:off x="290513" y="331788"/>
          <a:ext cx="6307137" cy="9342103"/>
        </p:xfrm>
        <a:graphic>
          <a:graphicData uri="http://schemas.openxmlformats.org/drawingml/2006/table">
            <a:tbl>
              <a:tblPr/>
              <a:tblGrid>
                <a:gridCol w="3140075"/>
                <a:gridCol w="3167062"/>
              </a:tblGrid>
              <a:tr h="1147763">
                <a:tc gridSpan="2"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7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Ar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Elektrische Leitfähigkeit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nein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9350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Formel des Oxids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2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6841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Wässr. Lsg. des Oxids reagiert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Siedetemperatur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-186°C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Atommasse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40 u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Atomradius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77 pm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4588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Protonenzahl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655" name="Group 31"/>
          <p:cNvGraphicFramePr>
            <a:graphicFrameLocks noGrp="1"/>
          </p:cNvGraphicFramePr>
          <p:nvPr>
            <p:ph sz="half" idx="2"/>
          </p:nvPr>
        </p:nvGraphicFramePr>
        <p:xfrm>
          <a:off x="290513" y="331788"/>
          <a:ext cx="6307137" cy="9342103"/>
        </p:xfrm>
        <a:graphic>
          <a:graphicData uri="http://schemas.openxmlformats.org/drawingml/2006/table">
            <a:tbl>
              <a:tblPr/>
              <a:tblGrid>
                <a:gridCol w="3140075"/>
                <a:gridCol w="3167062"/>
              </a:tblGrid>
              <a:tr h="1165225">
                <a:tc gridSpan="2"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7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Elektrische Leitfähigkeit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ja 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9350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Formel des Oxids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de-DE" sz="32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O</a:t>
                      </a: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200" b="0" i="0" u="none" strike="noStrike" cap="none" normalizeH="0" baseline="-2500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6841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Wässr. Lsg. des Oxids reagiert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alkalisch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Siedetemperatur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760°C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Atommasse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39 u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Atomradius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227 pm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4588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Protonenzahl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52" name="Group 32"/>
          <p:cNvGraphicFramePr>
            <a:graphicFrameLocks noGrp="1"/>
          </p:cNvGraphicFramePr>
          <p:nvPr>
            <p:ph sz="half" idx="2"/>
          </p:nvPr>
        </p:nvGraphicFramePr>
        <p:xfrm>
          <a:off x="290513" y="331788"/>
          <a:ext cx="6307137" cy="9342103"/>
        </p:xfrm>
        <a:graphic>
          <a:graphicData uri="http://schemas.openxmlformats.org/drawingml/2006/table">
            <a:tbl>
              <a:tblPr/>
              <a:tblGrid>
                <a:gridCol w="3140075"/>
                <a:gridCol w="3167062"/>
              </a:tblGrid>
              <a:tr h="1164828">
                <a:tc gridSpan="2"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7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</a:t>
                      </a:r>
                      <a:endParaRPr kumimoji="0" lang="de-DE" sz="7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Elektrische Leitfähigkeit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ja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9350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Formel des Oxids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XO</a:t>
                      </a: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200" b="0" i="0" u="none" strike="noStrike" cap="none" normalizeH="0" baseline="-2500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6841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Wässr. Lsg. des Oxids reagiert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alkalisch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Siedetemperatur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1484°C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Atommasse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40 u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Atomradius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197 pm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4588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Protonenzahl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6350" name="Group 30"/>
          <p:cNvGraphicFramePr>
            <a:graphicFrameLocks noGrp="1"/>
          </p:cNvGraphicFramePr>
          <p:nvPr>
            <p:ph sz="half" idx="2"/>
          </p:nvPr>
        </p:nvGraphicFramePr>
        <p:xfrm>
          <a:off x="290513" y="331788"/>
          <a:ext cx="6307137" cy="9342103"/>
        </p:xfrm>
        <a:graphic>
          <a:graphicData uri="http://schemas.openxmlformats.org/drawingml/2006/table">
            <a:tbl>
              <a:tblPr/>
              <a:tblGrid>
                <a:gridCol w="3140075"/>
                <a:gridCol w="3167062"/>
              </a:tblGrid>
              <a:tr h="1147763">
                <a:tc gridSpan="2"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7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Ga</a:t>
                      </a:r>
                      <a:endParaRPr kumimoji="0" lang="de-DE" sz="7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Elektrische Leitfähigkeit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ja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9350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Formel des Oxids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de-DE" sz="3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de-DE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O</a:t>
                      </a:r>
                      <a:r>
                        <a:rPr kumimoji="0" lang="de-DE" sz="3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2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6841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Wässr. Lsg. des Oxids reagiert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alkalisch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Siedetemperatur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2204°C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Atommasse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70 u</a:t>
                      </a:r>
                      <a:r>
                        <a:rPr kumimoji="0" lang="de-DE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Atomradius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122 </a:t>
                      </a:r>
                      <a:r>
                        <a:rPr kumimoji="0" lang="de-DE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pm</a:t>
                      </a:r>
                      <a:endParaRPr kumimoji="0" lang="de-DE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4588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Protonenzahl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6350" name="Group 30"/>
          <p:cNvGraphicFramePr>
            <a:graphicFrameLocks noGrp="1"/>
          </p:cNvGraphicFramePr>
          <p:nvPr>
            <p:ph sz="half" idx="2"/>
          </p:nvPr>
        </p:nvGraphicFramePr>
        <p:xfrm>
          <a:off x="290513" y="331788"/>
          <a:ext cx="6307137" cy="9342103"/>
        </p:xfrm>
        <a:graphic>
          <a:graphicData uri="http://schemas.openxmlformats.org/drawingml/2006/table">
            <a:tbl>
              <a:tblPr/>
              <a:tblGrid>
                <a:gridCol w="3140075"/>
                <a:gridCol w="3167062"/>
              </a:tblGrid>
              <a:tr h="1147763">
                <a:tc gridSpan="2"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7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Ge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Elektrische Leitfähigkeit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Halbleiter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9350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Formel des Oxids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XO</a:t>
                      </a:r>
                      <a:r>
                        <a:rPr kumimoji="0" lang="de-DE" sz="32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200" b="0" i="0" u="none" strike="noStrike" cap="none" normalizeH="0" baseline="-2500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6841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Wässr. Lsg. des Oxids reagiert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sauer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Siedetemperatur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2820°C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Atommasse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73 u</a:t>
                      </a: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Atomradius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125 pm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4588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Protonenzahl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944" name="Group 32"/>
          <p:cNvGraphicFramePr>
            <a:graphicFrameLocks noGrp="1"/>
          </p:cNvGraphicFramePr>
          <p:nvPr>
            <p:ph sz="half" idx="2"/>
          </p:nvPr>
        </p:nvGraphicFramePr>
        <p:xfrm>
          <a:off x="290513" y="331788"/>
          <a:ext cx="6307137" cy="9286540"/>
        </p:xfrm>
        <a:graphic>
          <a:graphicData uri="http://schemas.openxmlformats.org/drawingml/2006/table">
            <a:tbl>
              <a:tblPr/>
              <a:tblGrid>
                <a:gridCol w="3140075"/>
                <a:gridCol w="3167062"/>
              </a:tblGrid>
              <a:tr h="1147763">
                <a:tc gridSpan="2"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7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As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Elektrische Leitfähigkeit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Halbleiter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9350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Formel des Oxids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de-DE" sz="32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O</a:t>
                      </a:r>
                      <a:r>
                        <a:rPr kumimoji="0" lang="de-DE" sz="32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200" b="0" i="0" u="none" strike="noStrike" cap="none" normalizeH="0" baseline="-2500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6841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Wässr. Lsg. des Oxids reagiert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sauer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92200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Siedetemperatur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817°C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Atommasse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75 u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Atomradius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125 pm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4588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Protonenzahl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2014" name="Group 30"/>
          <p:cNvGraphicFramePr>
            <a:graphicFrameLocks noGrp="1"/>
          </p:cNvGraphicFramePr>
          <p:nvPr>
            <p:ph sz="half" idx="2"/>
          </p:nvPr>
        </p:nvGraphicFramePr>
        <p:xfrm>
          <a:off x="290513" y="331788"/>
          <a:ext cx="6307137" cy="9342103"/>
        </p:xfrm>
        <a:graphic>
          <a:graphicData uri="http://schemas.openxmlformats.org/drawingml/2006/table">
            <a:tbl>
              <a:tblPr/>
              <a:tblGrid>
                <a:gridCol w="3140075"/>
                <a:gridCol w="3167062"/>
              </a:tblGrid>
              <a:tr h="1147763">
                <a:tc gridSpan="2"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7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Elektrische Leitfähigkeit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nein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9350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Formel des Oxids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XO</a:t>
                      </a:r>
                      <a:r>
                        <a:rPr kumimoji="0" lang="de-DE" sz="32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200" b="0" i="0" u="none" strike="noStrike" cap="none" normalizeH="0" baseline="-2500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6841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Wässr. Lsg. des Oxids reagiert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sauer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Siedetemperatur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685°C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Atommasse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79 u 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Atomradius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116 pm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4588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Protonenzahl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6110" name="Group 30"/>
          <p:cNvGraphicFramePr>
            <a:graphicFrameLocks noGrp="1"/>
          </p:cNvGraphicFramePr>
          <p:nvPr>
            <p:ph sz="half" idx="2"/>
          </p:nvPr>
        </p:nvGraphicFramePr>
        <p:xfrm>
          <a:off x="290513" y="331788"/>
          <a:ext cx="6307137" cy="9342103"/>
        </p:xfrm>
        <a:graphic>
          <a:graphicData uri="http://schemas.openxmlformats.org/drawingml/2006/table">
            <a:tbl>
              <a:tblPr/>
              <a:tblGrid>
                <a:gridCol w="3140075"/>
                <a:gridCol w="3167062"/>
              </a:tblGrid>
              <a:tr h="1147763">
                <a:tc gridSpan="2"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7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Br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Elektrische Leitfähigkeit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nein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9350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Formel des Oxids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de-DE" sz="32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O</a:t>
                      </a: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200" b="0" i="0" u="none" strike="noStrike" cap="none" normalizeH="0" baseline="-2500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6841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Wässr. Lsg. des Oxids reagiert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sauer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Siedetemperatur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59°C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Atommasse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80 u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Atomradius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114 pm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4588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Protonenzahl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4303" name="Group 31"/>
          <p:cNvGraphicFramePr>
            <a:graphicFrameLocks noGrp="1"/>
          </p:cNvGraphicFramePr>
          <p:nvPr>
            <p:ph sz="half" idx="2"/>
          </p:nvPr>
        </p:nvGraphicFramePr>
        <p:xfrm>
          <a:off x="290513" y="331788"/>
          <a:ext cx="6307137" cy="9354803"/>
        </p:xfrm>
        <a:graphic>
          <a:graphicData uri="http://schemas.openxmlformats.org/drawingml/2006/table">
            <a:tbl>
              <a:tblPr/>
              <a:tblGrid>
                <a:gridCol w="3140075"/>
                <a:gridCol w="3167062"/>
              </a:tblGrid>
              <a:tr h="1147763">
                <a:tc gridSpan="2"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7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Kr</a:t>
                      </a:r>
                      <a:endParaRPr kumimoji="0" lang="de-DE" sz="7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Elektrische Leitfähigkeit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nein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9350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Formel des Oxids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---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8111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Wässr. Lsg. des Oxids reagiert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---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Siedetemperatur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-153°C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Atommasse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84 u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Atomradius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169 pm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4588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Protonenzahl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30" name="Group 30"/>
          <p:cNvGraphicFramePr>
            <a:graphicFrameLocks noGrp="1"/>
          </p:cNvGraphicFramePr>
          <p:nvPr>
            <p:ph sz="half" idx="2"/>
          </p:nvPr>
        </p:nvGraphicFramePr>
        <p:xfrm>
          <a:off x="290513" y="331788"/>
          <a:ext cx="6307137" cy="9342103"/>
        </p:xfrm>
        <a:graphic>
          <a:graphicData uri="http://schemas.openxmlformats.org/drawingml/2006/table">
            <a:tbl>
              <a:tblPr/>
              <a:tblGrid>
                <a:gridCol w="3140075"/>
                <a:gridCol w="3167062"/>
              </a:tblGrid>
              <a:tr h="1147763">
                <a:tc gridSpan="2"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7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He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Elektrische Leitfähigkeit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nein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9350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Formel des Oxids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---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6841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Wässr. Lsg. des Oxids reagiert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---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Siedetemperatur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-269°C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Atommasse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4 u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Atomradius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93 </a:t>
                      </a:r>
                      <a:r>
                        <a:rPr kumimoji="0" lang="de-DE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pm</a:t>
                      </a:r>
                      <a:endParaRPr kumimoji="0" lang="de-DE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4588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Protonenzahl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822" name="Group 30"/>
          <p:cNvGraphicFramePr>
            <a:graphicFrameLocks noGrp="1"/>
          </p:cNvGraphicFramePr>
          <p:nvPr>
            <p:ph sz="half" idx="2"/>
          </p:nvPr>
        </p:nvGraphicFramePr>
        <p:xfrm>
          <a:off x="290513" y="331788"/>
          <a:ext cx="6307137" cy="9342103"/>
        </p:xfrm>
        <a:graphic>
          <a:graphicData uri="http://schemas.openxmlformats.org/drawingml/2006/table">
            <a:tbl>
              <a:tblPr/>
              <a:tblGrid>
                <a:gridCol w="3140075"/>
                <a:gridCol w="3167062"/>
              </a:tblGrid>
              <a:tr h="1147763">
                <a:tc gridSpan="2"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7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Rb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Elektrische Leitfähigkeit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ja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9350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Formel des Oxids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de-DE" sz="32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O</a:t>
                      </a: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200" b="0" i="0" u="none" strike="noStrike" cap="none" normalizeH="0" baseline="-2500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6841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Wässr. Lsg. des Oxids reagiert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alkalisch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Siedetemperatur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688°C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Atommasse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85 u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Atomradius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248 pm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4588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Protonenzahl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6895" name="Group 31"/>
          <p:cNvGraphicFramePr>
            <a:graphicFrameLocks noGrp="1"/>
          </p:cNvGraphicFramePr>
          <p:nvPr>
            <p:ph sz="half" idx="2"/>
          </p:nvPr>
        </p:nvGraphicFramePr>
        <p:xfrm>
          <a:off x="290513" y="331788"/>
          <a:ext cx="6307137" cy="9342103"/>
        </p:xfrm>
        <a:graphic>
          <a:graphicData uri="http://schemas.openxmlformats.org/drawingml/2006/table">
            <a:tbl>
              <a:tblPr/>
              <a:tblGrid>
                <a:gridCol w="3140075"/>
                <a:gridCol w="3167062"/>
              </a:tblGrid>
              <a:tr h="1092200">
                <a:tc gridSpan="2"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7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Sr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Elektrische Leitfähigkeit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ja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9350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Formel des Oxids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XO</a:t>
                      </a: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200" b="0" i="0" u="none" strike="noStrike" cap="none" normalizeH="0" baseline="-2500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6841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Wässr. Lsg. des Oxids reagiert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alkalisch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Siedetemperatur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1384°C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Atommasse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88 u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Atomradius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215 pm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4588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Protonenzahl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798" name="Group 30"/>
          <p:cNvGraphicFramePr>
            <a:graphicFrameLocks noGrp="1"/>
          </p:cNvGraphicFramePr>
          <p:nvPr>
            <p:ph sz="half" idx="2"/>
          </p:nvPr>
        </p:nvGraphicFramePr>
        <p:xfrm>
          <a:off x="290513" y="331788"/>
          <a:ext cx="6307137" cy="9342103"/>
        </p:xfrm>
        <a:graphic>
          <a:graphicData uri="http://schemas.openxmlformats.org/drawingml/2006/table">
            <a:tbl>
              <a:tblPr/>
              <a:tblGrid>
                <a:gridCol w="3140075"/>
                <a:gridCol w="3167062"/>
              </a:tblGrid>
              <a:tr h="1147763">
                <a:tc gridSpan="2"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7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Elektrische Leitfähigkeit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ja 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9350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Formel des Oxids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de-DE" sz="32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O</a:t>
                      </a:r>
                      <a:r>
                        <a:rPr kumimoji="0" lang="de-DE" sz="32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200" b="0" i="0" u="none" strike="noStrike" cap="none" normalizeH="0" baseline="-2500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6841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Wässr. Lsg. des Oxids reagiert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unlöslich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Siedetemperatur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2080°C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Atommasse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115 u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Atomradius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136 pm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4588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Protonenzahl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5871" name="Group 31"/>
          <p:cNvGraphicFramePr>
            <a:graphicFrameLocks noGrp="1"/>
          </p:cNvGraphicFramePr>
          <p:nvPr>
            <p:ph sz="half" idx="2"/>
          </p:nvPr>
        </p:nvGraphicFramePr>
        <p:xfrm>
          <a:off x="290513" y="331788"/>
          <a:ext cx="6307137" cy="9342103"/>
        </p:xfrm>
        <a:graphic>
          <a:graphicData uri="http://schemas.openxmlformats.org/drawingml/2006/table">
            <a:tbl>
              <a:tblPr/>
              <a:tblGrid>
                <a:gridCol w="3140075"/>
                <a:gridCol w="3167062"/>
              </a:tblGrid>
              <a:tr h="1147763">
                <a:tc gridSpan="2"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7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Sn</a:t>
                      </a:r>
                      <a:endParaRPr kumimoji="0" lang="de-DE" sz="7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Elektrische Leitfähigkeit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ja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9350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Formel des Oxids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XO</a:t>
                      </a:r>
                      <a:r>
                        <a:rPr kumimoji="0" lang="de-DE" sz="32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2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6841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Wässr. Lsg. des Oxids reagiert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unlöslich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Siedetemperatur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2270°C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Atommasse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119 </a:t>
                      </a:r>
                      <a:r>
                        <a:rPr kumimoji="0" lang="de-DE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u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Atomradius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151 pm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4588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Protonenzahl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0206" name="Group 30"/>
          <p:cNvGraphicFramePr>
            <a:graphicFrameLocks noGrp="1"/>
          </p:cNvGraphicFramePr>
          <p:nvPr>
            <p:ph sz="half" idx="2"/>
          </p:nvPr>
        </p:nvGraphicFramePr>
        <p:xfrm>
          <a:off x="290513" y="331788"/>
          <a:ext cx="6307137" cy="9342103"/>
        </p:xfrm>
        <a:graphic>
          <a:graphicData uri="http://schemas.openxmlformats.org/drawingml/2006/table">
            <a:tbl>
              <a:tblPr/>
              <a:tblGrid>
                <a:gridCol w="3140075"/>
                <a:gridCol w="3167062"/>
              </a:tblGrid>
              <a:tr h="1147763">
                <a:tc gridSpan="2"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7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Sb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Elektrische Leitfähigkeit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ja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9350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Formel des Oxids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de-DE" sz="32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O</a:t>
                      </a:r>
                      <a:r>
                        <a:rPr kumimoji="0" lang="de-DE" sz="32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200" b="0" i="0" u="none" strike="noStrike" cap="none" normalizeH="0" baseline="-2500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6841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Wässr. Lsg. des Oxids reagiert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sauer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Siedetemperatur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1750°C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Atommasse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121 u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Atomradius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145 pm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4588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Protonenzahl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7374" name="Group 30"/>
          <p:cNvGraphicFramePr>
            <a:graphicFrameLocks noGrp="1"/>
          </p:cNvGraphicFramePr>
          <p:nvPr>
            <p:ph sz="half" idx="2"/>
          </p:nvPr>
        </p:nvGraphicFramePr>
        <p:xfrm>
          <a:off x="290513" y="331788"/>
          <a:ext cx="6307137" cy="9342103"/>
        </p:xfrm>
        <a:graphic>
          <a:graphicData uri="http://schemas.openxmlformats.org/drawingml/2006/table">
            <a:tbl>
              <a:tblPr/>
              <a:tblGrid>
                <a:gridCol w="3140075"/>
                <a:gridCol w="3167062"/>
              </a:tblGrid>
              <a:tr h="1147763">
                <a:tc gridSpan="2"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7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</a:t>
                      </a:r>
                      <a:endParaRPr kumimoji="0" lang="de-DE" sz="7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Elektrische Leitfähigkeit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nein 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9350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Formel des Oxids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XO</a:t>
                      </a:r>
                      <a:r>
                        <a:rPr kumimoji="0" lang="de-DE" sz="3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6841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Wässr. Lsg. des Oxids reagiert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unlöslich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Siedetemperatur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988°C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Atommasse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 sz="3200" dirty="0" smtClean="0">
                          <a:solidFill>
                            <a:srgbClr val="FF0000"/>
                          </a:solidFill>
                        </a:rPr>
                        <a:t>128</a:t>
                      </a:r>
                      <a:r>
                        <a:rPr kumimoji="0" lang="de-DE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 u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Atomradius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140 </a:t>
                      </a:r>
                      <a:r>
                        <a:rPr kumimoji="0" lang="de-DE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pm</a:t>
                      </a:r>
                      <a:endParaRPr kumimoji="0" lang="de-DE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4588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Protonenzahl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134" name="Group 30"/>
          <p:cNvGraphicFramePr>
            <a:graphicFrameLocks noGrp="1"/>
          </p:cNvGraphicFramePr>
          <p:nvPr>
            <p:ph sz="half" idx="2"/>
          </p:nvPr>
        </p:nvGraphicFramePr>
        <p:xfrm>
          <a:off x="290513" y="331788"/>
          <a:ext cx="6307137" cy="9342103"/>
        </p:xfrm>
        <a:graphic>
          <a:graphicData uri="http://schemas.openxmlformats.org/drawingml/2006/table">
            <a:tbl>
              <a:tblPr/>
              <a:tblGrid>
                <a:gridCol w="3140075"/>
                <a:gridCol w="3167062"/>
              </a:tblGrid>
              <a:tr h="1147763">
                <a:tc gridSpan="2"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7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Elektrische Leitfähigkeit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nein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9350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Formel des Oxids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de-DE" sz="32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O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6841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Wässr. Lsg. des Oxids reagiert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sauer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Siedetemperatur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184°C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Atommasse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127 u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Atomradius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133 pm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4588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Protonenzahl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5326" name="Group 30"/>
          <p:cNvGraphicFramePr>
            <a:graphicFrameLocks noGrp="1"/>
          </p:cNvGraphicFramePr>
          <p:nvPr>
            <p:ph sz="half" idx="2"/>
          </p:nvPr>
        </p:nvGraphicFramePr>
        <p:xfrm>
          <a:off x="290513" y="331788"/>
          <a:ext cx="6307137" cy="9342103"/>
        </p:xfrm>
        <a:graphic>
          <a:graphicData uri="http://schemas.openxmlformats.org/drawingml/2006/table">
            <a:tbl>
              <a:tblPr/>
              <a:tblGrid>
                <a:gridCol w="3140075"/>
                <a:gridCol w="3167062"/>
              </a:tblGrid>
              <a:tr h="1147763">
                <a:tc gridSpan="2"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7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Xe</a:t>
                      </a:r>
                      <a:r>
                        <a:rPr kumimoji="0" lang="de-DE" sz="7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Elektrische Leitfähigkeit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nein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9350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Formel des Oxids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---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6841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Wässr. Lsg. des Oxids reagiert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---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Siedetemperatur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-108°C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Atommasse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131 u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Atomradius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190 pm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4588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Protonenzahl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606" name="Group 30"/>
          <p:cNvGraphicFramePr>
            <a:graphicFrameLocks noGrp="1"/>
          </p:cNvGraphicFramePr>
          <p:nvPr>
            <p:ph sz="half" idx="2"/>
          </p:nvPr>
        </p:nvGraphicFramePr>
        <p:xfrm>
          <a:off x="290513" y="331788"/>
          <a:ext cx="6307137" cy="9342103"/>
        </p:xfrm>
        <a:graphic>
          <a:graphicData uri="http://schemas.openxmlformats.org/drawingml/2006/table">
            <a:tbl>
              <a:tblPr/>
              <a:tblGrid>
                <a:gridCol w="3140075"/>
                <a:gridCol w="3167062"/>
              </a:tblGrid>
              <a:tr h="1147763">
                <a:tc gridSpan="2"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7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Elektrische Leitfähigkeit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ja 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9350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Formel des Oxids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de-DE" sz="32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O</a:t>
                      </a: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200" b="0" i="0" u="none" strike="noStrike" cap="none" normalizeH="0" baseline="-2500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6841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Wässr. Lsg. des Oxids reagiert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alkalisch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Siedetemperatur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1347°C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Atommasse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7 u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Atomradius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152 pm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4588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Protonenzahl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630" name="Group 30"/>
          <p:cNvGraphicFramePr>
            <a:graphicFrameLocks noGrp="1"/>
          </p:cNvGraphicFramePr>
          <p:nvPr>
            <p:ph sz="half" idx="2"/>
          </p:nvPr>
        </p:nvGraphicFramePr>
        <p:xfrm>
          <a:off x="290513" y="331788"/>
          <a:ext cx="6307137" cy="9342103"/>
        </p:xfrm>
        <a:graphic>
          <a:graphicData uri="http://schemas.openxmlformats.org/drawingml/2006/table">
            <a:tbl>
              <a:tblPr/>
              <a:tblGrid>
                <a:gridCol w="3140075"/>
                <a:gridCol w="3167062"/>
              </a:tblGrid>
              <a:tr h="1147763">
                <a:tc gridSpan="2"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7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Elektrische Leitfähigkeit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ja 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9350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Formel des Oxids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XO</a:t>
                      </a: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200" b="0" i="0" u="none" strike="noStrike" cap="none" normalizeH="0" baseline="-2500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6841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Wässr. Lsg. des Oxids reagiert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alkalisch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Siedetemperatur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2970°C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Atommasse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9 u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Atomradius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112 pm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4588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Protonenzahl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4062" name="Group 30"/>
          <p:cNvGraphicFramePr>
            <a:graphicFrameLocks noGrp="1"/>
          </p:cNvGraphicFramePr>
          <p:nvPr>
            <p:ph sz="half" idx="2"/>
          </p:nvPr>
        </p:nvGraphicFramePr>
        <p:xfrm>
          <a:off x="290513" y="331788"/>
          <a:ext cx="6307137" cy="9342103"/>
        </p:xfrm>
        <a:graphic>
          <a:graphicData uri="http://schemas.openxmlformats.org/drawingml/2006/table">
            <a:tbl>
              <a:tblPr/>
              <a:tblGrid>
                <a:gridCol w="3140075"/>
                <a:gridCol w="3167062"/>
              </a:tblGrid>
              <a:tr h="1147763">
                <a:tc gridSpan="2"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7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Elektrische Leitfähigkeit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Halbleiter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9350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Formel des Oxids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de-DE" sz="32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O</a:t>
                      </a:r>
                      <a:r>
                        <a:rPr kumimoji="0" lang="de-DE" sz="32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200" b="0" i="0" u="none" strike="noStrike" cap="none" normalizeH="0" baseline="-2500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6841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Wässr. Lsg. des Oxids reagiert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sauer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Siedetemperatur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2550°C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Atommasse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11 u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Atomradius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79 pm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4588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Protonenzahl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774" name="Group 30"/>
          <p:cNvGraphicFramePr>
            <a:graphicFrameLocks noGrp="1"/>
          </p:cNvGraphicFramePr>
          <p:nvPr>
            <p:ph sz="half" idx="2"/>
          </p:nvPr>
        </p:nvGraphicFramePr>
        <p:xfrm>
          <a:off x="290513" y="331788"/>
          <a:ext cx="6307137" cy="9342103"/>
        </p:xfrm>
        <a:graphic>
          <a:graphicData uri="http://schemas.openxmlformats.org/drawingml/2006/table">
            <a:tbl>
              <a:tblPr/>
              <a:tblGrid>
                <a:gridCol w="3140075"/>
                <a:gridCol w="3167062"/>
              </a:tblGrid>
              <a:tr h="1147763">
                <a:tc gridSpan="2"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72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  <a:r>
                        <a:rPr kumimoji="0" lang="de-DE" sz="7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  <a:endParaRPr kumimoji="0" lang="de-DE" sz="7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Elektrische Leitfähigkeit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 bestimmter Form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9350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Formel des Oxids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XO</a:t>
                      </a:r>
                      <a:r>
                        <a:rPr kumimoji="0" lang="de-DE" sz="32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200" b="0" i="0" u="none" strike="noStrike" cap="none" normalizeH="0" baseline="-2500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6841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Wässr. Lsg. des Oxids reagiert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sauer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Siedetemperatur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4827°C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Atommasse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12 u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Atomradius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77 pm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4588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Protonenzahl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774" name="Group 30"/>
          <p:cNvGraphicFramePr>
            <a:graphicFrameLocks noGrp="1"/>
          </p:cNvGraphicFramePr>
          <p:nvPr>
            <p:ph sz="half" idx="2"/>
          </p:nvPr>
        </p:nvGraphicFramePr>
        <p:xfrm>
          <a:off x="290513" y="331788"/>
          <a:ext cx="6307137" cy="9342103"/>
        </p:xfrm>
        <a:graphic>
          <a:graphicData uri="http://schemas.openxmlformats.org/drawingml/2006/table">
            <a:tbl>
              <a:tblPr/>
              <a:tblGrid>
                <a:gridCol w="3140075"/>
                <a:gridCol w="3167062"/>
              </a:tblGrid>
              <a:tr h="1147763">
                <a:tc gridSpan="2"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72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</a:t>
                      </a:r>
                      <a:r>
                        <a:rPr kumimoji="0" lang="de-DE" sz="7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  <a:endParaRPr kumimoji="0" lang="de-DE" sz="7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Elektrische Leitfähigkeit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 bestimmter Form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9350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Formel des Oxids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XO</a:t>
                      </a:r>
                      <a:r>
                        <a:rPr kumimoji="0" lang="de-DE" sz="32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200" b="0" i="0" u="none" strike="noStrike" cap="none" normalizeH="0" baseline="-2500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6841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Wässr. Lsg. des Oxids reagiert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sauer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Siedetemperatur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4827°C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Atommasse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13 </a:t>
                      </a:r>
                      <a:r>
                        <a:rPr kumimoji="0" lang="de-DE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u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Atomradius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77 pm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4588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Protonenzahl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774" name="Group 30"/>
          <p:cNvGraphicFramePr>
            <a:graphicFrameLocks noGrp="1"/>
          </p:cNvGraphicFramePr>
          <p:nvPr>
            <p:ph sz="half" idx="2"/>
          </p:nvPr>
        </p:nvGraphicFramePr>
        <p:xfrm>
          <a:off x="290513" y="331788"/>
          <a:ext cx="6307137" cy="9342103"/>
        </p:xfrm>
        <a:graphic>
          <a:graphicData uri="http://schemas.openxmlformats.org/drawingml/2006/table">
            <a:tbl>
              <a:tblPr/>
              <a:tblGrid>
                <a:gridCol w="3140075"/>
                <a:gridCol w="3167062"/>
              </a:tblGrid>
              <a:tr h="1147763">
                <a:tc gridSpan="2"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72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</a:t>
                      </a:r>
                      <a:r>
                        <a:rPr kumimoji="0" lang="de-DE" sz="7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  <a:endParaRPr kumimoji="0" lang="de-DE" sz="7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Elektrische Leitfähigkeit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 bestimmter Form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9350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Formel des Oxids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XO</a:t>
                      </a:r>
                      <a:r>
                        <a:rPr kumimoji="0" lang="de-DE" sz="32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200" b="0" i="0" u="none" strike="noStrike" cap="none" normalizeH="0" baseline="-2500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6841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Wässr. Lsg. des Oxids reagiert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sauer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Siedetemperatur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4827°C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Atommasse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14 </a:t>
                      </a:r>
                      <a:r>
                        <a:rPr kumimoji="0" lang="de-DE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u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Atomradius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77 pm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4588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Protonenzahl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943</Words>
  <Application>Microsoft Office PowerPoint</Application>
  <PresentationFormat>A4-Papier (210x297 mm)</PresentationFormat>
  <Paragraphs>515</Paragraphs>
  <Slides>37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37</vt:i4>
      </vt:variant>
    </vt:vector>
  </HeadingPairs>
  <TitlesOfParts>
    <vt:vector size="40" baseType="lpstr">
      <vt:lpstr>Arial</vt:lpstr>
      <vt:lpstr>Calibri</vt:lpstr>
      <vt:lpstr>Standarddesign</vt:lpstr>
      <vt:lpstr>Folie 1</vt:lpstr>
      <vt:lpstr>Folie 2</vt:lpstr>
      <vt:lpstr>Folie 3</vt:lpstr>
      <vt:lpstr>Folie 4</vt:lpstr>
      <vt:lpstr>Folie 5</vt:lpstr>
      <vt:lpstr>Folie 6</vt:lpstr>
      <vt:lpstr>Folie 7</vt:lpstr>
      <vt:lpstr>Folie 8</vt:lpstr>
      <vt:lpstr>Folie 9</vt:lpstr>
      <vt:lpstr>Folie 10</vt:lpstr>
      <vt:lpstr>Folie 11</vt:lpstr>
      <vt:lpstr>Folie 12</vt:lpstr>
      <vt:lpstr>Folie 13</vt:lpstr>
      <vt:lpstr>Folie 14</vt:lpstr>
      <vt:lpstr>Folie 15</vt:lpstr>
      <vt:lpstr>Folie 16</vt:lpstr>
      <vt:lpstr>Folie 17</vt:lpstr>
      <vt:lpstr>Folie 18</vt:lpstr>
      <vt:lpstr>Folie 19</vt:lpstr>
      <vt:lpstr>Folie 20</vt:lpstr>
      <vt:lpstr>Folie 21</vt:lpstr>
      <vt:lpstr>Folie 22</vt:lpstr>
      <vt:lpstr>Folie 23</vt:lpstr>
      <vt:lpstr>Folie 24</vt:lpstr>
      <vt:lpstr>Folie 25</vt:lpstr>
      <vt:lpstr>Folie 26</vt:lpstr>
      <vt:lpstr>Folie 27</vt:lpstr>
      <vt:lpstr>Folie 28</vt:lpstr>
      <vt:lpstr>Folie 29</vt:lpstr>
      <vt:lpstr>Folie 30</vt:lpstr>
      <vt:lpstr>Folie 31</vt:lpstr>
      <vt:lpstr>Folie 32</vt:lpstr>
      <vt:lpstr>Folie 33</vt:lpstr>
      <vt:lpstr>Folie 34</vt:lpstr>
      <vt:lpstr>Folie 35</vt:lpstr>
      <vt:lpstr>Folie 36</vt:lpstr>
      <vt:lpstr>Folie 37</vt:lpstr>
    </vt:vector>
  </TitlesOfParts>
  <Company>Universität Bayreuth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Chemie</dc:creator>
  <cp:lastModifiedBy>Walter Wagner</cp:lastModifiedBy>
  <cp:revision>28</cp:revision>
  <dcterms:created xsi:type="dcterms:W3CDTF">2008-01-18T07:37:18Z</dcterms:created>
  <dcterms:modified xsi:type="dcterms:W3CDTF">2013-07-09T15:08:07Z</dcterms:modified>
</cp:coreProperties>
</file>