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59" r:id="rId2"/>
    <p:sldId id="260" r:id="rId3"/>
  </p:sldIdLst>
  <p:sldSz cx="6858000" cy="9906000" type="A4"/>
  <p:notesSz cx="6856413" cy="9666288"/>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B2B2B2"/>
    <a:srgbClr val="FFFF00"/>
    <a:srgbClr val="99CCFF"/>
    <a:srgbClr val="FFCCCC"/>
    <a:srgbClr val="0000FF"/>
    <a:srgbClr val="FF0000"/>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00" d="100"/>
          <a:sy n="100" d="100"/>
        </p:scale>
        <p:origin x="-2046" y="198"/>
      </p:cViewPr>
      <p:guideLst>
        <p:guide orient="horz" pos="3347"/>
        <p:guide orient="horz" pos="398"/>
        <p:guide orient="horz" pos="6068"/>
        <p:guide pos="2160"/>
        <p:guide pos="4201"/>
        <p:guide pos="119"/>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8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46083" name="Rectangle 3"/>
          <p:cNvSpPr>
            <a:spLocks noGrp="1" noChangeArrowheads="1"/>
          </p:cNvSpPr>
          <p:nvPr>
            <p:ph type="dt" sz="quarter" idx="1"/>
          </p:nvPr>
        </p:nvSpPr>
        <p:spPr bwMode="auto">
          <a:xfrm>
            <a:off x="3883025" y="0"/>
            <a:ext cx="2971800" cy="48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de-DE"/>
          </a:p>
        </p:txBody>
      </p:sp>
      <p:sp>
        <p:nvSpPr>
          <p:cNvPr id="46084" name="Rectangle 4"/>
          <p:cNvSpPr>
            <a:spLocks noGrp="1" noChangeArrowheads="1"/>
          </p:cNvSpPr>
          <p:nvPr>
            <p:ph type="ftr" sz="quarter" idx="2"/>
          </p:nvPr>
        </p:nvSpPr>
        <p:spPr bwMode="auto">
          <a:xfrm>
            <a:off x="0" y="9180513"/>
            <a:ext cx="2971800" cy="484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46085" name="Rectangle 5"/>
          <p:cNvSpPr>
            <a:spLocks noGrp="1" noChangeArrowheads="1"/>
          </p:cNvSpPr>
          <p:nvPr>
            <p:ph type="sldNum" sz="quarter" idx="3"/>
          </p:nvPr>
        </p:nvSpPr>
        <p:spPr bwMode="auto">
          <a:xfrm>
            <a:off x="3883025" y="9180513"/>
            <a:ext cx="2971800" cy="484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94A44A6-43ED-4C2E-9552-B7FECDE9B3C1}" type="slidenum">
              <a:rPr lang="de-DE"/>
              <a:pPr/>
              <a:t>‹Nr.›</a:t>
            </a:fld>
            <a:endParaRPr lang="de-D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6575"/>
            <a:ext cx="5829300" cy="212407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5143500" y="0"/>
            <a:ext cx="1714500" cy="96329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0" y="0"/>
            <a:ext cx="4991100" cy="963295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338" y="6365875"/>
            <a:ext cx="5829300" cy="1966913"/>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88913" y="847725"/>
            <a:ext cx="3163887" cy="878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3505200" y="847725"/>
            <a:ext cx="3163888" cy="878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42900" y="396875"/>
            <a:ext cx="6172200" cy="1651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93700"/>
            <a:ext cx="2255838" cy="1679575"/>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613" y="6934200"/>
            <a:ext cx="4114800" cy="819150"/>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6858000" cy="633413"/>
          </a:xfrm>
          <a:prstGeom prst="rect">
            <a:avLst/>
          </a:prstGeom>
          <a:solidFill>
            <a:srgbClr val="DDDDDD"/>
          </a:solid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1027" name="Rectangle 3"/>
          <p:cNvSpPr>
            <a:spLocks noGrp="1" noChangeArrowheads="1"/>
          </p:cNvSpPr>
          <p:nvPr>
            <p:ph type="body" idx="1"/>
          </p:nvPr>
        </p:nvSpPr>
        <p:spPr bwMode="auto">
          <a:xfrm>
            <a:off x="188913" y="847725"/>
            <a:ext cx="6480175" cy="8785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2000" b="1">
          <a:solidFill>
            <a:schemeClr val="tx2"/>
          </a:solidFill>
          <a:latin typeface="+mj-lt"/>
          <a:ea typeface="+mj-ea"/>
          <a:cs typeface="+mj-cs"/>
        </a:defRPr>
      </a:lvl1pPr>
      <a:lvl2pPr algn="ctr" rtl="0" fontAlgn="base">
        <a:spcBef>
          <a:spcPct val="0"/>
        </a:spcBef>
        <a:spcAft>
          <a:spcPct val="0"/>
        </a:spcAft>
        <a:defRPr sz="2000" b="1">
          <a:solidFill>
            <a:schemeClr val="tx2"/>
          </a:solidFill>
          <a:latin typeface="Arial" charset="0"/>
        </a:defRPr>
      </a:lvl2pPr>
      <a:lvl3pPr algn="ctr" rtl="0" fontAlgn="base">
        <a:spcBef>
          <a:spcPct val="0"/>
        </a:spcBef>
        <a:spcAft>
          <a:spcPct val="0"/>
        </a:spcAft>
        <a:defRPr sz="2000" b="1">
          <a:solidFill>
            <a:schemeClr val="tx2"/>
          </a:solidFill>
          <a:latin typeface="Arial" charset="0"/>
        </a:defRPr>
      </a:lvl3pPr>
      <a:lvl4pPr algn="ctr" rtl="0" fontAlgn="base">
        <a:spcBef>
          <a:spcPct val="0"/>
        </a:spcBef>
        <a:spcAft>
          <a:spcPct val="0"/>
        </a:spcAft>
        <a:defRPr sz="2000" b="1">
          <a:solidFill>
            <a:schemeClr val="tx2"/>
          </a:solidFill>
          <a:latin typeface="Arial" charset="0"/>
        </a:defRPr>
      </a:lvl4pPr>
      <a:lvl5pPr algn="ctr" rtl="0" fontAlgn="base">
        <a:spcBef>
          <a:spcPct val="0"/>
        </a:spcBef>
        <a:spcAft>
          <a:spcPct val="0"/>
        </a:spcAft>
        <a:defRPr sz="2000" b="1">
          <a:solidFill>
            <a:schemeClr val="tx2"/>
          </a:solidFill>
          <a:latin typeface="Arial" charset="0"/>
        </a:defRPr>
      </a:lvl5pPr>
      <a:lvl6pPr marL="457200" algn="ctr" rtl="0" fontAlgn="base">
        <a:spcBef>
          <a:spcPct val="0"/>
        </a:spcBef>
        <a:spcAft>
          <a:spcPct val="0"/>
        </a:spcAft>
        <a:defRPr sz="2000" b="1">
          <a:solidFill>
            <a:schemeClr val="tx2"/>
          </a:solidFill>
          <a:latin typeface="Arial" charset="0"/>
        </a:defRPr>
      </a:lvl6pPr>
      <a:lvl7pPr marL="914400" algn="ctr" rtl="0" fontAlgn="base">
        <a:spcBef>
          <a:spcPct val="0"/>
        </a:spcBef>
        <a:spcAft>
          <a:spcPct val="0"/>
        </a:spcAft>
        <a:defRPr sz="2000" b="1">
          <a:solidFill>
            <a:schemeClr val="tx2"/>
          </a:solidFill>
          <a:latin typeface="Arial" charset="0"/>
        </a:defRPr>
      </a:lvl7pPr>
      <a:lvl8pPr marL="1371600" algn="ctr" rtl="0" fontAlgn="base">
        <a:spcBef>
          <a:spcPct val="0"/>
        </a:spcBef>
        <a:spcAft>
          <a:spcPct val="0"/>
        </a:spcAft>
        <a:defRPr sz="2000" b="1">
          <a:solidFill>
            <a:schemeClr val="tx2"/>
          </a:solidFill>
          <a:latin typeface="Arial" charset="0"/>
        </a:defRPr>
      </a:lvl8pPr>
      <a:lvl9pPr marL="1828800" algn="ctr" rtl="0" fontAlgn="base">
        <a:spcBef>
          <a:spcPct val="0"/>
        </a:spcBef>
        <a:spcAft>
          <a:spcPct val="0"/>
        </a:spcAft>
        <a:defRPr sz="2000" b="1">
          <a:solidFill>
            <a:schemeClr val="tx2"/>
          </a:solidFill>
          <a:latin typeface="Arial" charset="0"/>
        </a:defRPr>
      </a:lvl9pPr>
    </p:titleStyle>
    <p:bodyStyle>
      <a:lvl1pPr marL="342900" indent="-342900" algn="l" rtl="0" fontAlgn="base">
        <a:spcBef>
          <a:spcPct val="20000"/>
        </a:spcBef>
        <a:spcAft>
          <a:spcPct val="0"/>
        </a:spcAft>
        <a:buChar char="•"/>
        <a:defRPr sz="1400">
          <a:solidFill>
            <a:schemeClr val="tx1"/>
          </a:solidFill>
          <a:latin typeface="+mn-lt"/>
          <a:ea typeface="+mn-ea"/>
          <a:cs typeface="+mn-cs"/>
        </a:defRPr>
      </a:lvl1pPr>
      <a:lvl2pPr marL="742950" indent="-285750" algn="l" rtl="0" fontAlgn="base">
        <a:spcBef>
          <a:spcPct val="20000"/>
        </a:spcBef>
        <a:spcAft>
          <a:spcPct val="0"/>
        </a:spcAft>
        <a:buChar char="–"/>
        <a:defRPr sz="1200">
          <a:solidFill>
            <a:schemeClr val="tx1"/>
          </a:solidFill>
          <a:latin typeface="+mn-lt"/>
        </a:defRPr>
      </a:lvl2pPr>
      <a:lvl3pPr marL="1143000" indent="-228600" algn="l" rtl="0" fontAlgn="base">
        <a:spcBef>
          <a:spcPct val="20000"/>
        </a:spcBef>
        <a:spcAft>
          <a:spcPct val="0"/>
        </a:spcAft>
        <a:buChar char="•"/>
        <a:defRPr sz="1200">
          <a:solidFill>
            <a:schemeClr val="tx1"/>
          </a:solidFill>
          <a:latin typeface="+mn-lt"/>
        </a:defRPr>
      </a:lvl3pPr>
      <a:lvl4pPr marL="1600200" indent="-228600" algn="l" rtl="0" fontAlgn="base">
        <a:spcBef>
          <a:spcPct val="20000"/>
        </a:spcBef>
        <a:spcAft>
          <a:spcPct val="0"/>
        </a:spcAft>
        <a:buChar char="–"/>
        <a:defRPr sz="1200">
          <a:solidFill>
            <a:schemeClr val="tx1"/>
          </a:solidFill>
          <a:latin typeface="+mn-lt"/>
        </a:defRPr>
      </a:lvl4pPr>
      <a:lvl5pPr marL="2057400" indent="-228600" algn="l" rtl="0" fontAlgn="base">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de-DE" dirty="0" smtClean="0"/>
              <a:t>Das Periodensystem der Elemente (PSE)</a:t>
            </a:r>
            <a:r>
              <a:rPr lang="de-DE" sz="1800" dirty="0"/>
              <a:t/>
            </a:r>
            <a:br>
              <a:rPr lang="de-DE" sz="1800" dirty="0"/>
            </a:br>
            <a:r>
              <a:rPr lang="de-DE" sz="1400" dirty="0" smtClean="0"/>
              <a:t>(Arbeitsanweisung)</a:t>
            </a:r>
            <a:endParaRPr lang="de-DE" sz="1400" dirty="0"/>
          </a:p>
        </p:txBody>
      </p:sp>
      <p:sp>
        <p:nvSpPr>
          <p:cNvPr id="6" name="Textfeld 5"/>
          <p:cNvSpPr txBox="1"/>
          <p:nvPr/>
        </p:nvSpPr>
        <p:spPr>
          <a:xfrm>
            <a:off x="188913" y="992188"/>
            <a:ext cx="6480175" cy="2677656"/>
          </a:xfrm>
          <a:prstGeom prst="rect">
            <a:avLst/>
          </a:prstGeom>
          <a:noFill/>
        </p:spPr>
        <p:txBody>
          <a:bodyPr wrap="square" rtlCol="0">
            <a:spAutoFit/>
          </a:bodyPr>
          <a:lstStyle/>
          <a:p>
            <a:pPr algn="ctr"/>
            <a:r>
              <a:rPr lang="de-DE" sz="1200" b="1" dirty="0" smtClean="0"/>
              <a:t>Aufgabe:</a:t>
            </a:r>
          </a:p>
          <a:p>
            <a:endParaRPr lang="de-DE" sz="1200" dirty="0" smtClean="0"/>
          </a:p>
          <a:p>
            <a:r>
              <a:rPr lang="de-DE" sz="1200" dirty="0" smtClean="0"/>
              <a:t>Erfindet das Periodensystem der Elemente anhand von Elementeigenschaften so, wie es seinerzeit </a:t>
            </a:r>
            <a:r>
              <a:rPr lang="de-DE" sz="1200" dirty="0" err="1" smtClean="0"/>
              <a:t>Mendelejew</a:t>
            </a:r>
            <a:r>
              <a:rPr lang="de-DE" sz="1200" dirty="0" smtClean="0"/>
              <a:t> und Meyer getan haben:</a:t>
            </a:r>
          </a:p>
          <a:p>
            <a:endParaRPr lang="de-DE" sz="1200" dirty="0" smtClean="0"/>
          </a:p>
          <a:p>
            <a:pPr marL="228600" indent="-228600">
              <a:buFont typeface="+mj-lt"/>
              <a:buAutoNum type="arabicPeriod"/>
            </a:pPr>
            <a:r>
              <a:rPr lang="de-DE" sz="1200" dirty="0" smtClean="0"/>
              <a:t>Ordnet die Elemente-Kärtchen in Gruppen untereinander und in Reihen (Perioden) nebeneinander. Überlegt euch dabei, nach welchem System man sie ordnen könnte.</a:t>
            </a:r>
          </a:p>
          <a:p>
            <a:pPr marL="228600" indent="-228600">
              <a:buFont typeface="+mj-lt"/>
              <a:buAutoNum type="arabicPeriod"/>
            </a:pPr>
            <a:r>
              <a:rPr lang="de-DE" sz="1200" dirty="0" smtClean="0"/>
              <a:t>Präsentiert eure Lösung und erklärt euer Vorgehen.</a:t>
            </a:r>
          </a:p>
          <a:p>
            <a:endParaRPr lang="de-DE" sz="1200" dirty="0" smtClean="0"/>
          </a:p>
          <a:p>
            <a:r>
              <a:rPr lang="de-DE" sz="1200" dirty="0" smtClean="0"/>
              <a:t>Immer, wenn ihr nicht mehr weiter kommt, helfen euch  abgestufte Lernhilfen:</a:t>
            </a:r>
          </a:p>
          <a:p>
            <a:endParaRPr lang="de-DE" sz="1200" dirty="0" smtClean="0"/>
          </a:p>
          <a:p>
            <a:r>
              <a:rPr lang="de-DE" sz="1200" b="1" dirty="0" smtClean="0"/>
              <a:t>Auf dem Lehrertisch liegen fünf Hilfekärtchen. Diese könnt ihr euch </a:t>
            </a:r>
            <a:r>
              <a:rPr lang="de-DE" sz="1200" b="1" dirty="0" smtClean="0"/>
              <a:t>(der Reihe nach immer </a:t>
            </a:r>
            <a:r>
              <a:rPr lang="de-DE" sz="1200" b="1" dirty="0" smtClean="0"/>
              <a:t>nur eine) vom Stapel abholen. </a:t>
            </a:r>
          </a:p>
          <a:p>
            <a:endParaRPr lang="de-DE" sz="1200" dirty="0"/>
          </a:p>
        </p:txBody>
      </p:sp>
      <p:sp>
        <p:nvSpPr>
          <p:cNvPr id="7" name="Rectangle 2"/>
          <p:cNvSpPr txBox="1">
            <a:spLocks noChangeArrowheads="1"/>
          </p:cNvSpPr>
          <p:nvPr/>
        </p:nvSpPr>
        <p:spPr bwMode="auto">
          <a:xfrm>
            <a:off x="0" y="5313363"/>
            <a:ext cx="6858000" cy="633413"/>
          </a:xfrm>
          <a:prstGeom prst="rect">
            <a:avLst/>
          </a:prstGeom>
          <a:solidFill>
            <a:srgbClr val="DDDDDD"/>
          </a:solid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DE" sz="2000" b="1" i="0" u="none" strike="noStrike" kern="0" cap="none" spc="0" normalizeH="0" baseline="0" noProof="0" dirty="0" smtClean="0">
                <a:ln>
                  <a:noFill/>
                </a:ln>
                <a:solidFill>
                  <a:schemeClr val="tx2"/>
                </a:solidFill>
                <a:effectLst/>
                <a:uLnTx/>
                <a:uFillTx/>
                <a:latin typeface="+mj-lt"/>
                <a:ea typeface="+mj-ea"/>
                <a:cs typeface="+mj-cs"/>
              </a:rPr>
              <a:t>Das Periodensystem der Elemente (PSE)</a:t>
            </a:r>
            <a:r>
              <a:rPr kumimoji="0" lang="de-DE" sz="1800" b="1" i="0" u="none" strike="noStrike" kern="0" cap="none" spc="0" normalizeH="0" baseline="0" noProof="0" dirty="0" smtClean="0">
                <a:ln>
                  <a:noFill/>
                </a:ln>
                <a:solidFill>
                  <a:schemeClr val="tx2"/>
                </a:solidFill>
                <a:effectLst/>
                <a:uLnTx/>
                <a:uFillTx/>
                <a:latin typeface="+mj-lt"/>
                <a:ea typeface="+mj-ea"/>
                <a:cs typeface="+mj-cs"/>
              </a:rPr>
              <a:t/>
            </a:r>
            <a:br>
              <a:rPr kumimoji="0" lang="de-DE" sz="1800" b="1" i="0" u="none" strike="noStrike" kern="0" cap="none" spc="0" normalizeH="0" baseline="0" noProof="0" dirty="0" smtClean="0">
                <a:ln>
                  <a:noFill/>
                </a:ln>
                <a:solidFill>
                  <a:schemeClr val="tx2"/>
                </a:solidFill>
                <a:effectLst/>
                <a:uLnTx/>
                <a:uFillTx/>
                <a:latin typeface="+mj-lt"/>
                <a:ea typeface="+mj-ea"/>
                <a:cs typeface="+mj-cs"/>
              </a:rPr>
            </a:br>
            <a:r>
              <a:rPr kumimoji="0" lang="de-DE" sz="1400" b="1" i="0" u="none" strike="noStrike" kern="0" cap="none" spc="0" normalizeH="0" baseline="0" noProof="0" dirty="0" smtClean="0">
                <a:ln>
                  <a:noFill/>
                </a:ln>
                <a:solidFill>
                  <a:schemeClr val="tx2"/>
                </a:solidFill>
                <a:effectLst/>
                <a:uLnTx/>
                <a:uFillTx/>
                <a:latin typeface="+mj-lt"/>
                <a:ea typeface="+mj-ea"/>
                <a:cs typeface="+mj-cs"/>
              </a:rPr>
              <a:t>(Hilfekärtchen)</a:t>
            </a:r>
          </a:p>
        </p:txBody>
      </p:sp>
      <p:graphicFrame>
        <p:nvGraphicFramePr>
          <p:cNvPr id="8" name="Tabelle 7"/>
          <p:cNvGraphicFramePr>
            <a:graphicFrameLocks noGrp="1"/>
          </p:cNvGraphicFramePr>
          <p:nvPr/>
        </p:nvGraphicFramePr>
        <p:xfrm>
          <a:off x="188640" y="6033120"/>
          <a:ext cx="6480448" cy="3803396"/>
        </p:xfrm>
        <a:graphic>
          <a:graphicData uri="http://schemas.openxmlformats.org/drawingml/2006/table">
            <a:tbl>
              <a:tblPr/>
              <a:tblGrid>
                <a:gridCol w="1062253"/>
                <a:gridCol w="5418195"/>
              </a:tblGrid>
              <a:tr h="614524">
                <a:tc>
                  <a:txBody>
                    <a:bodyPr/>
                    <a:lstStyle/>
                    <a:p>
                      <a:pPr>
                        <a:spcAft>
                          <a:spcPts val="0"/>
                        </a:spcAft>
                      </a:pPr>
                      <a:r>
                        <a:rPr lang="de-DE" sz="1600" b="1" dirty="0">
                          <a:latin typeface="Arial"/>
                          <a:ea typeface="Times New Roman"/>
                          <a:cs typeface="Times New Roman"/>
                        </a:rPr>
                        <a:t>1. Hilfe</a:t>
                      </a:r>
                      <a:endParaRPr lang="de-DE" sz="900" dirty="0">
                        <a:latin typeface="Times New Roman"/>
                        <a:ea typeface="Times New Roman"/>
                        <a:cs typeface="Times New Roman"/>
                      </a:endParaRPr>
                    </a:p>
                  </a:txBody>
                  <a:tcPr marL="34742" marR="34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1600" dirty="0">
                          <a:latin typeface="Arial"/>
                          <a:ea typeface="Times New Roman"/>
                          <a:cs typeface="Times New Roman"/>
                        </a:rPr>
                        <a:t>Ordne die Elemente nach aufsteigender Masse in einer Reihe.</a:t>
                      </a:r>
                      <a:endParaRPr lang="de-DE" sz="900" dirty="0">
                        <a:latin typeface="Times New Roman"/>
                        <a:ea typeface="Times New Roman"/>
                        <a:cs typeface="Times New Roman"/>
                      </a:endParaRPr>
                    </a:p>
                  </a:txBody>
                  <a:tcPr marL="34742" marR="347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115">
                <a:tc>
                  <a:txBody>
                    <a:bodyPr/>
                    <a:lstStyle/>
                    <a:p>
                      <a:pPr>
                        <a:spcAft>
                          <a:spcPts val="0"/>
                        </a:spcAft>
                      </a:pPr>
                      <a:endParaRPr lang="de-DE" sz="900" dirty="0">
                        <a:latin typeface="Times New Roman"/>
                        <a:ea typeface="Times New Roman"/>
                        <a:cs typeface="Times New Roman"/>
                      </a:endParaRPr>
                    </a:p>
                  </a:txBody>
                  <a:tcPr marL="34742" marR="3474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de-DE" sz="900">
                        <a:latin typeface="Arial"/>
                        <a:ea typeface="Times New Roman"/>
                        <a:cs typeface="Times New Roman"/>
                      </a:endParaRPr>
                    </a:p>
                  </a:txBody>
                  <a:tcPr marL="34742" marR="3474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4524">
                <a:tc>
                  <a:txBody>
                    <a:bodyPr/>
                    <a:lstStyle/>
                    <a:p>
                      <a:pPr>
                        <a:spcAft>
                          <a:spcPts val="0"/>
                        </a:spcAft>
                      </a:pPr>
                      <a:r>
                        <a:rPr lang="de-DE" sz="1600" b="1" dirty="0">
                          <a:latin typeface="Arial"/>
                          <a:ea typeface="Times New Roman"/>
                          <a:cs typeface="Times New Roman"/>
                        </a:rPr>
                        <a:t>2. Hilfe</a:t>
                      </a:r>
                      <a:endParaRPr lang="de-DE" sz="900" dirty="0">
                        <a:latin typeface="Times New Roman"/>
                        <a:ea typeface="Times New Roman"/>
                        <a:cs typeface="Times New Roman"/>
                      </a:endParaRPr>
                    </a:p>
                  </a:txBody>
                  <a:tcPr marL="34742" marR="34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1600">
                          <a:latin typeface="Arial"/>
                          <a:ea typeface="Times New Roman"/>
                          <a:cs typeface="Times New Roman"/>
                        </a:rPr>
                        <a:t>Die Elemente mit 1 u und 4 u werden nicht weiter berücksichtigt.</a:t>
                      </a:r>
                    </a:p>
                  </a:txBody>
                  <a:tcPr marL="34742" marR="34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115">
                <a:tc gridSpan="2">
                  <a:txBody>
                    <a:bodyPr/>
                    <a:lstStyle/>
                    <a:p>
                      <a:pPr>
                        <a:spcAft>
                          <a:spcPts val="0"/>
                        </a:spcAft>
                      </a:pPr>
                      <a:endParaRPr lang="de-DE" sz="900" dirty="0">
                        <a:latin typeface="Arial"/>
                        <a:ea typeface="Times New Roman"/>
                        <a:cs typeface="Times New Roman"/>
                      </a:endParaRPr>
                    </a:p>
                  </a:txBody>
                  <a:tcPr marL="34742" marR="34742" marT="0" marB="0">
                    <a:lnL>
                      <a:noFill/>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r>
              <a:tr h="614524">
                <a:tc>
                  <a:txBody>
                    <a:bodyPr/>
                    <a:lstStyle/>
                    <a:p>
                      <a:pPr>
                        <a:spcAft>
                          <a:spcPts val="0"/>
                        </a:spcAft>
                      </a:pPr>
                      <a:r>
                        <a:rPr lang="de-DE" sz="1600" b="1" dirty="0">
                          <a:latin typeface="Arial"/>
                          <a:ea typeface="Times New Roman"/>
                          <a:cs typeface="Times New Roman"/>
                        </a:rPr>
                        <a:t>3. Hilfe</a:t>
                      </a:r>
                      <a:endParaRPr lang="de-DE" sz="900" dirty="0">
                        <a:latin typeface="Times New Roman"/>
                        <a:ea typeface="Times New Roman"/>
                        <a:cs typeface="Times New Roman"/>
                      </a:endParaRPr>
                    </a:p>
                  </a:txBody>
                  <a:tcPr marL="34742" marR="34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1600">
                          <a:latin typeface="Arial"/>
                          <a:ea typeface="Times New Roman"/>
                          <a:cs typeface="Times New Roman"/>
                        </a:rPr>
                        <a:t>Ordne die Elementkarten so, dass Spalten und Zeilen entstehen.</a:t>
                      </a:r>
                      <a:endParaRPr lang="de-DE" sz="900">
                        <a:latin typeface="Times New Roman"/>
                        <a:ea typeface="Times New Roman"/>
                        <a:cs typeface="Times New Roman"/>
                      </a:endParaRPr>
                    </a:p>
                  </a:txBody>
                  <a:tcPr marL="34742" marR="34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115">
                <a:tc gridSpan="2">
                  <a:txBody>
                    <a:bodyPr/>
                    <a:lstStyle/>
                    <a:p>
                      <a:pPr>
                        <a:spcAft>
                          <a:spcPts val="0"/>
                        </a:spcAft>
                      </a:pPr>
                      <a:endParaRPr lang="de-DE" sz="900" dirty="0">
                        <a:latin typeface="Arial"/>
                        <a:ea typeface="Times New Roman"/>
                        <a:cs typeface="Times New Roman"/>
                      </a:endParaRPr>
                    </a:p>
                  </a:txBody>
                  <a:tcPr marL="34742" marR="3474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r>
              <a:tr h="614524">
                <a:tc>
                  <a:txBody>
                    <a:bodyPr/>
                    <a:lstStyle/>
                    <a:p>
                      <a:pPr>
                        <a:spcAft>
                          <a:spcPts val="0"/>
                        </a:spcAft>
                      </a:pPr>
                      <a:r>
                        <a:rPr lang="de-DE" sz="1600" b="1" dirty="0">
                          <a:latin typeface="Arial"/>
                          <a:ea typeface="Times New Roman"/>
                          <a:cs typeface="Times New Roman"/>
                        </a:rPr>
                        <a:t>4. Hilfe</a:t>
                      </a:r>
                      <a:endParaRPr lang="de-DE" sz="900" dirty="0">
                        <a:latin typeface="Times New Roman"/>
                        <a:ea typeface="Times New Roman"/>
                        <a:cs typeface="Times New Roman"/>
                      </a:endParaRPr>
                    </a:p>
                  </a:txBody>
                  <a:tcPr marL="34742" marR="34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1600">
                          <a:latin typeface="Arial"/>
                          <a:ea typeface="Times New Roman"/>
                          <a:cs typeface="Times New Roman"/>
                        </a:rPr>
                        <a:t>Achte beim Ordnen auf die Formeln der Oxide.</a:t>
                      </a:r>
                      <a:endParaRPr lang="de-DE" sz="900">
                        <a:latin typeface="Times New Roman"/>
                        <a:ea typeface="Times New Roman"/>
                        <a:cs typeface="Times New Roman"/>
                      </a:endParaRPr>
                    </a:p>
                  </a:txBody>
                  <a:tcPr marL="34742" marR="34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115">
                <a:tc gridSpan="2">
                  <a:txBody>
                    <a:bodyPr/>
                    <a:lstStyle/>
                    <a:p>
                      <a:pPr>
                        <a:spcAft>
                          <a:spcPts val="0"/>
                        </a:spcAft>
                      </a:pPr>
                      <a:endParaRPr lang="de-DE" sz="900" dirty="0">
                        <a:latin typeface="Arial"/>
                        <a:ea typeface="Times New Roman"/>
                        <a:cs typeface="Times New Roman"/>
                      </a:endParaRPr>
                    </a:p>
                  </a:txBody>
                  <a:tcPr marL="34742" marR="34742" marT="0" marB="0">
                    <a:lnL>
                      <a:noFill/>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r>
              <a:tr h="307262">
                <a:tc>
                  <a:txBody>
                    <a:bodyPr/>
                    <a:lstStyle/>
                    <a:p>
                      <a:pPr>
                        <a:spcAft>
                          <a:spcPts val="0"/>
                        </a:spcAft>
                      </a:pPr>
                      <a:r>
                        <a:rPr lang="de-DE" sz="1600" b="1" dirty="0">
                          <a:latin typeface="Arial"/>
                          <a:ea typeface="Times New Roman"/>
                          <a:cs typeface="Times New Roman"/>
                        </a:rPr>
                        <a:t>5. </a:t>
                      </a:r>
                      <a:r>
                        <a:rPr lang="de-DE" sz="1600" b="1" dirty="0" smtClean="0">
                          <a:latin typeface="Arial"/>
                          <a:ea typeface="Times New Roman"/>
                          <a:cs typeface="Times New Roman"/>
                        </a:rPr>
                        <a:t>Hilfe</a:t>
                      </a:r>
                    </a:p>
                    <a:p>
                      <a:pPr>
                        <a:spcAft>
                          <a:spcPts val="0"/>
                        </a:spcAft>
                      </a:pPr>
                      <a:endParaRPr lang="de-DE" sz="1600" b="1" dirty="0" smtClean="0">
                        <a:latin typeface="Arial"/>
                        <a:ea typeface="Times New Roman"/>
                        <a:cs typeface="Times New Roman"/>
                      </a:endParaRPr>
                    </a:p>
                    <a:p>
                      <a:pPr>
                        <a:spcAft>
                          <a:spcPts val="0"/>
                        </a:spcAft>
                      </a:pPr>
                      <a:endParaRPr lang="de-DE" sz="900" dirty="0">
                        <a:latin typeface="Times New Roman"/>
                        <a:ea typeface="Times New Roman"/>
                        <a:cs typeface="Times New Roman"/>
                      </a:endParaRPr>
                    </a:p>
                  </a:txBody>
                  <a:tcPr marL="34742" marR="34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1600" dirty="0">
                          <a:latin typeface="Arial"/>
                          <a:ea typeface="Times New Roman"/>
                          <a:cs typeface="Times New Roman"/>
                        </a:rPr>
                        <a:t>Es müssen 8 Spalten entstehen.</a:t>
                      </a:r>
                    </a:p>
                  </a:txBody>
                  <a:tcPr marL="34742" marR="34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198" name="Rectangle 6"/>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pitchFamily="34" charset="0"/>
            </a:endParaRPr>
          </a:p>
        </p:txBody>
      </p:sp>
      <p:cxnSp>
        <p:nvCxnSpPr>
          <p:cNvPr id="11" name="Gerade Verbindung 10"/>
          <p:cNvCxnSpPr/>
          <p:nvPr/>
        </p:nvCxnSpPr>
        <p:spPr>
          <a:xfrm>
            <a:off x="0" y="5313363"/>
            <a:ext cx="685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de-DE" dirty="0" smtClean="0"/>
              <a:t>Ordnung schaffen, aber wie?</a:t>
            </a:r>
            <a:br>
              <a:rPr lang="de-DE" dirty="0" smtClean="0"/>
            </a:br>
            <a:r>
              <a:rPr lang="de-DE" sz="1400" dirty="0" smtClean="0"/>
              <a:t>(Einstiegstext)</a:t>
            </a:r>
            <a:endParaRPr lang="de-DE" sz="1400" dirty="0"/>
          </a:p>
        </p:txBody>
      </p:sp>
      <p:sp>
        <p:nvSpPr>
          <p:cNvPr id="8198" name="Rectangle 6"/>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pitchFamily="34" charset="0"/>
            </a:endParaRPr>
          </a:p>
        </p:txBody>
      </p:sp>
      <p:sp>
        <p:nvSpPr>
          <p:cNvPr id="9" name="Rechteck 8"/>
          <p:cNvSpPr/>
          <p:nvPr/>
        </p:nvSpPr>
        <p:spPr>
          <a:xfrm>
            <a:off x="188912" y="920552"/>
            <a:ext cx="6480175" cy="3970318"/>
          </a:xfrm>
          <a:prstGeom prst="rect">
            <a:avLst/>
          </a:prstGeom>
        </p:spPr>
        <p:txBody>
          <a:bodyPr wrap="square">
            <a:spAutoFit/>
          </a:bodyPr>
          <a:lstStyle/>
          <a:p>
            <a:r>
              <a:rPr lang="de-DE" sz="1200" dirty="0" smtClean="0"/>
              <a:t>Vor etwas mehr als einhundert Jahren waren nur ca. sechzig der inzwischen über 110 bekannten Elemente entdeckt und es entbrannte ein heftiger Streit unter den Wissen-schaftlern, wie die Elemente zu ordnen seien. </a:t>
            </a:r>
          </a:p>
          <a:p>
            <a:endParaRPr lang="de-DE" sz="1200" dirty="0" smtClean="0"/>
          </a:p>
          <a:p>
            <a:r>
              <a:rPr lang="de-DE" sz="1200" dirty="0" smtClean="0"/>
              <a:t>Einer empfahl: „Ordnen wir doch die Elemente in der Reihenfolge ihrer Atommasse!“</a:t>
            </a:r>
          </a:p>
          <a:p>
            <a:endParaRPr lang="de-DE" sz="1200" dirty="0" smtClean="0"/>
          </a:p>
          <a:p>
            <a:r>
              <a:rPr lang="de-DE" sz="1200" dirty="0" smtClean="0"/>
              <a:t>„Nein, werter Kollege,“ antwortete Johann W. </a:t>
            </a:r>
            <a:r>
              <a:rPr lang="de-DE" sz="1200" dirty="0" err="1" smtClean="0"/>
              <a:t>Döbereiner</a:t>
            </a:r>
            <a:r>
              <a:rPr lang="de-DE" sz="1200" dirty="0" smtClean="0"/>
              <a:t>, „die Masse spielt doch nur eine untergeordnete Rolle bei chemischen Reaktionen. Ordnen wir die Elemente, die sich chemisch ähnlich verhalten in Gruppen an!“</a:t>
            </a:r>
          </a:p>
          <a:p>
            <a:endParaRPr lang="de-DE" sz="1200" dirty="0" smtClean="0"/>
          </a:p>
          <a:p>
            <a:r>
              <a:rPr lang="de-DE" sz="1200" dirty="0" smtClean="0"/>
              <a:t>„Trotzdem sollten wir auch auf die Atommasse achten!“ erwiderte John A. R. </a:t>
            </a:r>
            <a:r>
              <a:rPr lang="de-DE" sz="1200" dirty="0" err="1" smtClean="0"/>
              <a:t>Newlands</a:t>
            </a:r>
            <a:r>
              <a:rPr lang="de-DE" sz="1200" dirty="0" smtClean="0"/>
              <a:t>. </a:t>
            </a:r>
          </a:p>
          <a:p>
            <a:endParaRPr lang="de-DE" sz="1200" dirty="0" smtClean="0"/>
          </a:p>
          <a:p>
            <a:r>
              <a:rPr lang="de-DE" sz="1200" dirty="0" smtClean="0"/>
              <a:t>Ein Vierter prustete los: „Leute, seid ihr denn so vergesslich, dass ihr euch die paar Elemente und ihre Eigenschaften nicht merken könnt? Wozu sortieren?“</a:t>
            </a:r>
          </a:p>
          <a:p>
            <a:endParaRPr lang="de-DE" sz="1200" dirty="0" smtClean="0"/>
          </a:p>
          <a:p>
            <a:r>
              <a:rPr lang="de-DE" sz="1200" dirty="0" smtClean="0"/>
              <a:t>Erst Dimitrij Iwanowitsch </a:t>
            </a:r>
            <a:r>
              <a:rPr lang="de-DE" sz="1200" dirty="0" err="1" smtClean="0"/>
              <a:t>Mendelejew</a:t>
            </a:r>
            <a:r>
              <a:rPr lang="de-DE" sz="1200" dirty="0" smtClean="0"/>
              <a:t> und Lothar Meyer gelang es um 1870 unabhängig voneinander, das Grundprinzip der noch heute gültigen Ordnung der Elemente im Periodensystem herauszuarbeiten. Sie ordneten die Elemente nach steigender relativer Atommasse von links nach rechts an und sortierten Elemente mit ähnlichen Eigenschaften untereinander. Da zur Zeit der Aufstellung des Periodensystems noch eine Reihe Elemente unentdeckt waren, blieben in dem System seinerzeit verschiedene Lücken. </a:t>
            </a:r>
            <a:endParaRPr lang="de-DE" sz="1200" dirty="0"/>
          </a:p>
        </p:txBody>
      </p:sp>
      <p:sp>
        <p:nvSpPr>
          <p:cNvPr id="10" name="Textfeld 9"/>
          <p:cNvSpPr txBox="1"/>
          <p:nvPr/>
        </p:nvSpPr>
        <p:spPr>
          <a:xfrm>
            <a:off x="188912" y="631825"/>
            <a:ext cx="6480175" cy="276999"/>
          </a:xfrm>
          <a:prstGeom prst="rect">
            <a:avLst/>
          </a:prstGeom>
          <a:noFill/>
        </p:spPr>
        <p:txBody>
          <a:bodyPr wrap="square" rtlCol="0">
            <a:spAutoFit/>
          </a:bodyPr>
          <a:lstStyle/>
          <a:p>
            <a:pPr algn="ctr"/>
            <a:r>
              <a:rPr lang="de-DE" sz="1200" dirty="0" smtClean="0"/>
              <a:t>Auf den Spuren von </a:t>
            </a:r>
            <a:r>
              <a:rPr lang="de-DE" sz="1200" dirty="0" err="1" smtClean="0"/>
              <a:t>Mendelejew</a:t>
            </a:r>
            <a:r>
              <a:rPr lang="de-DE" sz="1200" dirty="0" smtClean="0"/>
              <a:t> und Meyer zum Periodensystem der Elemente</a:t>
            </a:r>
            <a:endParaRPr lang="de-DE" sz="1200" dirty="0"/>
          </a:p>
        </p:txBody>
      </p:sp>
      <p:sp>
        <p:nvSpPr>
          <p:cNvPr id="13" name="Textfeld 12"/>
          <p:cNvSpPr txBox="1"/>
          <p:nvPr/>
        </p:nvSpPr>
        <p:spPr>
          <a:xfrm>
            <a:off x="984459" y="4953000"/>
            <a:ext cx="4964821" cy="246221"/>
          </a:xfrm>
          <a:prstGeom prst="rect">
            <a:avLst/>
          </a:prstGeom>
          <a:noFill/>
        </p:spPr>
        <p:txBody>
          <a:bodyPr wrap="none" rtlCol="0">
            <a:spAutoFit/>
          </a:bodyPr>
          <a:lstStyle/>
          <a:p>
            <a:r>
              <a:rPr lang="de-DE" sz="1000" dirty="0" smtClean="0"/>
              <a:t> Text in Anlehnung an Ekkehard Unger, Auweia Chemie, </a:t>
            </a:r>
            <a:r>
              <a:rPr lang="de-DE" sz="1000" dirty="0" err="1" smtClean="0"/>
              <a:t>Wiley</a:t>
            </a:r>
            <a:r>
              <a:rPr lang="de-DE" sz="1000" dirty="0" smtClean="0"/>
              <a:t>-VCH, Weinheim1998</a:t>
            </a:r>
            <a:endParaRPr lang="de-DE"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408</Words>
  <Application>Microsoft Office PowerPoint</Application>
  <PresentationFormat>A4-Papier (210x297 mm)</PresentationFormat>
  <Paragraphs>36</Paragraphs>
  <Slides>2</Slides>
  <Notes>0</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Standarddesign</vt:lpstr>
      <vt:lpstr>Das Periodensystem der Elemente (PSE) (Arbeitsanweisung)</vt:lpstr>
      <vt:lpstr>Ordnung schaffen, aber wie? (Einstiegstext)</vt:lpstr>
    </vt:vector>
  </TitlesOfParts>
  <Company>Universität Bayreuth, Didaktik der Chemie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Walter Wagner</dc:creator>
  <cp:lastModifiedBy>Walter Wagner</cp:lastModifiedBy>
  <cp:revision>70</cp:revision>
  <dcterms:created xsi:type="dcterms:W3CDTF">2008-02-21T10:17:34Z</dcterms:created>
  <dcterms:modified xsi:type="dcterms:W3CDTF">2013-07-09T14:23:07Z</dcterms:modified>
</cp:coreProperties>
</file>