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
  </p:handoutMasterIdLst>
  <p:sldIdLst>
    <p:sldId id="259" r:id="rId2"/>
  </p:sldIdLst>
  <p:sldSz cx="6858000" cy="9906000" type="A4"/>
  <p:notesSz cx="6856413" cy="9666288"/>
  <p:defaultTex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347">
          <p15:clr>
            <a:srgbClr val="A4A3A4"/>
          </p15:clr>
        </p15:guide>
        <p15:guide id="2" orient="horz" pos="625">
          <p15:clr>
            <a:srgbClr val="A4A3A4"/>
          </p15:clr>
        </p15:guide>
        <p15:guide id="3" orient="horz" pos="6068">
          <p15:clr>
            <a:srgbClr val="A4A3A4"/>
          </p15:clr>
        </p15:guide>
        <p15:guide id="4" pos="2160">
          <p15:clr>
            <a:srgbClr val="A4A3A4"/>
          </p15:clr>
        </p15:guide>
        <p15:guide id="5" pos="4201">
          <p15:clr>
            <a:srgbClr val="A4A3A4"/>
          </p15:clr>
        </p15:guide>
        <p15:guide id="6" pos="11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B2B2B2"/>
    <a:srgbClr val="FFFF00"/>
    <a:srgbClr val="99CCFF"/>
    <a:srgbClr val="FFCCCC"/>
    <a:srgbClr val="0000FF"/>
    <a:srgbClr val="FF000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3" d="100"/>
          <a:sy n="73" d="100"/>
        </p:scale>
        <p:origin x="3138" y="66"/>
      </p:cViewPr>
      <p:guideLst>
        <p:guide orient="horz" pos="3347"/>
        <p:guide orient="horz" pos="625"/>
        <p:guide orient="horz" pos="6068"/>
        <p:guide pos="2160"/>
        <p:guide pos="4201"/>
        <p:guide pos="11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96705EDA-E1FF-4C1F-976C-7A8633C092C6}"/>
              </a:ext>
            </a:extLst>
          </p:cNvPr>
          <p:cNvSpPr>
            <a:spLocks noGrp="1" noChangeArrowheads="1"/>
          </p:cNvSpPr>
          <p:nvPr>
            <p:ph type="hdr" sz="quarter"/>
          </p:nvPr>
        </p:nvSpPr>
        <p:spPr bwMode="auto">
          <a:xfrm>
            <a:off x="0" y="0"/>
            <a:ext cx="2971800" cy="482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de-DE"/>
          </a:p>
        </p:txBody>
      </p:sp>
      <p:sp>
        <p:nvSpPr>
          <p:cNvPr id="46083" name="Rectangle 3">
            <a:extLst>
              <a:ext uri="{FF2B5EF4-FFF2-40B4-BE49-F238E27FC236}">
                <a16:creationId xmlns:a16="http://schemas.microsoft.com/office/drawing/2014/main" id="{5BBAFE94-D114-45AF-B98E-E89357B74681}"/>
              </a:ext>
            </a:extLst>
          </p:cNvPr>
          <p:cNvSpPr>
            <a:spLocks noGrp="1" noChangeArrowheads="1"/>
          </p:cNvSpPr>
          <p:nvPr>
            <p:ph type="dt" sz="quarter" idx="1"/>
          </p:nvPr>
        </p:nvSpPr>
        <p:spPr bwMode="auto">
          <a:xfrm>
            <a:off x="3883025" y="0"/>
            <a:ext cx="2971800" cy="482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de-DE"/>
          </a:p>
        </p:txBody>
      </p:sp>
      <p:sp>
        <p:nvSpPr>
          <p:cNvPr id="46084" name="Rectangle 4">
            <a:extLst>
              <a:ext uri="{FF2B5EF4-FFF2-40B4-BE49-F238E27FC236}">
                <a16:creationId xmlns:a16="http://schemas.microsoft.com/office/drawing/2014/main" id="{688D6D0F-8A58-4984-BB12-B974F5EDCA9F}"/>
              </a:ext>
            </a:extLst>
          </p:cNvPr>
          <p:cNvSpPr>
            <a:spLocks noGrp="1" noChangeArrowheads="1"/>
          </p:cNvSpPr>
          <p:nvPr>
            <p:ph type="ftr" sz="quarter" idx="2"/>
          </p:nvPr>
        </p:nvSpPr>
        <p:spPr bwMode="auto">
          <a:xfrm>
            <a:off x="0" y="9180513"/>
            <a:ext cx="2971800" cy="4841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de-DE"/>
          </a:p>
        </p:txBody>
      </p:sp>
      <p:sp>
        <p:nvSpPr>
          <p:cNvPr id="46085" name="Rectangle 5">
            <a:extLst>
              <a:ext uri="{FF2B5EF4-FFF2-40B4-BE49-F238E27FC236}">
                <a16:creationId xmlns:a16="http://schemas.microsoft.com/office/drawing/2014/main" id="{C03F07DB-DF83-41A0-9CBE-FC54A848FE33}"/>
              </a:ext>
            </a:extLst>
          </p:cNvPr>
          <p:cNvSpPr>
            <a:spLocks noGrp="1" noChangeArrowheads="1"/>
          </p:cNvSpPr>
          <p:nvPr>
            <p:ph type="sldNum" sz="quarter" idx="3"/>
          </p:nvPr>
        </p:nvSpPr>
        <p:spPr bwMode="auto">
          <a:xfrm>
            <a:off x="3883025" y="9180513"/>
            <a:ext cx="2971800" cy="4841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0E4266A-BF2A-44F2-A7BE-48EDA4CBAADC}" type="slidenum">
              <a:rPr lang="de-DE" altLang="de-DE"/>
              <a:pPr/>
              <a:t>‹Nr.›</a:t>
            </a:fld>
            <a:endParaRPr lang="de-DE" altLang="de-DE"/>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514350" y="3076575"/>
            <a:ext cx="5829300" cy="2124075"/>
          </a:xfrm>
        </p:spPr>
        <p:txBody>
          <a:bodyPr/>
          <a:lstStyle/>
          <a:p>
            <a:r>
              <a:rPr lang="de-DE"/>
              <a:t>Titelmasterformat durch Klicken bearbeiten</a:t>
            </a:r>
          </a:p>
        </p:txBody>
      </p:sp>
      <p:sp>
        <p:nvSpPr>
          <p:cNvPr id="3" name="Untertitel 2"/>
          <p:cNvSpPr>
            <a:spLocks noGrp="1"/>
          </p:cNvSpPr>
          <p:nvPr>
            <p:ph type="subTitle" idx="1"/>
          </p:nvPr>
        </p:nvSpPr>
        <p:spPr>
          <a:xfrm>
            <a:off x="1028700" y="5613400"/>
            <a:ext cx="4800600"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230219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17331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5143500" y="0"/>
            <a:ext cx="1714500" cy="963295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0" y="0"/>
            <a:ext cx="4991100" cy="963295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940908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301423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541338" y="6365875"/>
            <a:ext cx="5829300" cy="1966913"/>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Tree>
    <p:extLst>
      <p:ext uri="{BB962C8B-B14F-4D97-AF65-F5344CB8AC3E}">
        <p14:creationId xmlns:p14="http://schemas.microsoft.com/office/powerpoint/2010/main" val="133499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188913" y="847725"/>
            <a:ext cx="3163887" cy="87852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3505200" y="847725"/>
            <a:ext cx="3163888" cy="87852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783338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342900" y="396875"/>
            <a:ext cx="6172200" cy="1651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771016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164332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87031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342900" y="393700"/>
            <a:ext cx="2255838" cy="1679575"/>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Tree>
    <p:extLst>
      <p:ext uri="{BB962C8B-B14F-4D97-AF65-F5344CB8AC3E}">
        <p14:creationId xmlns:p14="http://schemas.microsoft.com/office/powerpoint/2010/main" val="2344365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344613" y="6934200"/>
            <a:ext cx="4114800" cy="819150"/>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Tree>
    <p:extLst>
      <p:ext uri="{BB962C8B-B14F-4D97-AF65-F5344CB8AC3E}">
        <p14:creationId xmlns:p14="http://schemas.microsoft.com/office/powerpoint/2010/main" val="1453659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1348FCB-2DB2-47D1-8A5B-3D8E1DE93E72}"/>
              </a:ext>
            </a:extLst>
          </p:cNvPr>
          <p:cNvSpPr>
            <a:spLocks noGrp="1" noChangeArrowheads="1"/>
          </p:cNvSpPr>
          <p:nvPr>
            <p:ph type="title"/>
          </p:nvPr>
        </p:nvSpPr>
        <p:spPr bwMode="auto">
          <a:xfrm>
            <a:off x="0" y="0"/>
            <a:ext cx="6858000" cy="633413"/>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1027" name="Rectangle 3">
            <a:extLst>
              <a:ext uri="{FF2B5EF4-FFF2-40B4-BE49-F238E27FC236}">
                <a16:creationId xmlns:a16="http://schemas.microsoft.com/office/drawing/2014/main" id="{9DE72864-C8C5-48DA-9C4E-BBFE3765120B}"/>
              </a:ext>
            </a:extLst>
          </p:cNvPr>
          <p:cNvSpPr>
            <a:spLocks noGrp="1" noChangeArrowheads="1"/>
          </p:cNvSpPr>
          <p:nvPr>
            <p:ph type="body" idx="1"/>
          </p:nvPr>
        </p:nvSpPr>
        <p:spPr bwMode="auto">
          <a:xfrm>
            <a:off x="188913" y="847725"/>
            <a:ext cx="6480175" cy="878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2000" b="1">
          <a:solidFill>
            <a:schemeClr val="tx2"/>
          </a:solidFill>
          <a:latin typeface="+mj-lt"/>
          <a:ea typeface="+mj-ea"/>
          <a:cs typeface="+mj-cs"/>
        </a:defRPr>
      </a:lvl1pPr>
      <a:lvl2pPr algn="ctr" rtl="0" eaLnBrk="0" fontAlgn="base" hangingPunct="0">
        <a:spcBef>
          <a:spcPct val="0"/>
        </a:spcBef>
        <a:spcAft>
          <a:spcPct val="0"/>
        </a:spcAft>
        <a:defRPr sz="2000" b="1">
          <a:solidFill>
            <a:schemeClr val="tx2"/>
          </a:solidFill>
          <a:latin typeface="Arial" charset="0"/>
        </a:defRPr>
      </a:lvl2pPr>
      <a:lvl3pPr algn="ctr" rtl="0" eaLnBrk="0" fontAlgn="base" hangingPunct="0">
        <a:spcBef>
          <a:spcPct val="0"/>
        </a:spcBef>
        <a:spcAft>
          <a:spcPct val="0"/>
        </a:spcAft>
        <a:defRPr sz="2000" b="1">
          <a:solidFill>
            <a:schemeClr val="tx2"/>
          </a:solidFill>
          <a:latin typeface="Arial" charset="0"/>
        </a:defRPr>
      </a:lvl3pPr>
      <a:lvl4pPr algn="ctr" rtl="0" eaLnBrk="0" fontAlgn="base" hangingPunct="0">
        <a:spcBef>
          <a:spcPct val="0"/>
        </a:spcBef>
        <a:spcAft>
          <a:spcPct val="0"/>
        </a:spcAft>
        <a:defRPr sz="2000" b="1">
          <a:solidFill>
            <a:schemeClr val="tx2"/>
          </a:solidFill>
          <a:latin typeface="Arial" charset="0"/>
        </a:defRPr>
      </a:lvl4pPr>
      <a:lvl5pPr algn="ctr" rtl="0" eaLnBrk="0" fontAlgn="base" hangingPunct="0">
        <a:spcBef>
          <a:spcPct val="0"/>
        </a:spcBef>
        <a:spcAft>
          <a:spcPct val="0"/>
        </a:spcAft>
        <a:defRPr sz="2000" b="1">
          <a:solidFill>
            <a:schemeClr val="tx2"/>
          </a:solidFill>
          <a:latin typeface="Arial" charset="0"/>
        </a:defRPr>
      </a:lvl5pPr>
      <a:lvl6pPr marL="457200" algn="ctr" rtl="0" fontAlgn="base">
        <a:spcBef>
          <a:spcPct val="0"/>
        </a:spcBef>
        <a:spcAft>
          <a:spcPct val="0"/>
        </a:spcAft>
        <a:defRPr sz="2000" b="1">
          <a:solidFill>
            <a:schemeClr val="tx2"/>
          </a:solidFill>
          <a:latin typeface="Arial" charset="0"/>
        </a:defRPr>
      </a:lvl6pPr>
      <a:lvl7pPr marL="914400" algn="ctr" rtl="0" fontAlgn="base">
        <a:spcBef>
          <a:spcPct val="0"/>
        </a:spcBef>
        <a:spcAft>
          <a:spcPct val="0"/>
        </a:spcAft>
        <a:defRPr sz="2000" b="1">
          <a:solidFill>
            <a:schemeClr val="tx2"/>
          </a:solidFill>
          <a:latin typeface="Arial" charset="0"/>
        </a:defRPr>
      </a:lvl7pPr>
      <a:lvl8pPr marL="1371600" algn="ctr" rtl="0" fontAlgn="base">
        <a:spcBef>
          <a:spcPct val="0"/>
        </a:spcBef>
        <a:spcAft>
          <a:spcPct val="0"/>
        </a:spcAft>
        <a:defRPr sz="2000" b="1">
          <a:solidFill>
            <a:schemeClr val="tx2"/>
          </a:solidFill>
          <a:latin typeface="Arial" charset="0"/>
        </a:defRPr>
      </a:lvl8pPr>
      <a:lvl9pPr marL="1828800" algn="ctr" rtl="0" fontAlgn="base">
        <a:spcBef>
          <a:spcPct val="0"/>
        </a:spcBef>
        <a:spcAft>
          <a:spcPct val="0"/>
        </a:spcAft>
        <a:defRPr sz="20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1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200">
          <a:solidFill>
            <a:schemeClr val="tx1"/>
          </a:solidFill>
          <a:latin typeface="+mn-lt"/>
        </a:defRPr>
      </a:lvl2pPr>
      <a:lvl3pPr marL="1143000" indent="-228600" algn="l" rtl="0" eaLnBrk="0" fontAlgn="base" hangingPunct="0">
        <a:spcBef>
          <a:spcPct val="20000"/>
        </a:spcBef>
        <a:spcAft>
          <a:spcPct val="0"/>
        </a:spcAft>
        <a:buChar char="•"/>
        <a:defRPr sz="1200">
          <a:solidFill>
            <a:schemeClr val="tx1"/>
          </a:solidFill>
          <a:latin typeface="+mn-lt"/>
        </a:defRPr>
      </a:lvl3pPr>
      <a:lvl4pPr marL="1600200" indent="-228600" algn="l" rtl="0" eaLnBrk="0" fontAlgn="base" hangingPunct="0">
        <a:spcBef>
          <a:spcPct val="20000"/>
        </a:spcBef>
        <a:spcAft>
          <a:spcPct val="0"/>
        </a:spcAft>
        <a:buChar char="–"/>
        <a:defRPr sz="1200">
          <a:solidFill>
            <a:schemeClr val="tx1"/>
          </a:solidFill>
          <a:latin typeface="+mn-lt"/>
        </a:defRPr>
      </a:lvl4pPr>
      <a:lvl5pPr marL="2057400" indent="-228600" algn="l" rtl="0" eaLnBrk="0" fontAlgn="base" hangingPunct="0">
        <a:spcBef>
          <a:spcPct val="20000"/>
        </a:spcBef>
        <a:spcAft>
          <a:spcPct val="0"/>
        </a:spcAft>
        <a:buChar char="»"/>
        <a:defRPr sz="1200">
          <a:solidFill>
            <a:schemeClr val="tx1"/>
          </a:solidFill>
          <a:latin typeface="+mn-lt"/>
        </a:defRPr>
      </a:lvl5pPr>
      <a:lvl6pPr marL="2514600" indent="-228600" algn="l" rtl="0" fontAlgn="base">
        <a:spcBef>
          <a:spcPct val="20000"/>
        </a:spcBef>
        <a:spcAft>
          <a:spcPct val="0"/>
        </a:spcAft>
        <a:buChar char="»"/>
        <a:defRPr sz="1200">
          <a:solidFill>
            <a:schemeClr val="tx1"/>
          </a:solidFill>
          <a:latin typeface="+mn-lt"/>
        </a:defRPr>
      </a:lvl6pPr>
      <a:lvl7pPr marL="2971800" indent="-228600" algn="l" rtl="0" fontAlgn="base">
        <a:spcBef>
          <a:spcPct val="20000"/>
        </a:spcBef>
        <a:spcAft>
          <a:spcPct val="0"/>
        </a:spcAft>
        <a:buChar char="»"/>
        <a:defRPr sz="1200">
          <a:solidFill>
            <a:schemeClr val="tx1"/>
          </a:solidFill>
          <a:latin typeface="+mn-lt"/>
        </a:defRPr>
      </a:lvl7pPr>
      <a:lvl8pPr marL="3429000" indent="-228600" algn="l" rtl="0" fontAlgn="base">
        <a:spcBef>
          <a:spcPct val="20000"/>
        </a:spcBef>
        <a:spcAft>
          <a:spcPct val="0"/>
        </a:spcAft>
        <a:buChar char="»"/>
        <a:defRPr sz="1200">
          <a:solidFill>
            <a:schemeClr val="tx1"/>
          </a:solidFill>
          <a:latin typeface="+mn-lt"/>
        </a:defRPr>
      </a:lvl8pPr>
      <a:lvl9pPr marL="3886200" indent="-228600" algn="l" rtl="0" fontAlgn="base">
        <a:spcBef>
          <a:spcPct val="20000"/>
        </a:spcBef>
        <a:spcAft>
          <a:spcPct val="0"/>
        </a:spcAft>
        <a:buChar char="»"/>
        <a:defRPr sz="12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FC649118-1762-46CB-82C5-B306F03F947D}"/>
              </a:ext>
            </a:extLst>
          </p:cNvPr>
          <p:cNvSpPr>
            <a:spLocks noGrp="1" noChangeArrowheads="1"/>
          </p:cNvSpPr>
          <p:nvPr>
            <p:ph type="title"/>
          </p:nvPr>
        </p:nvSpPr>
        <p:spPr/>
        <p:txBody>
          <a:bodyPr/>
          <a:lstStyle/>
          <a:p>
            <a:pPr eaLnBrk="1" hangingPunct="1"/>
            <a:r>
              <a:rPr lang="de-DE" altLang="de-DE"/>
              <a:t>Das Periodensystem der Elemente (PSE)</a:t>
            </a:r>
            <a:br>
              <a:rPr lang="de-DE" altLang="de-DE" sz="1800"/>
            </a:br>
            <a:r>
              <a:rPr lang="de-DE" altLang="de-DE" sz="1400"/>
              <a:t>(Lehrerinformation, Stand </a:t>
            </a:r>
            <a:fld id="{295AE778-F58A-4628-9197-1194921FBD1A}" type="datetime1">
              <a:rPr lang="de-DE" altLang="de-DE" sz="1400" smtClean="0"/>
              <a:pPr eaLnBrk="1" hangingPunct="1"/>
              <a:t>05.02.2021</a:t>
            </a:fld>
            <a:r>
              <a:rPr lang="de-DE" altLang="de-DE" sz="1400"/>
              <a:t>)</a:t>
            </a:r>
          </a:p>
        </p:txBody>
      </p:sp>
      <p:sp>
        <p:nvSpPr>
          <p:cNvPr id="2051" name="Rectangle 3">
            <a:extLst>
              <a:ext uri="{FF2B5EF4-FFF2-40B4-BE49-F238E27FC236}">
                <a16:creationId xmlns:a16="http://schemas.microsoft.com/office/drawing/2014/main" id="{42AE5550-A2CF-49D3-9591-4400EB5BC624}"/>
              </a:ext>
            </a:extLst>
          </p:cNvPr>
          <p:cNvSpPr>
            <a:spLocks noGrp="1" noChangeArrowheads="1"/>
          </p:cNvSpPr>
          <p:nvPr>
            <p:ph type="body" idx="1"/>
          </p:nvPr>
        </p:nvSpPr>
        <p:spPr>
          <a:xfrm>
            <a:off x="188913" y="633413"/>
            <a:ext cx="6480175" cy="142875"/>
          </a:xfrm>
        </p:spPr>
        <p:txBody>
          <a:bodyPr/>
          <a:lstStyle/>
          <a:p>
            <a:pPr algn="ctr" eaLnBrk="1" hangingPunct="1">
              <a:lnSpc>
                <a:spcPct val="80000"/>
              </a:lnSpc>
              <a:buFontTx/>
              <a:buNone/>
            </a:pPr>
            <a:r>
              <a:rPr lang="de-DE" altLang="de-DE" sz="800"/>
              <a:t>Kärtchentisch und Abgestufte Lernhilfe nach einem Vorschlag von  T. Freiman; überarbeitet von  W. Habelitz-Tkotz, W. Wagner</a:t>
            </a:r>
          </a:p>
        </p:txBody>
      </p:sp>
      <p:sp>
        <p:nvSpPr>
          <p:cNvPr id="8196" name="Rectangle 4">
            <a:extLst>
              <a:ext uri="{FF2B5EF4-FFF2-40B4-BE49-F238E27FC236}">
                <a16:creationId xmlns:a16="http://schemas.microsoft.com/office/drawing/2014/main" id="{E130C02D-DF35-4467-A2A0-418F94D612E6}"/>
              </a:ext>
            </a:extLst>
          </p:cNvPr>
          <p:cNvSpPr>
            <a:spLocks noChangeArrowheads="1"/>
          </p:cNvSpPr>
          <p:nvPr/>
        </p:nvSpPr>
        <p:spPr bwMode="auto">
          <a:xfrm>
            <a:off x="188913" y="776288"/>
            <a:ext cx="6480175" cy="9001125"/>
          </a:xfrm>
          <a:prstGeom prst="rect">
            <a:avLst/>
          </a:prstGeom>
          <a:noFill/>
          <a:ln w="9525">
            <a:noFill/>
            <a:miter lim="800000"/>
            <a:headEnd/>
            <a:tailEnd/>
          </a:ln>
          <a:effectLst/>
        </p:spPr>
        <p:txBody>
          <a:bodyPr/>
          <a:lstStyle/>
          <a:p>
            <a:pPr marL="180975" indent="-180975">
              <a:lnSpc>
                <a:spcPct val="90000"/>
              </a:lnSpc>
              <a:spcBef>
                <a:spcPct val="20000"/>
              </a:spcBef>
              <a:defRPr/>
            </a:pPr>
            <a:r>
              <a:rPr lang="de-DE" sz="1400" b="1" dirty="0">
                <a:latin typeface="Arial" charset="0"/>
              </a:rPr>
              <a:t>Lehrziele:</a:t>
            </a:r>
          </a:p>
          <a:p>
            <a:pPr>
              <a:lnSpc>
                <a:spcPct val="90000"/>
              </a:lnSpc>
              <a:spcBef>
                <a:spcPct val="20000"/>
              </a:spcBef>
              <a:defRPr/>
            </a:pPr>
            <a:r>
              <a:rPr lang="de-DE" sz="1200" dirty="0">
                <a:latin typeface="Arial" charset="0"/>
              </a:rPr>
              <a:t>Begreifen der Systematik der Elementanordnung im PSE nach </a:t>
            </a:r>
            <a:r>
              <a:rPr lang="de-DE" sz="1200" dirty="0" err="1">
                <a:latin typeface="Arial" charset="0"/>
              </a:rPr>
              <a:t>Mendelejew</a:t>
            </a:r>
            <a:r>
              <a:rPr lang="de-DE" sz="1200" dirty="0">
                <a:latin typeface="Arial" charset="0"/>
              </a:rPr>
              <a:t> und Meyer.</a:t>
            </a:r>
          </a:p>
          <a:p>
            <a:pPr marL="180975" indent="-180975">
              <a:lnSpc>
                <a:spcPct val="90000"/>
              </a:lnSpc>
              <a:spcBef>
                <a:spcPct val="20000"/>
              </a:spcBef>
              <a:defRPr/>
            </a:pPr>
            <a:r>
              <a:rPr lang="de-DE" sz="1400" b="1" dirty="0">
                <a:latin typeface="Arial" charset="0"/>
              </a:rPr>
              <a:t>Vorkenntnisse:</a:t>
            </a:r>
          </a:p>
          <a:p>
            <a:pPr marL="180975" indent="-180975">
              <a:lnSpc>
                <a:spcPct val="90000"/>
              </a:lnSpc>
              <a:spcBef>
                <a:spcPct val="20000"/>
              </a:spcBef>
              <a:defRPr/>
            </a:pPr>
            <a:r>
              <a:rPr lang="de-DE" sz="1200" dirty="0" err="1">
                <a:latin typeface="Arial" charset="0"/>
              </a:rPr>
              <a:t>Atombau</a:t>
            </a:r>
            <a:r>
              <a:rPr lang="de-DE" sz="1200" dirty="0">
                <a:latin typeface="Arial" charset="0"/>
              </a:rPr>
              <a:t>, Stöchiometrie </a:t>
            </a:r>
            <a:endParaRPr lang="de-DE" sz="1200" dirty="0">
              <a:solidFill>
                <a:srgbClr val="FF00FF"/>
              </a:solidFill>
              <a:latin typeface="Arial" charset="0"/>
            </a:endParaRPr>
          </a:p>
          <a:p>
            <a:pPr marL="180975" indent="-180975">
              <a:lnSpc>
                <a:spcPct val="90000"/>
              </a:lnSpc>
              <a:spcBef>
                <a:spcPct val="20000"/>
              </a:spcBef>
              <a:defRPr/>
            </a:pPr>
            <a:r>
              <a:rPr lang="de-DE" sz="1400" b="1" dirty="0">
                <a:latin typeface="Arial" charset="0"/>
              </a:rPr>
              <a:t>Vorbereitung:</a:t>
            </a:r>
          </a:p>
          <a:p>
            <a:pPr>
              <a:lnSpc>
                <a:spcPct val="90000"/>
              </a:lnSpc>
              <a:spcBef>
                <a:spcPct val="20000"/>
              </a:spcBef>
              <a:defRPr/>
            </a:pPr>
            <a:r>
              <a:rPr lang="de-DE" sz="1200" dirty="0">
                <a:latin typeface="Arial" charset="0"/>
              </a:rPr>
              <a:t>Je Schülergruppe 1 Satz (laminierte) Elemente-Kärtchen auf festerem Papier (&gt;120g/m</a:t>
            </a:r>
            <a:r>
              <a:rPr lang="de-DE" sz="1200" baseline="30000" dirty="0">
                <a:latin typeface="Arial" charset="0"/>
              </a:rPr>
              <a:t>2</a:t>
            </a:r>
            <a:r>
              <a:rPr lang="de-DE" sz="1200" dirty="0">
                <a:latin typeface="Arial" charset="0"/>
              </a:rPr>
              <a:t>) herstellen, bei mehreren Gruppen jeden Satz auf einer anderen Papierfarbe, so ist das Sortieren nach Beendigung leichter. </a:t>
            </a:r>
            <a:r>
              <a:rPr lang="de-DE" sz="1200" b="1" dirty="0">
                <a:latin typeface="Arial" charset="0"/>
              </a:rPr>
              <a:t>Elemente-Kärtchen sollten unter PowerPoint als Handzettel, 6 Folien pro Seite, mit Folienrahmen ausgedruckt werden. </a:t>
            </a:r>
            <a:r>
              <a:rPr lang="de-DE" sz="1200" dirty="0">
                <a:latin typeface="Arial" charset="0"/>
              </a:rPr>
              <a:t>Entlang der Rahmenlinien kann man leicht und sauber ausschneiden. Die Lehrerversion (siehe Material) der Elementkärtchen (mit Elementsymbolen) kann als Folie in der Größe DIN A4 ausgedruckt werden, wenn man die Kärtchen im Klassenzimmer an der Tafel für die gesamte Klasse präsentieren möchte.</a:t>
            </a:r>
            <a:endParaRPr lang="de-DE" sz="1200" dirty="0">
              <a:solidFill>
                <a:srgbClr val="FF00FF"/>
              </a:solidFill>
              <a:latin typeface="Arial" charset="0"/>
            </a:endParaRPr>
          </a:p>
          <a:p>
            <a:pPr marL="180975" indent="-180975">
              <a:lnSpc>
                <a:spcPct val="90000"/>
              </a:lnSpc>
              <a:spcBef>
                <a:spcPct val="20000"/>
              </a:spcBef>
              <a:defRPr/>
            </a:pPr>
            <a:r>
              <a:rPr lang="de-DE" sz="1400" b="1" dirty="0">
                <a:latin typeface="Arial" charset="0"/>
              </a:rPr>
              <a:t>Einsatz im Unterricht:</a:t>
            </a:r>
          </a:p>
          <a:p>
            <a:pPr>
              <a:lnSpc>
                <a:spcPct val="90000"/>
              </a:lnSpc>
              <a:spcBef>
                <a:spcPct val="20000"/>
              </a:spcBef>
              <a:defRPr/>
            </a:pPr>
            <a:r>
              <a:rPr lang="de-DE" sz="1200" dirty="0">
                <a:latin typeface="Arial" charset="0"/>
              </a:rPr>
              <a:t>Didaktischer Ort: Erarbeitungsphase. Lassen Sie die Lernenden das PSE selber entdecken. </a:t>
            </a:r>
            <a:r>
              <a:rPr lang="de-DE" sz="1200" b="1" dirty="0">
                <a:latin typeface="Arial" charset="0"/>
              </a:rPr>
              <a:t>Variante 1</a:t>
            </a:r>
            <a:r>
              <a:rPr lang="de-DE" sz="1200" dirty="0">
                <a:latin typeface="Arial" charset="0"/>
              </a:rPr>
              <a:t> bietet sich dabei als materialsparende, aber lehrerzentrierte Variante an, bei der die Lernenden an der Tafel das PSE „entdecken“.</a:t>
            </a:r>
          </a:p>
          <a:p>
            <a:pPr>
              <a:lnSpc>
                <a:spcPct val="90000"/>
              </a:lnSpc>
              <a:spcBef>
                <a:spcPct val="20000"/>
              </a:spcBef>
              <a:defRPr/>
            </a:pPr>
            <a:r>
              <a:rPr lang="de-DE" sz="1200" b="1" dirty="0">
                <a:latin typeface="Arial" charset="0"/>
              </a:rPr>
              <a:t>Variante 2</a:t>
            </a:r>
            <a:r>
              <a:rPr lang="de-DE" sz="1200" dirty="0">
                <a:latin typeface="Arial" charset="0"/>
              </a:rPr>
              <a:t> ist materialintensiver, aber schülerzentriert. Die Lernenden entdecken in der Gruppe die Ordnung und die Ordnungsprinzipien (Masse, Eigenschaften) im PSE. Mit den Lehrer-Kärtchen kann die richtige Lösung präsentiert werden. Ist die Lösung der Lernenden richtig, können auf den laminierten Kärtchen die Elementsymbole mit wasserlöslichem Folienstift eingetragen werden.</a:t>
            </a:r>
          </a:p>
          <a:p>
            <a:pPr marL="180975" indent="-180975">
              <a:lnSpc>
                <a:spcPct val="90000"/>
              </a:lnSpc>
              <a:spcBef>
                <a:spcPct val="20000"/>
              </a:spcBef>
              <a:defRPr/>
            </a:pPr>
            <a:r>
              <a:rPr lang="de-DE" sz="1400" b="1" dirty="0">
                <a:latin typeface="Arial" charset="0"/>
              </a:rPr>
              <a:t>Material:</a:t>
            </a:r>
          </a:p>
          <a:p>
            <a:pPr marL="180975" indent="-180975">
              <a:lnSpc>
                <a:spcPct val="90000"/>
              </a:lnSpc>
              <a:spcBef>
                <a:spcPct val="20000"/>
              </a:spcBef>
              <a:defRPr/>
            </a:pPr>
            <a:r>
              <a:rPr lang="de-DE" sz="1200" dirty="0">
                <a:latin typeface="Arial" charset="0"/>
              </a:rPr>
              <a:t>Diese Material besteht aus 4 Dateien:</a:t>
            </a:r>
          </a:p>
          <a:p>
            <a:pPr marL="180975" indent="-180975">
              <a:lnSpc>
                <a:spcPct val="90000"/>
              </a:lnSpc>
              <a:spcBef>
                <a:spcPct val="20000"/>
              </a:spcBef>
              <a:buFontTx/>
              <a:buChar char="•"/>
              <a:defRPr/>
            </a:pPr>
            <a:r>
              <a:rPr lang="de-DE" sz="1200" dirty="0">
                <a:latin typeface="Arial" charset="0"/>
              </a:rPr>
              <a:t>dieser Datei mit Lehrerinformation (1 Seite, mb11_pse.ppt)</a:t>
            </a:r>
          </a:p>
          <a:p>
            <a:pPr marL="180975" indent="-180975">
              <a:lnSpc>
                <a:spcPct val="90000"/>
              </a:lnSpc>
              <a:spcBef>
                <a:spcPct val="20000"/>
              </a:spcBef>
              <a:buFontTx/>
              <a:buChar char="•"/>
              <a:defRPr/>
            </a:pPr>
            <a:r>
              <a:rPr lang="de-DE" sz="1200" dirty="0">
                <a:latin typeface="Arial" charset="0"/>
              </a:rPr>
              <a:t>Schüler-</a:t>
            </a:r>
            <a:r>
              <a:rPr lang="de-DE" sz="1200" dirty="0" err="1">
                <a:latin typeface="Arial" charset="0"/>
              </a:rPr>
              <a:t>Elementekärtchen</a:t>
            </a:r>
            <a:r>
              <a:rPr lang="de-DE" sz="1200" dirty="0">
                <a:latin typeface="Arial" charset="0"/>
              </a:rPr>
              <a:t> (mb11_pse_v1.ppt)</a:t>
            </a:r>
          </a:p>
          <a:p>
            <a:pPr marL="180975" indent="-180975">
              <a:lnSpc>
                <a:spcPct val="90000"/>
              </a:lnSpc>
              <a:spcBef>
                <a:spcPct val="20000"/>
              </a:spcBef>
              <a:buFontTx/>
              <a:buChar char="•"/>
              <a:defRPr/>
            </a:pPr>
            <a:r>
              <a:rPr lang="de-DE" sz="1200" dirty="0">
                <a:latin typeface="Arial" charset="0"/>
              </a:rPr>
              <a:t>Arbeitsanweisung, Hilfekärtchen und Einstiegstext (mb11_pse_a.ppt)</a:t>
            </a:r>
          </a:p>
          <a:p>
            <a:pPr marL="180975" indent="-180975">
              <a:lnSpc>
                <a:spcPct val="90000"/>
              </a:lnSpc>
              <a:spcBef>
                <a:spcPct val="20000"/>
              </a:spcBef>
              <a:buFontTx/>
              <a:buChar char="•"/>
              <a:defRPr/>
            </a:pPr>
            <a:r>
              <a:rPr lang="de-DE" sz="1200" dirty="0">
                <a:latin typeface="Arial" charset="0"/>
              </a:rPr>
              <a:t>Lehrer-</a:t>
            </a:r>
            <a:r>
              <a:rPr lang="de-DE" sz="1200" dirty="0" err="1">
                <a:latin typeface="Arial" charset="0"/>
              </a:rPr>
              <a:t>Elementekärtchen</a:t>
            </a:r>
            <a:r>
              <a:rPr lang="de-DE" sz="1200" dirty="0">
                <a:latin typeface="Arial" charset="0"/>
              </a:rPr>
              <a:t> (mb11_pse_v2.ppt).</a:t>
            </a:r>
          </a:p>
          <a:p>
            <a:pPr marL="180975" indent="-180975">
              <a:lnSpc>
                <a:spcPct val="90000"/>
              </a:lnSpc>
              <a:spcBef>
                <a:spcPct val="20000"/>
              </a:spcBef>
              <a:defRPr/>
            </a:pPr>
            <a:r>
              <a:rPr lang="de-DE" sz="1400" b="1" dirty="0">
                <a:latin typeface="Arial" charset="0"/>
              </a:rPr>
              <a:t>Durchführung:</a:t>
            </a:r>
          </a:p>
          <a:p>
            <a:pPr marL="180975" indent="-180975">
              <a:lnSpc>
                <a:spcPct val="90000"/>
              </a:lnSpc>
              <a:spcBef>
                <a:spcPct val="20000"/>
              </a:spcBef>
              <a:defRPr/>
            </a:pPr>
            <a:r>
              <a:rPr lang="de-DE" sz="1200" b="1" dirty="0">
                <a:latin typeface="Arial" charset="0"/>
              </a:rPr>
              <a:t>Variante 1: </a:t>
            </a:r>
            <a:r>
              <a:rPr lang="de-DE" sz="1200" dirty="0">
                <a:latin typeface="Arial" charset="0"/>
              </a:rPr>
              <a:t>Sozialform Klassenarbeit. Die Schüler-</a:t>
            </a:r>
            <a:r>
              <a:rPr lang="de-DE" sz="1200" dirty="0" err="1">
                <a:latin typeface="Arial" charset="0"/>
              </a:rPr>
              <a:t>Elementekärtchen</a:t>
            </a:r>
            <a:r>
              <a:rPr lang="de-DE" sz="1200" dirty="0">
                <a:latin typeface="Arial" charset="0"/>
              </a:rPr>
              <a:t> werden, bis auf H und He,  gleichmäßig auf die Lernenden verteilt. Der Lehrende kann die Aufgabe erleichtern, indem er Li als erstes Element vorgibt. Die abgestuften Hilfen können vom Lehrenden oder vom </a:t>
            </a:r>
            <a:r>
              <a:rPr lang="de-DE" sz="1200" dirty="0" err="1">
                <a:latin typeface="Arial" charset="0"/>
              </a:rPr>
              <a:t>Kärtchenstapel</a:t>
            </a:r>
            <a:r>
              <a:rPr lang="de-DE" sz="1200" dirty="0">
                <a:latin typeface="Arial" charset="0"/>
              </a:rPr>
              <a:t> kommen. Erleichternd wirkt auch der Info-Text. Zum Schluss werden H und He durch den Lehrenden positioniert. Bei guten Klassen können </a:t>
            </a:r>
            <a:r>
              <a:rPr lang="de-DE" sz="1200" dirty="0" err="1">
                <a:latin typeface="Arial" charset="0"/>
              </a:rPr>
              <a:t>Ga</a:t>
            </a:r>
            <a:r>
              <a:rPr lang="de-DE" sz="1200" dirty="0">
                <a:latin typeface="Arial" charset="0"/>
              </a:rPr>
              <a:t> und </a:t>
            </a:r>
            <a:r>
              <a:rPr lang="de-DE" sz="1200" dirty="0" err="1">
                <a:latin typeface="Arial" charset="0"/>
              </a:rPr>
              <a:t>Ge</a:t>
            </a:r>
            <a:r>
              <a:rPr lang="de-DE" sz="1200" dirty="0">
                <a:latin typeface="Arial" charset="0"/>
              </a:rPr>
              <a:t> zunächst auch vorenthalten werden: das war die Situation von </a:t>
            </a:r>
            <a:r>
              <a:rPr lang="de-DE" sz="1200" dirty="0" err="1">
                <a:latin typeface="Arial" charset="0"/>
              </a:rPr>
              <a:t>Mendelejew</a:t>
            </a:r>
            <a:r>
              <a:rPr lang="de-DE" sz="1200" dirty="0">
                <a:latin typeface="Arial" charset="0"/>
              </a:rPr>
              <a:t>, als er die Ordnung fand.</a:t>
            </a:r>
          </a:p>
          <a:p>
            <a:pPr marL="180975" indent="-180975">
              <a:lnSpc>
                <a:spcPct val="90000"/>
              </a:lnSpc>
              <a:spcBef>
                <a:spcPct val="20000"/>
              </a:spcBef>
              <a:defRPr/>
            </a:pPr>
            <a:r>
              <a:rPr lang="de-DE" sz="1200" b="1" dirty="0">
                <a:latin typeface="Arial" charset="0"/>
              </a:rPr>
              <a:t>Variante 2: </a:t>
            </a:r>
            <a:r>
              <a:rPr lang="de-DE" sz="1200" dirty="0">
                <a:latin typeface="Arial" charset="0"/>
              </a:rPr>
              <a:t>Sozialform Gruppenarbeit. Jede Gruppe (2-6 Schüler) erhält einen Elemente-</a:t>
            </a:r>
            <a:r>
              <a:rPr lang="de-DE" sz="1200" dirty="0" err="1">
                <a:latin typeface="Arial" charset="0"/>
              </a:rPr>
              <a:t>Kärtchensatz</a:t>
            </a:r>
            <a:r>
              <a:rPr lang="de-DE" sz="1200" dirty="0">
                <a:latin typeface="Arial" charset="0"/>
              </a:rPr>
              <a:t>, ggf. ohne H, He, </a:t>
            </a:r>
            <a:r>
              <a:rPr lang="de-DE" sz="1200" dirty="0" err="1">
                <a:latin typeface="Arial" charset="0"/>
              </a:rPr>
              <a:t>Ga</a:t>
            </a:r>
            <a:r>
              <a:rPr lang="de-DE" sz="1200" dirty="0">
                <a:latin typeface="Arial" charset="0"/>
              </a:rPr>
              <a:t> und </a:t>
            </a:r>
            <a:r>
              <a:rPr lang="de-DE" sz="1200" dirty="0" err="1">
                <a:latin typeface="Arial" charset="0"/>
              </a:rPr>
              <a:t>Ge</a:t>
            </a:r>
            <a:r>
              <a:rPr lang="de-DE" sz="1200" dirty="0">
                <a:latin typeface="Arial" charset="0"/>
              </a:rPr>
              <a:t>. Zur Erleichterung kann der </a:t>
            </a:r>
            <a:r>
              <a:rPr lang="de-DE" sz="1200" dirty="0" err="1">
                <a:latin typeface="Arial" charset="0"/>
              </a:rPr>
              <a:t>Infotext</a:t>
            </a:r>
            <a:r>
              <a:rPr lang="de-DE" sz="1200" dirty="0">
                <a:latin typeface="Arial" charset="0"/>
              </a:rPr>
              <a:t> angeboten werden. Wenn die Lernenden nicht mehr weiter kommen, nutzen sie nacheinander die Hilfen. Die Lösung kann mit Hilfe des Lehrer-Satzes an der Tafel präsentiert und die Ordnungsprinzipien erläutert werden.</a:t>
            </a:r>
          </a:p>
          <a:p>
            <a:pPr marL="180975" indent="-180975">
              <a:lnSpc>
                <a:spcPct val="90000"/>
              </a:lnSpc>
              <a:spcBef>
                <a:spcPct val="20000"/>
              </a:spcBef>
              <a:defRPr/>
            </a:pPr>
            <a:endParaRPr lang="de-DE" sz="800" dirty="0">
              <a:latin typeface="Arial" charset="0"/>
            </a:endParaRPr>
          </a:p>
          <a:p>
            <a:pPr marL="180975" indent="-180975">
              <a:lnSpc>
                <a:spcPct val="90000"/>
              </a:lnSpc>
              <a:spcBef>
                <a:spcPct val="20000"/>
              </a:spcBef>
              <a:defRPr/>
            </a:pPr>
            <a:r>
              <a:rPr lang="de-DE" sz="1400" b="1" dirty="0">
                <a:latin typeface="Arial" charset="0"/>
              </a:rPr>
              <a:t>Dauer:</a:t>
            </a:r>
            <a:r>
              <a:rPr lang="de-DE" sz="1400" dirty="0">
                <a:latin typeface="Arial" charset="0"/>
              </a:rPr>
              <a:t> </a:t>
            </a:r>
            <a:r>
              <a:rPr lang="de-DE" sz="1200" dirty="0">
                <a:latin typeface="Arial" charset="0"/>
              </a:rPr>
              <a:t>20-30 Minuten.</a:t>
            </a:r>
          </a:p>
          <a:p>
            <a:pPr marL="180975" indent="-180975">
              <a:lnSpc>
                <a:spcPct val="90000"/>
              </a:lnSpc>
              <a:spcBef>
                <a:spcPct val="20000"/>
              </a:spcBef>
              <a:defRPr/>
            </a:pPr>
            <a:endParaRPr lang="de-DE" sz="800" dirty="0">
              <a:latin typeface="Arial" charset="0"/>
            </a:endParaRPr>
          </a:p>
          <a:p>
            <a:pPr marL="180975" indent="-180975">
              <a:lnSpc>
                <a:spcPct val="90000"/>
              </a:lnSpc>
              <a:spcBef>
                <a:spcPct val="20000"/>
              </a:spcBef>
              <a:defRPr/>
            </a:pPr>
            <a:r>
              <a:rPr lang="de-DE" sz="1400" b="1" dirty="0">
                <a:latin typeface="Arial" charset="0"/>
              </a:rPr>
              <a:t>Besondere Hinweise:</a:t>
            </a:r>
          </a:p>
          <a:p>
            <a:pPr>
              <a:lnSpc>
                <a:spcPct val="90000"/>
              </a:lnSpc>
              <a:spcBef>
                <a:spcPct val="20000"/>
              </a:spcBef>
              <a:defRPr/>
            </a:pPr>
            <a:r>
              <a:rPr lang="de-DE" sz="1200" dirty="0">
                <a:latin typeface="Arial" charset="0"/>
              </a:rPr>
              <a:t>Die Lehrer-Elementkärtchen könnten mit Magnetstreifen versehen werden. Die gibt es als Magnetbänder in verschiedenen Breiten meterweise im Bürofachhandel oder bei Conrad electronic. Damit können die Lösungen an einer Stahltafel befestigt werden.</a:t>
            </a:r>
          </a:p>
        </p:txBody>
      </p:sp>
    </p:spTree>
  </p:cSld>
  <p:clrMapOvr>
    <a:masterClrMapping/>
  </p:clrMapOvr>
</p:sld>
</file>

<file path=ppt/theme/theme1.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515</Words>
  <Application>Microsoft Office PowerPoint</Application>
  <PresentationFormat>A4-Papier (210 x 297 mm)</PresentationFormat>
  <Paragraphs>25</Paragraphs>
  <Slides>1</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vt:i4>
      </vt:variant>
    </vt:vector>
  </HeadingPairs>
  <TitlesOfParts>
    <vt:vector size="4" baseType="lpstr">
      <vt:lpstr>Arial</vt:lpstr>
      <vt:lpstr>Calibri</vt:lpstr>
      <vt:lpstr>Standarddesign</vt:lpstr>
      <vt:lpstr>Das Periodensystem der Elemente (PSE) (Lehrerinformation, Stand 05.02.2021)</vt:lpstr>
    </vt:vector>
  </TitlesOfParts>
  <Company>Universität Bayreuth, Didaktik der Chemie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Walter Wagner</dc:creator>
  <cp:lastModifiedBy>Regina Schönberner</cp:lastModifiedBy>
  <cp:revision>77</cp:revision>
  <dcterms:created xsi:type="dcterms:W3CDTF">2008-02-21T10:17:34Z</dcterms:created>
  <dcterms:modified xsi:type="dcterms:W3CDTF">2021-02-05T06:39:57Z</dcterms:modified>
</cp:coreProperties>
</file>