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Lst>
  <p:sldSz cx="6858000" cy="9906000" type="A4"/>
  <p:notesSz cx="6858000" cy="9945688"/>
  <p:defaultTex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orient="horz" pos="535">
          <p15:clr>
            <a:srgbClr val="A4A3A4"/>
          </p15:clr>
        </p15:guide>
        <p15:guide id="3" orient="horz" pos="6068">
          <p15:clr>
            <a:srgbClr val="A4A3A4"/>
          </p15:clr>
        </p15:guide>
        <p15:guide id="4" pos="2160">
          <p15:clr>
            <a:srgbClr val="A4A3A4"/>
          </p15:clr>
        </p15:guide>
        <p15:guide id="5" pos="4201">
          <p15:clr>
            <a:srgbClr val="A4A3A4"/>
          </p15:clr>
        </p15:guide>
        <p15:guide id="6" pos="11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CCFF"/>
    <a:srgbClr val="FFCCCC"/>
    <a:srgbClr val="FF00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3" d="100"/>
          <a:sy n="73" d="100"/>
        </p:scale>
        <p:origin x="3138" y="66"/>
      </p:cViewPr>
      <p:guideLst>
        <p:guide orient="horz" pos="3120"/>
        <p:guide orient="horz" pos="535"/>
        <p:guide orient="horz" pos="6068"/>
        <p:guide pos="2160"/>
        <p:guide pos="4201"/>
        <p:guide pos="11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6575"/>
            <a:ext cx="5829300" cy="2124075"/>
          </a:xfrm>
        </p:spPr>
        <p:txBody>
          <a:bodyPr/>
          <a:lstStyle/>
          <a:p>
            <a:r>
              <a:rPr lang="de-DE"/>
              <a:t>Titelmasterformat durch Klicken bearbeiten</a:t>
            </a:r>
          </a:p>
        </p:txBody>
      </p:sp>
      <p:sp>
        <p:nvSpPr>
          <p:cNvPr id="3" name="Untertitel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2947251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76397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5143500" y="0"/>
            <a:ext cx="1714500" cy="963295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0" y="0"/>
            <a:ext cx="4991100" cy="963295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791869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19303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338" y="6365875"/>
            <a:ext cx="5829300" cy="1966913"/>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531769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188913" y="849313"/>
            <a:ext cx="3163887" cy="8783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505200" y="849313"/>
            <a:ext cx="3163888" cy="8783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17844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42900" y="396875"/>
            <a:ext cx="6172200" cy="1651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670421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3777504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4126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3700"/>
            <a:ext cx="2255838" cy="1679575"/>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1008658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613" y="6934200"/>
            <a:ext cx="4114800" cy="819150"/>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2225261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BB8BBFC-7671-466F-A0BF-2ADA93A5881B}"/>
              </a:ext>
            </a:extLst>
          </p:cNvPr>
          <p:cNvSpPr>
            <a:spLocks noGrp="1" noChangeArrowheads="1"/>
          </p:cNvSpPr>
          <p:nvPr>
            <p:ph type="title"/>
          </p:nvPr>
        </p:nvSpPr>
        <p:spPr bwMode="auto">
          <a:xfrm>
            <a:off x="0" y="0"/>
            <a:ext cx="6858000" cy="631825"/>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1027" name="Rectangle 3">
            <a:extLst>
              <a:ext uri="{FF2B5EF4-FFF2-40B4-BE49-F238E27FC236}">
                <a16:creationId xmlns:a16="http://schemas.microsoft.com/office/drawing/2014/main" id="{D51335FB-B6E2-4AA5-9005-FEDBFD2FB37B}"/>
              </a:ext>
            </a:extLst>
          </p:cNvPr>
          <p:cNvSpPr>
            <a:spLocks noGrp="1" noChangeArrowheads="1"/>
          </p:cNvSpPr>
          <p:nvPr>
            <p:ph type="body" idx="1"/>
          </p:nvPr>
        </p:nvSpPr>
        <p:spPr bwMode="auto">
          <a:xfrm>
            <a:off x="188913" y="849313"/>
            <a:ext cx="6480175" cy="878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000" b="1">
          <a:solidFill>
            <a:schemeClr val="tx2"/>
          </a:solidFill>
          <a:latin typeface="+mj-lt"/>
          <a:ea typeface="+mj-ea"/>
          <a:cs typeface="+mj-cs"/>
        </a:defRPr>
      </a:lvl1pPr>
      <a:lvl2pPr algn="ctr" rtl="0" eaLnBrk="0" fontAlgn="base" hangingPunct="0">
        <a:spcBef>
          <a:spcPct val="0"/>
        </a:spcBef>
        <a:spcAft>
          <a:spcPct val="0"/>
        </a:spcAft>
        <a:defRPr sz="2000" b="1">
          <a:solidFill>
            <a:schemeClr val="tx2"/>
          </a:solidFill>
          <a:latin typeface="Arial" charset="0"/>
        </a:defRPr>
      </a:lvl2pPr>
      <a:lvl3pPr algn="ctr" rtl="0" eaLnBrk="0" fontAlgn="base" hangingPunct="0">
        <a:spcBef>
          <a:spcPct val="0"/>
        </a:spcBef>
        <a:spcAft>
          <a:spcPct val="0"/>
        </a:spcAft>
        <a:defRPr sz="2000" b="1">
          <a:solidFill>
            <a:schemeClr val="tx2"/>
          </a:solidFill>
          <a:latin typeface="Arial" charset="0"/>
        </a:defRPr>
      </a:lvl3pPr>
      <a:lvl4pPr algn="ctr" rtl="0" eaLnBrk="0" fontAlgn="base" hangingPunct="0">
        <a:spcBef>
          <a:spcPct val="0"/>
        </a:spcBef>
        <a:spcAft>
          <a:spcPct val="0"/>
        </a:spcAft>
        <a:defRPr sz="2000" b="1">
          <a:solidFill>
            <a:schemeClr val="tx2"/>
          </a:solidFill>
          <a:latin typeface="Arial" charset="0"/>
        </a:defRPr>
      </a:lvl4pPr>
      <a:lvl5pPr algn="ctr" rtl="0" eaLnBrk="0" fontAlgn="base" hangingPunct="0">
        <a:spcBef>
          <a:spcPct val="0"/>
        </a:spcBef>
        <a:spcAft>
          <a:spcPct val="0"/>
        </a:spcAft>
        <a:defRPr sz="2000" b="1">
          <a:solidFill>
            <a:schemeClr val="tx2"/>
          </a:solidFill>
          <a:latin typeface="Arial" charset="0"/>
        </a:defRPr>
      </a:lvl5pPr>
      <a:lvl6pPr marL="457200" algn="ctr" rtl="0" fontAlgn="base">
        <a:spcBef>
          <a:spcPct val="0"/>
        </a:spcBef>
        <a:spcAft>
          <a:spcPct val="0"/>
        </a:spcAft>
        <a:defRPr sz="2000" b="1">
          <a:solidFill>
            <a:schemeClr val="tx2"/>
          </a:solidFill>
          <a:latin typeface="Arial" charset="0"/>
        </a:defRPr>
      </a:lvl6pPr>
      <a:lvl7pPr marL="914400" algn="ctr" rtl="0" fontAlgn="base">
        <a:spcBef>
          <a:spcPct val="0"/>
        </a:spcBef>
        <a:spcAft>
          <a:spcPct val="0"/>
        </a:spcAft>
        <a:defRPr sz="2000" b="1">
          <a:solidFill>
            <a:schemeClr val="tx2"/>
          </a:solidFill>
          <a:latin typeface="Arial" charset="0"/>
        </a:defRPr>
      </a:lvl7pPr>
      <a:lvl8pPr marL="1371600" algn="ctr" rtl="0" fontAlgn="base">
        <a:spcBef>
          <a:spcPct val="0"/>
        </a:spcBef>
        <a:spcAft>
          <a:spcPct val="0"/>
        </a:spcAft>
        <a:defRPr sz="2000" b="1">
          <a:solidFill>
            <a:schemeClr val="tx2"/>
          </a:solidFill>
          <a:latin typeface="Arial" charset="0"/>
        </a:defRPr>
      </a:lvl8pPr>
      <a:lvl9pPr marL="1828800" algn="ctr" rtl="0" fontAlgn="base">
        <a:spcBef>
          <a:spcPct val="0"/>
        </a:spcBef>
        <a:spcAft>
          <a:spcPct val="0"/>
        </a:spcAft>
        <a:defRPr sz="2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1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200">
          <a:solidFill>
            <a:schemeClr val="tx1"/>
          </a:solidFill>
          <a:latin typeface="+mn-lt"/>
        </a:defRPr>
      </a:lvl2pPr>
      <a:lvl3pPr marL="1143000" indent="-228600" algn="l" rtl="0" eaLnBrk="0" fontAlgn="base" hangingPunct="0">
        <a:spcBef>
          <a:spcPct val="20000"/>
        </a:spcBef>
        <a:spcAft>
          <a:spcPct val="0"/>
        </a:spcAft>
        <a:buChar char="•"/>
        <a:defRPr sz="12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2D0A9DF-7EF7-44BF-9660-07F4C5204749}"/>
              </a:ext>
            </a:extLst>
          </p:cNvPr>
          <p:cNvSpPr>
            <a:spLocks noGrp="1" noChangeArrowheads="1"/>
          </p:cNvSpPr>
          <p:nvPr>
            <p:ph type="title"/>
          </p:nvPr>
        </p:nvSpPr>
        <p:spPr/>
        <p:txBody>
          <a:bodyPr/>
          <a:lstStyle/>
          <a:p>
            <a:pPr eaLnBrk="1" hangingPunct="1"/>
            <a:r>
              <a:rPr lang="de-DE" altLang="de-DE"/>
              <a:t>Fachgemäße Arbeitsweisen</a:t>
            </a:r>
            <a:br>
              <a:rPr lang="de-DE" altLang="de-DE" sz="1800"/>
            </a:br>
            <a:r>
              <a:rPr lang="de-DE" altLang="de-DE" sz="1400"/>
              <a:t>(Lehrerinformation, Stand </a:t>
            </a:r>
            <a:fld id="{5F41ED5A-EE7D-4FFB-9219-6CDC6E8B0588}" type="datetime1">
              <a:rPr lang="de-DE" altLang="de-DE" sz="1400" smtClean="0"/>
              <a:pPr eaLnBrk="1" hangingPunct="1"/>
              <a:t>05.02.2021</a:t>
            </a:fld>
            <a:r>
              <a:rPr lang="de-DE" altLang="de-DE" sz="1400"/>
              <a:t>)</a:t>
            </a:r>
          </a:p>
        </p:txBody>
      </p:sp>
      <p:sp>
        <p:nvSpPr>
          <p:cNvPr id="2051" name="Rectangle 3">
            <a:extLst>
              <a:ext uri="{FF2B5EF4-FFF2-40B4-BE49-F238E27FC236}">
                <a16:creationId xmlns:a16="http://schemas.microsoft.com/office/drawing/2014/main" id="{87038EF4-241A-41AA-9482-79A4AB06790C}"/>
              </a:ext>
            </a:extLst>
          </p:cNvPr>
          <p:cNvSpPr>
            <a:spLocks noGrp="1" noChangeArrowheads="1"/>
          </p:cNvSpPr>
          <p:nvPr>
            <p:ph type="body" idx="1"/>
          </p:nvPr>
        </p:nvSpPr>
        <p:spPr>
          <a:xfrm>
            <a:off x="188913" y="631825"/>
            <a:ext cx="6480175" cy="287338"/>
          </a:xfrm>
        </p:spPr>
        <p:txBody>
          <a:bodyPr/>
          <a:lstStyle/>
          <a:p>
            <a:pPr algn="ctr" eaLnBrk="1" hangingPunct="1">
              <a:lnSpc>
                <a:spcPct val="80000"/>
              </a:lnSpc>
              <a:buFontTx/>
              <a:buNone/>
            </a:pPr>
            <a:r>
              <a:rPr lang="de-DE" altLang="de-DE" sz="1000"/>
              <a:t>Spiel „Stille Post“, von W. Habelitz-Tkotz, überarbeitet von W. Wagner.</a:t>
            </a:r>
          </a:p>
        </p:txBody>
      </p:sp>
      <p:sp>
        <p:nvSpPr>
          <p:cNvPr id="2052" name="Rectangle 4">
            <a:extLst>
              <a:ext uri="{FF2B5EF4-FFF2-40B4-BE49-F238E27FC236}">
                <a16:creationId xmlns:a16="http://schemas.microsoft.com/office/drawing/2014/main" id="{4285D696-D99D-4960-82E3-6CAA2F542A1B}"/>
              </a:ext>
            </a:extLst>
          </p:cNvPr>
          <p:cNvSpPr>
            <a:spLocks noChangeArrowheads="1"/>
          </p:cNvSpPr>
          <p:nvPr/>
        </p:nvSpPr>
        <p:spPr bwMode="auto">
          <a:xfrm>
            <a:off x="188913" y="849313"/>
            <a:ext cx="6480175" cy="8783637"/>
          </a:xfrm>
          <a:prstGeom prst="rect">
            <a:avLst/>
          </a:prstGeom>
          <a:noFill/>
          <a:ln w="9525">
            <a:noFill/>
            <a:miter lim="800000"/>
            <a:headEnd/>
            <a:tailEnd/>
          </a:ln>
        </p:spPr>
        <p:txBody>
          <a:bodyPr/>
          <a:lstStyle/>
          <a:p>
            <a:pPr>
              <a:lnSpc>
                <a:spcPct val="90000"/>
              </a:lnSpc>
              <a:spcBef>
                <a:spcPct val="20000"/>
              </a:spcBef>
              <a:defRPr/>
            </a:pPr>
            <a:r>
              <a:rPr lang="de-DE" sz="1400" b="1" dirty="0">
                <a:latin typeface="Arial" charset="0"/>
              </a:rPr>
              <a:t>Lehrziele:</a:t>
            </a:r>
          </a:p>
          <a:p>
            <a:pPr marL="180975" indent="-180975">
              <a:lnSpc>
                <a:spcPct val="90000"/>
              </a:lnSpc>
              <a:spcBef>
                <a:spcPct val="20000"/>
              </a:spcBef>
              <a:defRPr/>
            </a:pPr>
            <a:r>
              <a:rPr lang="de-DE" sz="1200" dirty="0">
                <a:latin typeface="Arial" charset="0"/>
              </a:rPr>
              <a:t>1. Kennen lernen von Elementen der fachgemäßen Arbeitsweise in Naturwissenschaften und speziell dem Fach Chemie (Beobachten, Beschreiben, Zeichnen, Gerätschaften).</a:t>
            </a:r>
          </a:p>
          <a:p>
            <a:pPr marL="180975" indent="-180975">
              <a:lnSpc>
                <a:spcPct val="90000"/>
              </a:lnSpc>
              <a:spcBef>
                <a:spcPct val="20000"/>
              </a:spcBef>
              <a:defRPr/>
            </a:pPr>
            <a:r>
              <a:rPr lang="de-DE" sz="1200" dirty="0">
                <a:latin typeface="Arial" charset="0"/>
              </a:rPr>
              <a:t>2. Einüben fachgemäßer Arbeitsweisen (Versuchsaufbauten realisieren, Reflexion der eigenen Tätigkeit).</a:t>
            </a:r>
          </a:p>
          <a:p>
            <a:pPr>
              <a:lnSpc>
                <a:spcPct val="90000"/>
              </a:lnSpc>
              <a:spcBef>
                <a:spcPct val="20000"/>
              </a:spcBef>
              <a:defRPr/>
            </a:pPr>
            <a:r>
              <a:rPr lang="de-DE" sz="1400" b="1" dirty="0">
                <a:latin typeface="Arial" charset="0"/>
              </a:rPr>
              <a:t>Vorkenntnisse :</a:t>
            </a:r>
          </a:p>
          <a:p>
            <a:pPr>
              <a:lnSpc>
                <a:spcPct val="90000"/>
              </a:lnSpc>
              <a:spcBef>
                <a:spcPct val="20000"/>
              </a:spcBef>
              <a:defRPr/>
            </a:pPr>
            <a:r>
              <a:rPr lang="de-DE" sz="1200" dirty="0">
                <a:latin typeface="Arial" charset="0"/>
              </a:rPr>
              <a:t>Je nach didaktischem Ort: keine bzw. einige Bezeichnungen für typische Gerätschaften eines Chemikers (Rundkolben, </a:t>
            </a:r>
            <a:r>
              <a:rPr lang="de-DE" sz="1200" dirty="0" err="1">
                <a:latin typeface="Arial" charset="0"/>
              </a:rPr>
              <a:t>Erlenmeyerkolben</a:t>
            </a:r>
            <a:r>
              <a:rPr lang="de-DE" sz="1200" dirty="0">
                <a:latin typeface="Arial" charset="0"/>
              </a:rPr>
              <a:t>, Bürette, Stativ…) und deren grundlegende Verwendung (Schläuche an Glasgeräte anschließen, Stativ/Muffe/Klammer bedienen, …)</a:t>
            </a:r>
          </a:p>
          <a:p>
            <a:pPr>
              <a:lnSpc>
                <a:spcPct val="90000"/>
              </a:lnSpc>
              <a:spcBef>
                <a:spcPct val="20000"/>
              </a:spcBef>
              <a:defRPr/>
            </a:pPr>
            <a:r>
              <a:rPr lang="de-DE" sz="1400" b="1" dirty="0">
                <a:latin typeface="Arial" charset="0"/>
              </a:rPr>
              <a:t>Vorbereitung:</a:t>
            </a:r>
          </a:p>
          <a:p>
            <a:pPr>
              <a:lnSpc>
                <a:spcPct val="90000"/>
              </a:lnSpc>
              <a:spcBef>
                <a:spcPct val="20000"/>
              </a:spcBef>
              <a:defRPr/>
            </a:pPr>
            <a:r>
              <a:rPr lang="de-DE" sz="1200" dirty="0">
                <a:latin typeface="Arial" charset="0"/>
              </a:rPr>
              <a:t>Schüler in Gruppen zu je 6 Personen einteilen. Für jede Gruppe wird ein voller Satz Materialien und 3 Tische benötigt. Auf jedem Tisch stehen alle Materialien zu einer Farbe zur Verfügung. Je zwei Schüler in jeder Gruppe arbeiten arbeitsgleich zusammen und bilden eine Kleingruppe, der eine Farbe zugeteilt wird.</a:t>
            </a:r>
          </a:p>
          <a:p>
            <a:pPr>
              <a:lnSpc>
                <a:spcPct val="90000"/>
              </a:lnSpc>
              <a:spcBef>
                <a:spcPct val="20000"/>
              </a:spcBef>
              <a:defRPr/>
            </a:pPr>
            <a:endParaRPr lang="de-DE" sz="1200" dirty="0">
              <a:latin typeface="Arial" charset="0"/>
            </a:endParaRPr>
          </a:p>
          <a:p>
            <a:pPr>
              <a:lnSpc>
                <a:spcPct val="90000"/>
              </a:lnSpc>
              <a:spcBef>
                <a:spcPct val="20000"/>
              </a:spcBef>
              <a:defRPr/>
            </a:pPr>
            <a:r>
              <a:rPr lang="de-DE" sz="1400" b="1" dirty="0">
                <a:latin typeface="Arial" charset="0"/>
              </a:rPr>
              <a:t>Einsatz im Unterricht:</a:t>
            </a:r>
          </a:p>
          <a:p>
            <a:pPr>
              <a:lnSpc>
                <a:spcPct val="90000"/>
              </a:lnSpc>
              <a:spcBef>
                <a:spcPct val="20000"/>
              </a:spcBef>
              <a:defRPr/>
            </a:pPr>
            <a:r>
              <a:rPr lang="de-DE" sz="1200" dirty="0">
                <a:latin typeface="Arial" charset="0"/>
              </a:rPr>
              <a:t>Sozialform: Gruppenarbeit.</a:t>
            </a:r>
          </a:p>
          <a:p>
            <a:pPr>
              <a:lnSpc>
                <a:spcPct val="90000"/>
              </a:lnSpc>
              <a:spcBef>
                <a:spcPct val="20000"/>
              </a:spcBef>
              <a:defRPr/>
            </a:pPr>
            <a:r>
              <a:rPr lang="de-DE" sz="1200" dirty="0">
                <a:latin typeface="Arial" charset="0"/>
              </a:rPr>
              <a:t>Didaktischer Ort: Erarbeitung oder Festigung.</a:t>
            </a:r>
          </a:p>
          <a:p>
            <a:pPr>
              <a:lnSpc>
                <a:spcPct val="90000"/>
              </a:lnSpc>
              <a:spcBef>
                <a:spcPct val="20000"/>
              </a:spcBef>
              <a:defRPr/>
            </a:pPr>
            <a:r>
              <a:rPr lang="de-DE" sz="1200" dirty="0">
                <a:latin typeface="Arial" charset="0"/>
              </a:rPr>
              <a:t>Achtung: Prinzip „Stille Post“! Jede Aufgabe ist geheim!</a:t>
            </a:r>
          </a:p>
          <a:p>
            <a:pPr>
              <a:lnSpc>
                <a:spcPct val="90000"/>
              </a:lnSpc>
              <a:spcBef>
                <a:spcPct val="20000"/>
              </a:spcBef>
              <a:defRPr/>
            </a:pPr>
            <a:r>
              <a:rPr lang="de-DE" sz="1200" b="1" dirty="0">
                <a:latin typeface="Arial" charset="0"/>
              </a:rPr>
              <a:t>Aufgabe 1: </a:t>
            </a:r>
            <a:r>
              <a:rPr lang="de-DE" sz="1200" dirty="0">
                <a:latin typeface="Arial" charset="0"/>
              </a:rPr>
              <a:t>Jede Kleingruppe (2 Schüler) erhält die </a:t>
            </a:r>
            <a:r>
              <a:rPr lang="de-DE" sz="1200" b="1" dirty="0">
                <a:latin typeface="Arial" charset="0"/>
              </a:rPr>
              <a:t>Skizze</a:t>
            </a:r>
            <a:r>
              <a:rPr lang="de-DE" sz="1200" dirty="0">
                <a:latin typeface="Arial" charset="0"/>
              </a:rPr>
              <a:t> eines Versuchsaufbaus in einem Umschlag und soll diese in Worten schriftlich auf dem (laminierten) Arbeitsblatt (mit wasserlöslichem Folienstift) beschreiben. Danach kommt diese </a:t>
            </a:r>
            <a:r>
              <a:rPr lang="de-DE" sz="1200" b="1" dirty="0">
                <a:latin typeface="Arial" charset="0"/>
              </a:rPr>
              <a:t>Beschreibung</a:t>
            </a:r>
            <a:r>
              <a:rPr lang="de-DE" sz="1200" dirty="0">
                <a:latin typeface="Arial" charset="0"/>
              </a:rPr>
              <a:t> in einen anderen, gekennzeichneten Umschlag und bleibt liegen. Die Skizze muss zurück in ihren Umschlag. Die Kleingruppen wechseln die Plätze im Uhrzeigersinn.</a:t>
            </a:r>
          </a:p>
          <a:p>
            <a:pPr>
              <a:lnSpc>
                <a:spcPct val="90000"/>
              </a:lnSpc>
              <a:spcBef>
                <a:spcPct val="20000"/>
              </a:spcBef>
              <a:defRPr/>
            </a:pPr>
            <a:r>
              <a:rPr lang="de-DE" sz="1200" b="1" dirty="0">
                <a:latin typeface="Arial" charset="0"/>
              </a:rPr>
              <a:t>Aufgabe 2: </a:t>
            </a:r>
            <a:r>
              <a:rPr lang="de-DE" sz="1200" dirty="0">
                <a:latin typeface="Arial" charset="0"/>
              </a:rPr>
              <a:t>Die Kleingruppen finden eine Beschreibung vor und sollen den entsprechenden Versuchsaufbau realisieren. Man kann nur die benötigten </a:t>
            </a:r>
            <a:r>
              <a:rPr lang="de-DE" sz="1200" b="1" dirty="0">
                <a:latin typeface="Arial" charset="0"/>
              </a:rPr>
              <a:t>Materialien</a:t>
            </a:r>
            <a:r>
              <a:rPr lang="de-DE" sz="1200" dirty="0">
                <a:latin typeface="Arial" charset="0"/>
              </a:rPr>
              <a:t> oder zusätzlich </a:t>
            </a:r>
            <a:r>
              <a:rPr lang="de-DE" sz="1200" dirty="0" err="1">
                <a:latin typeface="Arial" charset="0"/>
              </a:rPr>
              <a:t>Distraktoren</a:t>
            </a:r>
            <a:r>
              <a:rPr lang="de-DE" sz="1200" dirty="0">
                <a:latin typeface="Arial" charset="0"/>
              </a:rPr>
              <a:t> anbieten. Danach wechseln sie die Plätze im Uhrzeigersinn.</a:t>
            </a:r>
          </a:p>
          <a:p>
            <a:pPr>
              <a:lnSpc>
                <a:spcPct val="90000"/>
              </a:lnSpc>
              <a:spcBef>
                <a:spcPct val="20000"/>
              </a:spcBef>
              <a:defRPr/>
            </a:pPr>
            <a:r>
              <a:rPr lang="de-DE" sz="1200" b="1" dirty="0">
                <a:latin typeface="Arial" charset="0"/>
              </a:rPr>
              <a:t>Aufgabe 3: </a:t>
            </a:r>
            <a:r>
              <a:rPr lang="de-DE" sz="1200" dirty="0">
                <a:latin typeface="Arial" charset="0"/>
              </a:rPr>
              <a:t>Die Kleingruppen </a:t>
            </a:r>
            <a:r>
              <a:rPr lang="de-DE" sz="1200" b="1" dirty="0">
                <a:latin typeface="Arial" charset="0"/>
              </a:rPr>
              <a:t>zeichnen</a:t>
            </a:r>
            <a:r>
              <a:rPr lang="de-DE" sz="1200" dirty="0">
                <a:latin typeface="Arial" charset="0"/>
              </a:rPr>
              <a:t> den vorgefundenen Versuchsaufbau auf das vorgefundene (laminierte) Blatt (mit wasserlöslichem Folienstift). Das Blatt bleibt liegen, die Schüler wechseln die Plätze im Uhrzeigersinn.</a:t>
            </a:r>
          </a:p>
          <a:p>
            <a:pPr>
              <a:lnSpc>
                <a:spcPct val="90000"/>
              </a:lnSpc>
              <a:spcBef>
                <a:spcPct val="20000"/>
              </a:spcBef>
              <a:defRPr/>
            </a:pPr>
            <a:r>
              <a:rPr lang="de-DE" sz="1200" b="1" dirty="0">
                <a:latin typeface="Arial" charset="0"/>
              </a:rPr>
              <a:t>Aufgabe 4:</a:t>
            </a:r>
            <a:r>
              <a:rPr lang="de-DE" sz="1200" dirty="0">
                <a:latin typeface="Arial" charset="0"/>
              </a:rPr>
              <a:t> Die Kleingruppen sind nun am ursprünglichen Platz wieder angekommen und vergleichen den vorgefundenen Aufbau und die Zeichnung mit der Anfangsskizze. Abweichungen werden auf ihre Ursache (Text? Zeichnung?) hin untersucht. Im Klassenverband können dann  Arbeitsregeln als Schlussfolgerungen formuliert werden.</a:t>
            </a:r>
          </a:p>
          <a:p>
            <a:pPr>
              <a:lnSpc>
                <a:spcPct val="90000"/>
              </a:lnSpc>
              <a:spcBef>
                <a:spcPct val="20000"/>
              </a:spcBef>
              <a:defRPr/>
            </a:pPr>
            <a:endParaRPr lang="de-DE" sz="1200" dirty="0">
              <a:latin typeface="Arial" charset="0"/>
            </a:endParaRPr>
          </a:p>
          <a:p>
            <a:pPr>
              <a:lnSpc>
                <a:spcPct val="90000"/>
              </a:lnSpc>
              <a:spcBef>
                <a:spcPct val="20000"/>
              </a:spcBef>
              <a:defRPr/>
            </a:pPr>
            <a:r>
              <a:rPr lang="de-DE" sz="1400" b="1" dirty="0">
                <a:latin typeface="Arial" charset="0"/>
              </a:rPr>
              <a:t>Material:</a:t>
            </a:r>
          </a:p>
          <a:p>
            <a:pPr>
              <a:lnSpc>
                <a:spcPct val="90000"/>
              </a:lnSpc>
              <a:spcBef>
                <a:spcPct val="20000"/>
              </a:spcBef>
              <a:defRPr/>
            </a:pPr>
            <a:r>
              <a:rPr lang="de-DE" sz="1200" dirty="0">
                <a:latin typeface="Arial" charset="0"/>
              </a:rPr>
              <a:t>Diese Material besteht aus</a:t>
            </a:r>
          </a:p>
          <a:p>
            <a:pPr>
              <a:lnSpc>
                <a:spcPct val="90000"/>
              </a:lnSpc>
              <a:spcBef>
                <a:spcPct val="20000"/>
              </a:spcBef>
              <a:buFontTx/>
              <a:buChar char="•"/>
              <a:defRPr/>
            </a:pPr>
            <a:r>
              <a:rPr lang="de-DE" sz="1200" dirty="0">
                <a:latin typeface="Arial" charset="0"/>
              </a:rPr>
              <a:t> dieser Lehrerinformation (2. Seite mit Materialliste für die Versuchsaufbauten)</a:t>
            </a:r>
          </a:p>
          <a:p>
            <a:pPr>
              <a:lnSpc>
                <a:spcPct val="90000"/>
              </a:lnSpc>
              <a:spcBef>
                <a:spcPct val="20000"/>
              </a:spcBef>
              <a:buFontTx/>
              <a:buChar char="•"/>
              <a:defRPr/>
            </a:pPr>
            <a:r>
              <a:rPr lang="de-DE" sz="1200" dirty="0">
                <a:latin typeface="Arial" charset="0"/>
              </a:rPr>
              <a:t> einer Datei mit Vorlagen für die drei Aufgaben und der Anleitung für Schüler (</a:t>
            </a:r>
            <a:r>
              <a:rPr lang="de-DE" sz="1200" dirty="0" err="1">
                <a:latin typeface="Arial" charset="0"/>
              </a:rPr>
              <a:t>ppt</a:t>
            </a:r>
            <a:r>
              <a:rPr lang="de-DE" sz="1200" dirty="0">
                <a:latin typeface="Arial" charset="0"/>
              </a:rPr>
              <a:t>).</a:t>
            </a:r>
          </a:p>
          <a:p>
            <a:pPr>
              <a:lnSpc>
                <a:spcPct val="90000"/>
              </a:lnSpc>
              <a:spcBef>
                <a:spcPct val="20000"/>
              </a:spcBef>
              <a:defRPr/>
            </a:pPr>
            <a:endParaRPr lang="de-DE" sz="1200" dirty="0">
              <a:latin typeface="Arial" charset="0"/>
            </a:endParaRPr>
          </a:p>
          <a:p>
            <a:pPr>
              <a:lnSpc>
                <a:spcPct val="90000"/>
              </a:lnSpc>
              <a:spcBef>
                <a:spcPct val="20000"/>
              </a:spcBef>
              <a:defRPr/>
            </a:pPr>
            <a:r>
              <a:rPr lang="de-DE" sz="1400" b="1" dirty="0">
                <a:latin typeface="Arial" charset="0"/>
              </a:rPr>
              <a:t>Dauer: </a:t>
            </a:r>
            <a:r>
              <a:rPr lang="de-DE" sz="1200" dirty="0">
                <a:latin typeface="Arial" charset="0"/>
              </a:rPr>
              <a:t>je nach Vorerfahrung 25-45 Minuten.</a:t>
            </a:r>
            <a:endParaRPr lang="de-DE" sz="1200">
              <a:latin typeface="Arial" charset="0"/>
            </a:endParaRPr>
          </a:p>
          <a:p>
            <a:pPr>
              <a:lnSpc>
                <a:spcPct val="90000"/>
              </a:lnSpc>
              <a:spcBef>
                <a:spcPct val="20000"/>
              </a:spcBef>
              <a:defRPr/>
            </a:pPr>
            <a:endParaRPr lang="de-DE" sz="1200" dirty="0">
              <a:latin typeface="Arial" charset="0"/>
            </a:endParaRPr>
          </a:p>
          <a:p>
            <a:pPr>
              <a:lnSpc>
                <a:spcPct val="90000"/>
              </a:lnSpc>
              <a:spcBef>
                <a:spcPct val="20000"/>
              </a:spcBef>
              <a:defRPr/>
            </a:pPr>
            <a:r>
              <a:rPr lang="de-DE" sz="1400" b="1" dirty="0">
                <a:latin typeface="Arial" charset="0"/>
              </a:rPr>
              <a:t>Didaktische Hinweise:  </a:t>
            </a:r>
            <a:r>
              <a:rPr lang="de-DE" sz="1200" dirty="0">
                <a:latin typeface="Arial" charset="0"/>
              </a:rPr>
              <a:t>Die Kleingruppen können sehr unterschiedlich schnell fertig sein. Zur Beschäftigung könnte man Rechercheaufgaben nach den englischen Bezeichnungen für die Geräte verteilen (WWW, Lexikon) oder die Versuchsaufbauten am Computer zeichnen lassen (</a:t>
            </a:r>
            <a:r>
              <a:rPr lang="de-DE" sz="1200" dirty="0" err="1">
                <a:latin typeface="Arial" charset="0"/>
              </a:rPr>
              <a:t>ChemDraw</a:t>
            </a:r>
            <a:r>
              <a:rPr lang="de-DE" sz="1200" dirty="0">
                <a:latin typeface="Arial" charset="0"/>
              </a:rPr>
              <a:t>, PowerPoint mit vorgefertigten Geräten…)</a:t>
            </a:r>
            <a:endParaRPr lang="de-DE" sz="1400" dirty="0">
              <a:latin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6F621FA-27D6-4ED3-A33F-1FC938688C57}"/>
              </a:ext>
            </a:extLst>
          </p:cNvPr>
          <p:cNvSpPr>
            <a:spLocks noGrp="1" noChangeArrowheads="1"/>
          </p:cNvSpPr>
          <p:nvPr>
            <p:ph type="title"/>
          </p:nvPr>
        </p:nvSpPr>
        <p:spPr/>
        <p:txBody>
          <a:bodyPr/>
          <a:lstStyle/>
          <a:p>
            <a:pPr eaLnBrk="1" hangingPunct="1"/>
            <a:r>
              <a:rPr lang="de-DE" altLang="de-DE"/>
              <a:t>Fachgemäße Arbeitsweisen</a:t>
            </a:r>
            <a:br>
              <a:rPr lang="de-DE" altLang="de-DE" sz="1800"/>
            </a:br>
            <a:r>
              <a:rPr lang="de-DE" altLang="de-DE" sz="1400"/>
              <a:t>(Materialliste)</a:t>
            </a:r>
          </a:p>
        </p:txBody>
      </p:sp>
      <p:sp>
        <p:nvSpPr>
          <p:cNvPr id="2052" name="Rectangle 4">
            <a:extLst>
              <a:ext uri="{FF2B5EF4-FFF2-40B4-BE49-F238E27FC236}">
                <a16:creationId xmlns:a16="http://schemas.microsoft.com/office/drawing/2014/main" id="{377725C3-2CE4-495C-BF1C-AC2B364061B6}"/>
              </a:ext>
            </a:extLst>
          </p:cNvPr>
          <p:cNvSpPr>
            <a:spLocks noChangeArrowheads="1"/>
          </p:cNvSpPr>
          <p:nvPr/>
        </p:nvSpPr>
        <p:spPr bwMode="auto">
          <a:xfrm>
            <a:off x="188913" y="849313"/>
            <a:ext cx="3240087" cy="4103687"/>
          </a:xfrm>
          <a:prstGeom prst="rect">
            <a:avLst/>
          </a:prstGeom>
          <a:noFill/>
          <a:ln w="9525">
            <a:noFill/>
            <a:miter lim="800000"/>
            <a:headEnd/>
            <a:tailEnd/>
          </a:ln>
        </p:spPr>
        <p:txBody>
          <a:bodyPr/>
          <a:lstStyle/>
          <a:p>
            <a:pPr>
              <a:lnSpc>
                <a:spcPct val="90000"/>
              </a:lnSpc>
              <a:spcBef>
                <a:spcPct val="20000"/>
              </a:spcBef>
              <a:defRPr/>
            </a:pPr>
            <a:r>
              <a:rPr lang="de-DE" sz="1400" dirty="0">
                <a:solidFill>
                  <a:srgbClr val="FF0000"/>
                </a:solidFill>
                <a:latin typeface="Arial" charset="0"/>
              </a:rPr>
              <a:t>Skizze rot:</a:t>
            </a:r>
          </a:p>
          <a:p>
            <a:pPr marL="180975" indent="-180975">
              <a:lnSpc>
                <a:spcPct val="90000"/>
              </a:lnSpc>
              <a:spcBef>
                <a:spcPct val="20000"/>
              </a:spcBef>
              <a:buFont typeface="Arial" pitchFamily="34" charset="0"/>
              <a:buChar char="•"/>
              <a:defRPr/>
            </a:pPr>
            <a:r>
              <a:rPr lang="de-DE" sz="1200" dirty="0" err="1">
                <a:solidFill>
                  <a:srgbClr val="FF0000"/>
                </a:solidFill>
                <a:latin typeface="Arial" charset="0"/>
              </a:rPr>
              <a:t>Laborboy</a:t>
            </a:r>
            <a:endParaRPr lang="de-DE" sz="1200" dirty="0">
              <a:solidFill>
                <a:srgbClr val="FF0000"/>
              </a:solidFill>
              <a:latin typeface="Arial" charset="0"/>
            </a:endParaRPr>
          </a:p>
          <a:p>
            <a:pPr marL="180975" indent="-180975">
              <a:lnSpc>
                <a:spcPct val="90000"/>
              </a:lnSpc>
              <a:spcBef>
                <a:spcPct val="20000"/>
              </a:spcBef>
              <a:buFont typeface="Arial" pitchFamily="34" charset="0"/>
              <a:buChar char="•"/>
              <a:defRPr/>
            </a:pPr>
            <a:r>
              <a:rPr lang="de-DE" sz="1200" dirty="0" err="1">
                <a:solidFill>
                  <a:srgbClr val="FF0000"/>
                </a:solidFill>
                <a:latin typeface="Arial" charset="0"/>
              </a:rPr>
              <a:t>Magnetrührer</a:t>
            </a:r>
            <a:endParaRPr lang="de-DE" sz="1200" dirty="0">
              <a:solidFill>
                <a:srgbClr val="FF0000"/>
              </a:solidFill>
              <a:latin typeface="Arial" charset="0"/>
            </a:endParaRPr>
          </a:p>
          <a:p>
            <a:pPr marL="180975" indent="-180975">
              <a:lnSpc>
                <a:spcPct val="90000"/>
              </a:lnSpc>
              <a:spcBef>
                <a:spcPct val="20000"/>
              </a:spcBef>
              <a:buFont typeface="Arial" pitchFamily="34" charset="0"/>
              <a:buChar char="•"/>
              <a:defRPr/>
            </a:pPr>
            <a:r>
              <a:rPr lang="de-DE" sz="1200" dirty="0">
                <a:solidFill>
                  <a:srgbClr val="FF0000"/>
                </a:solidFill>
                <a:latin typeface="Arial" charset="0"/>
              </a:rPr>
              <a:t>Magnetrührstäbchen</a:t>
            </a:r>
          </a:p>
          <a:p>
            <a:pPr marL="180975" indent="-180975">
              <a:lnSpc>
                <a:spcPct val="90000"/>
              </a:lnSpc>
              <a:spcBef>
                <a:spcPct val="20000"/>
              </a:spcBef>
              <a:buFont typeface="Arial" pitchFamily="34" charset="0"/>
              <a:buChar char="•"/>
              <a:defRPr/>
            </a:pPr>
            <a:r>
              <a:rPr lang="de-DE" sz="1200" dirty="0" err="1">
                <a:solidFill>
                  <a:srgbClr val="FF0000"/>
                </a:solidFill>
                <a:latin typeface="Arial" charset="0"/>
              </a:rPr>
              <a:t>Erlenmeyerkolben</a:t>
            </a:r>
            <a:r>
              <a:rPr lang="de-DE" sz="1200" dirty="0">
                <a:solidFill>
                  <a:srgbClr val="FF0000"/>
                </a:solidFill>
                <a:latin typeface="Arial" charset="0"/>
              </a:rPr>
              <a:t> 100mL</a:t>
            </a:r>
          </a:p>
          <a:p>
            <a:pPr marL="180975" indent="-180975">
              <a:lnSpc>
                <a:spcPct val="90000"/>
              </a:lnSpc>
              <a:spcBef>
                <a:spcPct val="20000"/>
              </a:spcBef>
              <a:buFont typeface="Arial" pitchFamily="34" charset="0"/>
              <a:buChar char="•"/>
              <a:defRPr/>
            </a:pPr>
            <a:r>
              <a:rPr lang="de-DE" sz="1200" dirty="0">
                <a:solidFill>
                  <a:srgbClr val="FF0000"/>
                </a:solidFill>
                <a:latin typeface="Arial" charset="0"/>
              </a:rPr>
              <a:t>Bürette 25-50mL</a:t>
            </a:r>
          </a:p>
          <a:p>
            <a:pPr marL="180975" indent="-180975">
              <a:lnSpc>
                <a:spcPct val="90000"/>
              </a:lnSpc>
              <a:spcBef>
                <a:spcPct val="20000"/>
              </a:spcBef>
              <a:buFont typeface="Arial" pitchFamily="34" charset="0"/>
              <a:buChar char="•"/>
              <a:defRPr/>
            </a:pPr>
            <a:r>
              <a:rPr lang="de-DE" sz="1200" dirty="0">
                <a:solidFill>
                  <a:srgbClr val="FF0000"/>
                </a:solidFill>
                <a:latin typeface="Arial" charset="0"/>
              </a:rPr>
              <a:t>kleiner Glastrichter zum </a:t>
            </a:r>
            <a:r>
              <a:rPr lang="de-DE" sz="1200" dirty="0" err="1">
                <a:solidFill>
                  <a:srgbClr val="FF0000"/>
                </a:solidFill>
                <a:latin typeface="Arial" charset="0"/>
              </a:rPr>
              <a:t>Befüllen</a:t>
            </a:r>
            <a:endParaRPr lang="de-DE" sz="1200" dirty="0">
              <a:solidFill>
                <a:srgbClr val="FF0000"/>
              </a:solidFill>
              <a:latin typeface="Arial" charset="0"/>
            </a:endParaRPr>
          </a:p>
          <a:p>
            <a:pPr marL="180975" indent="-180975">
              <a:lnSpc>
                <a:spcPct val="90000"/>
              </a:lnSpc>
              <a:spcBef>
                <a:spcPct val="20000"/>
              </a:spcBef>
              <a:buFont typeface="Arial" pitchFamily="34" charset="0"/>
              <a:buChar char="•"/>
              <a:defRPr/>
            </a:pPr>
            <a:r>
              <a:rPr lang="de-DE" sz="1200" dirty="0">
                <a:solidFill>
                  <a:srgbClr val="FF0000"/>
                </a:solidFill>
                <a:latin typeface="Arial" charset="0"/>
              </a:rPr>
              <a:t>Stativ</a:t>
            </a:r>
          </a:p>
          <a:p>
            <a:pPr marL="180975" indent="-180975">
              <a:lnSpc>
                <a:spcPct val="90000"/>
              </a:lnSpc>
              <a:spcBef>
                <a:spcPct val="20000"/>
              </a:spcBef>
              <a:buFont typeface="Arial" pitchFamily="34" charset="0"/>
              <a:buChar char="•"/>
              <a:defRPr/>
            </a:pPr>
            <a:r>
              <a:rPr lang="de-DE" sz="1200" dirty="0">
                <a:solidFill>
                  <a:srgbClr val="FF0000"/>
                </a:solidFill>
                <a:latin typeface="Arial" charset="0"/>
              </a:rPr>
              <a:t>(Muffe), </a:t>
            </a:r>
            <a:r>
              <a:rPr lang="de-DE" sz="1200" dirty="0" err="1">
                <a:solidFill>
                  <a:srgbClr val="FF0000"/>
                </a:solidFill>
                <a:latin typeface="Arial" charset="0"/>
              </a:rPr>
              <a:t>Bürettenhalter</a:t>
            </a:r>
            <a:endParaRPr lang="de-DE" sz="1200" dirty="0">
              <a:solidFill>
                <a:srgbClr val="0000FF"/>
              </a:solidFill>
              <a:latin typeface="Arial" charset="0"/>
            </a:endParaRPr>
          </a:p>
          <a:p>
            <a:pPr>
              <a:lnSpc>
                <a:spcPct val="90000"/>
              </a:lnSpc>
              <a:spcBef>
                <a:spcPct val="20000"/>
              </a:spcBef>
              <a:defRPr/>
            </a:pPr>
            <a:endParaRPr lang="de-DE" sz="1200" dirty="0">
              <a:solidFill>
                <a:srgbClr val="FF0000"/>
              </a:solidFill>
              <a:latin typeface="Arial" charset="0"/>
            </a:endParaRPr>
          </a:p>
          <a:p>
            <a:pPr marL="180975" indent="-180975">
              <a:lnSpc>
                <a:spcPct val="90000"/>
              </a:lnSpc>
              <a:spcBef>
                <a:spcPct val="20000"/>
              </a:spcBef>
              <a:defRPr/>
            </a:pPr>
            <a:endParaRPr lang="de-DE" sz="1400" dirty="0">
              <a:latin typeface="Arial" charset="0"/>
            </a:endParaRPr>
          </a:p>
          <a:p>
            <a:pPr>
              <a:lnSpc>
                <a:spcPct val="90000"/>
              </a:lnSpc>
              <a:spcBef>
                <a:spcPct val="20000"/>
              </a:spcBef>
              <a:defRPr/>
            </a:pPr>
            <a:endParaRPr lang="de-DE" sz="1200" dirty="0">
              <a:latin typeface="Arial" charset="0"/>
            </a:endParaRPr>
          </a:p>
        </p:txBody>
      </p:sp>
      <p:sp>
        <p:nvSpPr>
          <p:cNvPr id="4" name="Rectangle 4">
            <a:extLst>
              <a:ext uri="{FF2B5EF4-FFF2-40B4-BE49-F238E27FC236}">
                <a16:creationId xmlns:a16="http://schemas.microsoft.com/office/drawing/2014/main" id="{1ED6D5D0-76FF-4B7D-ABF8-43543928DF99}"/>
              </a:ext>
            </a:extLst>
          </p:cNvPr>
          <p:cNvSpPr>
            <a:spLocks noChangeArrowheads="1"/>
          </p:cNvSpPr>
          <p:nvPr/>
        </p:nvSpPr>
        <p:spPr bwMode="auto">
          <a:xfrm>
            <a:off x="3429000" y="4953000"/>
            <a:ext cx="3240088" cy="4679950"/>
          </a:xfrm>
          <a:prstGeom prst="rect">
            <a:avLst/>
          </a:prstGeom>
          <a:noFill/>
          <a:ln w="9525">
            <a:noFill/>
            <a:miter lim="800000"/>
            <a:headEnd/>
            <a:tailEnd/>
          </a:ln>
        </p:spPr>
        <p:txBody>
          <a:bodyPr/>
          <a:lstStyle/>
          <a:p>
            <a:pPr>
              <a:lnSpc>
                <a:spcPct val="90000"/>
              </a:lnSpc>
              <a:spcBef>
                <a:spcPct val="20000"/>
              </a:spcBef>
              <a:defRPr/>
            </a:pPr>
            <a:r>
              <a:rPr lang="de-DE" sz="1400" dirty="0">
                <a:solidFill>
                  <a:srgbClr val="00B050"/>
                </a:solidFill>
                <a:latin typeface="Arial" charset="0"/>
              </a:rPr>
              <a:t>Skizze grün:</a:t>
            </a:r>
          </a:p>
          <a:p>
            <a:pPr marL="180975" indent="-180975">
              <a:lnSpc>
                <a:spcPct val="90000"/>
              </a:lnSpc>
              <a:spcBef>
                <a:spcPct val="20000"/>
              </a:spcBef>
              <a:buFont typeface="Arial" pitchFamily="34" charset="0"/>
              <a:buChar char="•"/>
              <a:defRPr/>
            </a:pPr>
            <a:r>
              <a:rPr lang="de-DE" sz="1200" dirty="0" err="1">
                <a:solidFill>
                  <a:srgbClr val="00B050"/>
                </a:solidFill>
                <a:latin typeface="Arial" charset="0"/>
              </a:rPr>
              <a:t>Dreibein</a:t>
            </a:r>
            <a:endParaRPr lang="de-DE" sz="1200" dirty="0">
              <a:solidFill>
                <a:srgbClr val="00B050"/>
              </a:solidFill>
              <a:latin typeface="Arial" charset="0"/>
            </a:endParaRPr>
          </a:p>
          <a:p>
            <a:pPr marL="180975" indent="-180975">
              <a:lnSpc>
                <a:spcPct val="90000"/>
              </a:lnSpc>
              <a:spcBef>
                <a:spcPct val="20000"/>
              </a:spcBef>
              <a:buFont typeface="Arial" pitchFamily="34" charset="0"/>
              <a:buChar char="•"/>
              <a:defRPr/>
            </a:pPr>
            <a:r>
              <a:rPr lang="de-DE" sz="1200" dirty="0" err="1">
                <a:solidFill>
                  <a:srgbClr val="00B050"/>
                </a:solidFill>
                <a:latin typeface="Arial" charset="0"/>
              </a:rPr>
              <a:t>Keramikdrahtnetz</a:t>
            </a:r>
            <a:endParaRPr lang="de-DE" sz="1200" dirty="0">
              <a:solidFill>
                <a:srgbClr val="00B050"/>
              </a:solidFill>
              <a:latin typeface="Arial" charset="0"/>
            </a:endParaRPr>
          </a:p>
          <a:p>
            <a:pPr marL="180975" indent="-180975">
              <a:lnSpc>
                <a:spcPct val="90000"/>
              </a:lnSpc>
              <a:spcBef>
                <a:spcPct val="20000"/>
              </a:spcBef>
              <a:buFont typeface="Arial" pitchFamily="34" charset="0"/>
              <a:buChar char="•"/>
              <a:defRPr/>
            </a:pPr>
            <a:r>
              <a:rPr lang="de-DE" sz="1200" dirty="0" err="1">
                <a:solidFill>
                  <a:srgbClr val="00B050"/>
                </a:solidFill>
                <a:latin typeface="Arial" charset="0"/>
              </a:rPr>
              <a:t>Erlenmeyerkolben</a:t>
            </a:r>
            <a:r>
              <a:rPr lang="de-DE" sz="1200" dirty="0">
                <a:solidFill>
                  <a:srgbClr val="00B050"/>
                </a:solidFill>
                <a:latin typeface="Arial" charset="0"/>
              </a:rPr>
              <a:t> 200mL</a:t>
            </a:r>
          </a:p>
          <a:p>
            <a:pPr marL="180975" indent="-180975">
              <a:lnSpc>
                <a:spcPct val="90000"/>
              </a:lnSpc>
              <a:spcBef>
                <a:spcPct val="20000"/>
              </a:spcBef>
              <a:buFont typeface="Arial" pitchFamily="34" charset="0"/>
              <a:buChar char="•"/>
              <a:defRPr/>
            </a:pPr>
            <a:r>
              <a:rPr lang="de-DE" sz="1200" dirty="0">
                <a:solidFill>
                  <a:srgbClr val="00B050"/>
                </a:solidFill>
                <a:latin typeface="Arial" charset="0"/>
              </a:rPr>
              <a:t>durchbohrter Gummistopfen dafür</a:t>
            </a:r>
          </a:p>
          <a:p>
            <a:pPr marL="180975" indent="-180975">
              <a:lnSpc>
                <a:spcPct val="90000"/>
              </a:lnSpc>
              <a:spcBef>
                <a:spcPct val="20000"/>
              </a:spcBef>
              <a:buFont typeface="Arial" pitchFamily="34" charset="0"/>
              <a:buChar char="•"/>
              <a:defRPr/>
            </a:pPr>
            <a:r>
              <a:rPr lang="de-DE" sz="1200" dirty="0">
                <a:solidFill>
                  <a:srgbClr val="00B050"/>
                </a:solidFill>
                <a:latin typeface="Arial" charset="0"/>
              </a:rPr>
              <a:t>Brenner</a:t>
            </a:r>
          </a:p>
          <a:p>
            <a:pPr marL="180975" indent="-180975">
              <a:lnSpc>
                <a:spcPct val="90000"/>
              </a:lnSpc>
              <a:spcBef>
                <a:spcPct val="20000"/>
              </a:spcBef>
              <a:buFont typeface="Arial" pitchFamily="34" charset="0"/>
              <a:buChar char="•"/>
              <a:defRPr/>
            </a:pPr>
            <a:r>
              <a:rPr lang="de-DE" sz="1200" dirty="0">
                <a:solidFill>
                  <a:srgbClr val="00B050"/>
                </a:solidFill>
                <a:latin typeface="Arial" charset="0"/>
              </a:rPr>
              <a:t>Stativ, 2 Klemmen, 2 Muffen</a:t>
            </a:r>
          </a:p>
          <a:p>
            <a:pPr marL="180975" indent="-180975">
              <a:lnSpc>
                <a:spcPct val="90000"/>
              </a:lnSpc>
              <a:spcBef>
                <a:spcPct val="20000"/>
              </a:spcBef>
              <a:buFont typeface="Arial" pitchFamily="34" charset="0"/>
              <a:buChar char="•"/>
              <a:defRPr/>
            </a:pPr>
            <a:r>
              <a:rPr lang="de-DE" sz="1200" dirty="0">
                <a:solidFill>
                  <a:srgbClr val="00B050"/>
                </a:solidFill>
                <a:latin typeface="Arial" charset="0"/>
              </a:rPr>
              <a:t>Standzylinder</a:t>
            </a:r>
          </a:p>
          <a:p>
            <a:pPr marL="180975" indent="-180975">
              <a:lnSpc>
                <a:spcPct val="90000"/>
              </a:lnSpc>
              <a:spcBef>
                <a:spcPct val="20000"/>
              </a:spcBef>
              <a:buFont typeface="Arial" pitchFamily="34" charset="0"/>
              <a:buChar char="•"/>
              <a:defRPr/>
            </a:pPr>
            <a:r>
              <a:rPr lang="de-DE" sz="1200" dirty="0">
                <a:solidFill>
                  <a:srgbClr val="00B050"/>
                </a:solidFill>
                <a:latin typeface="Arial" charset="0"/>
              </a:rPr>
              <a:t>2 rechtwinklig gebogene Glasrohre</a:t>
            </a:r>
          </a:p>
          <a:p>
            <a:pPr marL="180975" indent="-180975">
              <a:lnSpc>
                <a:spcPct val="90000"/>
              </a:lnSpc>
              <a:spcBef>
                <a:spcPct val="20000"/>
              </a:spcBef>
              <a:buFont typeface="Arial" pitchFamily="34" charset="0"/>
              <a:buChar char="•"/>
              <a:defRPr/>
            </a:pPr>
            <a:r>
              <a:rPr lang="de-DE" sz="1200" dirty="0">
                <a:solidFill>
                  <a:srgbClr val="00B050"/>
                </a:solidFill>
                <a:latin typeface="Arial" charset="0"/>
              </a:rPr>
              <a:t>Verbindungsschlauch ca. 15 cm.</a:t>
            </a:r>
          </a:p>
          <a:p>
            <a:pPr>
              <a:lnSpc>
                <a:spcPct val="90000"/>
              </a:lnSpc>
              <a:spcBef>
                <a:spcPct val="20000"/>
              </a:spcBef>
              <a:defRPr/>
            </a:pPr>
            <a:endParaRPr lang="de-DE" sz="1200" dirty="0">
              <a:solidFill>
                <a:srgbClr val="0000FF"/>
              </a:solidFill>
              <a:latin typeface="Arial" charset="0"/>
            </a:endParaRPr>
          </a:p>
          <a:p>
            <a:pPr>
              <a:lnSpc>
                <a:spcPct val="90000"/>
              </a:lnSpc>
              <a:spcBef>
                <a:spcPct val="20000"/>
              </a:spcBef>
              <a:defRPr/>
            </a:pPr>
            <a:endParaRPr lang="de-DE" sz="1200" dirty="0">
              <a:solidFill>
                <a:srgbClr val="FF0000"/>
              </a:solidFill>
              <a:latin typeface="Arial" charset="0"/>
            </a:endParaRPr>
          </a:p>
          <a:p>
            <a:pPr marL="180975" indent="-180975">
              <a:lnSpc>
                <a:spcPct val="90000"/>
              </a:lnSpc>
              <a:spcBef>
                <a:spcPct val="20000"/>
              </a:spcBef>
              <a:defRPr/>
            </a:pPr>
            <a:endParaRPr lang="de-DE" sz="1400" dirty="0">
              <a:latin typeface="Arial" charset="0"/>
            </a:endParaRPr>
          </a:p>
          <a:p>
            <a:pPr>
              <a:lnSpc>
                <a:spcPct val="90000"/>
              </a:lnSpc>
              <a:spcBef>
                <a:spcPct val="20000"/>
              </a:spcBef>
              <a:defRPr/>
            </a:pPr>
            <a:endParaRPr lang="de-DE" sz="1200" dirty="0">
              <a:latin typeface="Arial" charset="0"/>
            </a:endParaRPr>
          </a:p>
        </p:txBody>
      </p:sp>
      <p:sp>
        <p:nvSpPr>
          <p:cNvPr id="5" name="Rectangle 4">
            <a:extLst>
              <a:ext uri="{FF2B5EF4-FFF2-40B4-BE49-F238E27FC236}">
                <a16:creationId xmlns:a16="http://schemas.microsoft.com/office/drawing/2014/main" id="{2580D9A2-B667-411E-9565-EDF1B83C89C0}"/>
              </a:ext>
            </a:extLst>
          </p:cNvPr>
          <p:cNvSpPr>
            <a:spLocks noChangeArrowheads="1"/>
          </p:cNvSpPr>
          <p:nvPr/>
        </p:nvSpPr>
        <p:spPr bwMode="auto">
          <a:xfrm>
            <a:off x="3429000" y="849313"/>
            <a:ext cx="3240088" cy="4103687"/>
          </a:xfrm>
          <a:prstGeom prst="rect">
            <a:avLst/>
          </a:prstGeom>
          <a:noFill/>
          <a:ln w="9525">
            <a:noFill/>
            <a:miter lim="800000"/>
            <a:headEnd/>
            <a:tailEnd/>
          </a:ln>
        </p:spPr>
        <p:txBody>
          <a:bodyPr/>
          <a:lstStyle/>
          <a:p>
            <a:pPr>
              <a:lnSpc>
                <a:spcPct val="90000"/>
              </a:lnSpc>
              <a:spcBef>
                <a:spcPct val="20000"/>
              </a:spcBef>
              <a:defRPr/>
            </a:pPr>
            <a:r>
              <a:rPr lang="de-DE" sz="1400" dirty="0">
                <a:solidFill>
                  <a:srgbClr val="0000FF"/>
                </a:solidFill>
                <a:latin typeface="Arial" charset="0"/>
              </a:rPr>
              <a:t>Skizze blau:</a:t>
            </a:r>
          </a:p>
          <a:p>
            <a:pPr marL="180975" indent="-180975">
              <a:lnSpc>
                <a:spcPct val="90000"/>
              </a:lnSpc>
              <a:spcBef>
                <a:spcPct val="20000"/>
              </a:spcBef>
              <a:buFont typeface="Arial" pitchFamily="34" charset="0"/>
              <a:buChar char="•"/>
              <a:defRPr/>
            </a:pPr>
            <a:r>
              <a:rPr lang="de-DE" sz="1200" dirty="0">
                <a:solidFill>
                  <a:srgbClr val="0000FF"/>
                </a:solidFill>
                <a:latin typeface="Arial" charset="0"/>
              </a:rPr>
              <a:t>Brenner</a:t>
            </a:r>
          </a:p>
          <a:p>
            <a:pPr marL="180975" indent="-180975">
              <a:lnSpc>
                <a:spcPct val="90000"/>
              </a:lnSpc>
              <a:spcBef>
                <a:spcPct val="20000"/>
              </a:spcBef>
              <a:buFont typeface="Arial" pitchFamily="34" charset="0"/>
              <a:buChar char="•"/>
              <a:defRPr/>
            </a:pPr>
            <a:r>
              <a:rPr lang="de-DE" sz="1200" dirty="0" err="1">
                <a:solidFill>
                  <a:srgbClr val="0000FF"/>
                </a:solidFill>
                <a:latin typeface="Arial" charset="0"/>
              </a:rPr>
              <a:t>Dreibein</a:t>
            </a:r>
            <a:endParaRPr lang="de-DE" sz="1200" dirty="0">
              <a:solidFill>
                <a:srgbClr val="0000FF"/>
              </a:solidFill>
              <a:latin typeface="Arial" charset="0"/>
            </a:endParaRPr>
          </a:p>
          <a:p>
            <a:pPr marL="180975" indent="-180975">
              <a:lnSpc>
                <a:spcPct val="90000"/>
              </a:lnSpc>
              <a:spcBef>
                <a:spcPct val="20000"/>
              </a:spcBef>
              <a:buFont typeface="Arial" pitchFamily="34" charset="0"/>
              <a:buChar char="•"/>
              <a:defRPr/>
            </a:pPr>
            <a:r>
              <a:rPr lang="de-DE" sz="1200" dirty="0" err="1">
                <a:solidFill>
                  <a:srgbClr val="0000FF"/>
                </a:solidFill>
                <a:latin typeface="Arial" charset="0"/>
              </a:rPr>
              <a:t>Keramikdrahtnetz</a:t>
            </a:r>
            <a:endParaRPr lang="de-DE" sz="1200" dirty="0">
              <a:solidFill>
                <a:srgbClr val="0000FF"/>
              </a:solidFill>
              <a:latin typeface="Arial" charset="0"/>
            </a:endParaRPr>
          </a:p>
          <a:p>
            <a:pPr marL="180975" indent="-180975">
              <a:lnSpc>
                <a:spcPct val="90000"/>
              </a:lnSpc>
              <a:spcBef>
                <a:spcPct val="20000"/>
              </a:spcBef>
              <a:buFont typeface="Arial" pitchFamily="34" charset="0"/>
              <a:buChar char="•"/>
              <a:defRPr/>
            </a:pPr>
            <a:r>
              <a:rPr lang="de-DE" sz="1200" dirty="0">
                <a:solidFill>
                  <a:srgbClr val="0000FF"/>
                </a:solidFill>
                <a:latin typeface="Arial" charset="0"/>
              </a:rPr>
              <a:t>Stativ, 2 Klemmen, 2 Muffen</a:t>
            </a:r>
          </a:p>
          <a:p>
            <a:pPr marL="180975" indent="-180975">
              <a:lnSpc>
                <a:spcPct val="90000"/>
              </a:lnSpc>
              <a:spcBef>
                <a:spcPct val="20000"/>
              </a:spcBef>
              <a:buFont typeface="Arial" pitchFamily="34" charset="0"/>
              <a:buChar char="•"/>
              <a:defRPr/>
            </a:pPr>
            <a:r>
              <a:rPr lang="de-DE" sz="1200" dirty="0">
                <a:solidFill>
                  <a:srgbClr val="0000FF"/>
                </a:solidFill>
                <a:latin typeface="Arial" charset="0"/>
              </a:rPr>
              <a:t>Porzellanschale 80-120mm</a:t>
            </a:r>
          </a:p>
          <a:p>
            <a:pPr marL="180975" indent="-180975">
              <a:lnSpc>
                <a:spcPct val="90000"/>
              </a:lnSpc>
              <a:spcBef>
                <a:spcPct val="20000"/>
              </a:spcBef>
              <a:buFont typeface="Arial" pitchFamily="34" charset="0"/>
              <a:buChar char="•"/>
              <a:defRPr/>
            </a:pPr>
            <a:r>
              <a:rPr lang="de-DE" sz="1200" dirty="0">
                <a:solidFill>
                  <a:srgbClr val="0000FF"/>
                </a:solidFill>
                <a:latin typeface="Arial" charset="0"/>
              </a:rPr>
              <a:t>Glastrichter mit rechtwinklig gebogenem Auslauf oder Schlauchstück und gebogenes Rohr</a:t>
            </a:r>
          </a:p>
          <a:p>
            <a:pPr marL="180975" indent="-180975">
              <a:lnSpc>
                <a:spcPct val="90000"/>
              </a:lnSpc>
              <a:spcBef>
                <a:spcPct val="20000"/>
              </a:spcBef>
              <a:buFont typeface="Arial" pitchFamily="34" charset="0"/>
              <a:buChar char="•"/>
              <a:defRPr/>
            </a:pPr>
            <a:r>
              <a:rPr lang="de-DE" sz="1200" dirty="0">
                <a:solidFill>
                  <a:srgbClr val="0000FF"/>
                </a:solidFill>
                <a:latin typeface="Arial" charset="0"/>
              </a:rPr>
              <a:t>Gaswaschflasche</a:t>
            </a:r>
          </a:p>
          <a:p>
            <a:pPr marL="180975" indent="-180975">
              <a:lnSpc>
                <a:spcPct val="90000"/>
              </a:lnSpc>
              <a:spcBef>
                <a:spcPct val="20000"/>
              </a:spcBef>
              <a:buFont typeface="Arial" pitchFamily="34" charset="0"/>
              <a:buChar char="•"/>
              <a:defRPr/>
            </a:pPr>
            <a:r>
              <a:rPr lang="de-DE" sz="1200" dirty="0">
                <a:solidFill>
                  <a:srgbClr val="0000FF"/>
                </a:solidFill>
                <a:latin typeface="Arial" charset="0"/>
              </a:rPr>
              <a:t>1 Gummischlauch ca. 15 cm und</a:t>
            </a:r>
          </a:p>
          <a:p>
            <a:pPr marL="180975" indent="-180975">
              <a:lnSpc>
                <a:spcPct val="90000"/>
              </a:lnSpc>
              <a:spcBef>
                <a:spcPct val="20000"/>
              </a:spcBef>
              <a:buFont typeface="Arial" pitchFamily="34" charset="0"/>
              <a:buChar char="•"/>
              <a:defRPr/>
            </a:pPr>
            <a:r>
              <a:rPr lang="de-DE" sz="1200" dirty="0">
                <a:solidFill>
                  <a:srgbClr val="0000FF"/>
                </a:solidFill>
                <a:latin typeface="Arial" charset="0"/>
              </a:rPr>
              <a:t>1 Gummischlauch ca. 50 cm lang</a:t>
            </a:r>
          </a:p>
        </p:txBody>
      </p:sp>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558</Words>
  <Application>Microsoft Office PowerPoint</Application>
  <PresentationFormat>A4-Papier (210 x 297 mm)</PresentationFormat>
  <Paragraphs>60</Paragraphs>
  <Slides>2</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vt:i4>
      </vt:variant>
    </vt:vector>
  </HeadingPairs>
  <TitlesOfParts>
    <vt:vector size="5" baseType="lpstr">
      <vt:lpstr>Arial</vt:lpstr>
      <vt:lpstr>Calibri</vt:lpstr>
      <vt:lpstr>Standarddesign</vt:lpstr>
      <vt:lpstr>Fachgemäße Arbeitsweisen (Lehrerinformation, Stand 05.02.2021)</vt:lpstr>
      <vt:lpstr>Fachgemäße Arbeitsweisen (Materialliste)</vt:lpstr>
    </vt:vector>
  </TitlesOfParts>
  <Company>Universität Bayreuth, Didaktik der Chemie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Walter Wagner</dc:creator>
  <cp:lastModifiedBy>Regina Schönberner</cp:lastModifiedBy>
  <cp:revision>38</cp:revision>
  <dcterms:created xsi:type="dcterms:W3CDTF">2008-02-21T10:17:34Z</dcterms:created>
  <dcterms:modified xsi:type="dcterms:W3CDTF">2021-02-05T06:29:42Z</dcterms:modified>
</cp:coreProperties>
</file>