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6858000" cy="9906000" type="A4"/>
  <p:notesSz cx="6640513" cy="9904413"/>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47">
          <p15:clr>
            <a:srgbClr val="A4A3A4"/>
          </p15:clr>
        </p15:guide>
        <p15:guide id="2" orient="horz" pos="62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FF00"/>
    <a:srgbClr val="FF00FF"/>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3" d="100"/>
          <a:sy n="73" d="100"/>
        </p:scale>
        <p:origin x="3138" y="66"/>
      </p:cViewPr>
      <p:guideLst>
        <p:guide orient="horz" pos="3347"/>
        <p:guide orient="horz" pos="62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84AB8D1B-117E-4E16-8077-D9668D7168C5}"/>
              </a:ext>
            </a:extLst>
          </p:cNvPr>
          <p:cNvSpPr>
            <a:spLocks noGrp="1" noChangeArrowheads="1"/>
          </p:cNvSpPr>
          <p:nvPr>
            <p:ph type="hdr" sz="quarter"/>
          </p:nvPr>
        </p:nvSpPr>
        <p:spPr bwMode="auto">
          <a:xfrm>
            <a:off x="0" y="0"/>
            <a:ext cx="28781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de-DE"/>
          </a:p>
        </p:txBody>
      </p:sp>
      <p:sp>
        <p:nvSpPr>
          <p:cNvPr id="46083" name="Rectangle 3">
            <a:extLst>
              <a:ext uri="{FF2B5EF4-FFF2-40B4-BE49-F238E27FC236}">
                <a16:creationId xmlns:a16="http://schemas.microsoft.com/office/drawing/2014/main" id="{A3FF25D9-A37D-4292-8BD4-85232F9D2E6D}"/>
              </a:ext>
            </a:extLst>
          </p:cNvPr>
          <p:cNvSpPr>
            <a:spLocks noGrp="1" noChangeArrowheads="1"/>
          </p:cNvSpPr>
          <p:nvPr>
            <p:ph type="dt" sz="quarter" idx="1"/>
          </p:nvPr>
        </p:nvSpPr>
        <p:spPr bwMode="auto">
          <a:xfrm>
            <a:off x="3760788" y="0"/>
            <a:ext cx="28781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de-DE"/>
          </a:p>
        </p:txBody>
      </p:sp>
      <p:sp>
        <p:nvSpPr>
          <p:cNvPr id="46084" name="Rectangle 4">
            <a:extLst>
              <a:ext uri="{FF2B5EF4-FFF2-40B4-BE49-F238E27FC236}">
                <a16:creationId xmlns:a16="http://schemas.microsoft.com/office/drawing/2014/main" id="{E2A7C64C-647E-4AE1-AC85-E8D52C2754EA}"/>
              </a:ext>
            </a:extLst>
          </p:cNvPr>
          <p:cNvSpPr>
            <a:spLocks noGrp="1" noChangeArrowheads="1"/>
          </p:cNvSpPr>
          <p:nvPr>
            <p:ph type="ftr" sz="quarter" idx="2"/>
          </p:nvPr>
        </p:nvSpPr>
        <p:spPr bwMode="auto">
          <a:xfrm>
            <a:off x="0" y="9405938"/>
            <a:ext cx="28781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de-DE"/>
          </a:p>
        </p:txBody>
      </p:sp>
      <p:sp>
        <p:nvSpPr>
          <p:cNvPr id="46085" name="Rectangle 5">
            <a:extLst>
              <a:ext uri="{FF2B5EF4-FFF2-40B4-BE49-F238E27FC236}">
                <a16:creationId xmlns:a16="http://schemas.microsoft.com/office/drawing/2014/main" id="{FE7F2EF0-ED8E-492E-B38B-354831966961}"/>
              </a:ext>
            </a:extLst>
          </p:cNvPr>
          <p:cNvSpPr>
            <a:spLocks noGrp="1" noChangeArrowheads="1"/>
          </p:cNvSpPr>
          <p:nvPr>
            <p:ph type="sldNum" sz="quarter" idx="3"/>
          </p:nvPr>
        </p:nvSpPr>
        <p:spPr bwMode="auto">
          <a:xfrm>
            <a:off x="3760788" y="9405938"/>
            <a:ext cx="287813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9F1A2C5-387A-4AB6-9935-0D18085A2CA0}" type="slidenum">
              <a:rPr lang="de-DE" altLang="de-DE"/>
              <a:pPr/>
              <a:t>‹Nr.›</a:t>
            </a:fld>
            <a:endParaRPr lang="de-DE" alt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600222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7199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2460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60551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868437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88913" y="847725"/>
            <a:ext cx="3163887"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0" y="847725"/>
            <a:ext cx="3163888"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1174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9141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85272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007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44557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73048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A3A138A-5760-4185-9CE0-7D7E22F56FDF}"/>
              </a:ext>
            </a:extLst>
          </p:cNvPr>
          <p:cNvSpPr>
            <a:spLocks noGrp="1" noChangeArrowheads="1"/>
          </p:cNvSpPr>
          <p:nvPr>
            <p:ph type="title"/>
          </p:nvPr>
        </p:nvSpPr>
        <p:spPr bwMode="auto">
          <a:xfrm>
            <a:off x="0" y="0"/>
            <a:ext cx="6858000" cy="633413"/>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Rectangle 3">
            <a:extLst>
              <a:ext uri="{FF2B5EF4-FFF2-40B4-BE49-F238E27FC236}">
                <a16:creationId xmlns:a16="http://schemas.microsoft.com/office/drawing/2014/main" id="{61733788-3BC2-43B3-8EEC-36FC192847B2}"/>
              </a:ext>
            </a:extLst>
          </p:cNvPr>
          <p:cNvSpPr>
            <a:spLocks noGrp="1" noChangeArrowheads="1"/>
          </p:cNvSpPr>
          <p:nvPr>
            <p:ph type="body" idx="1"/>
          </p:nvPr>
        </p:nvSpPr>
        <p:spPr bwMode="auto">
          <a:xfrm>
            <a:off x="188913" y="847725"/>
            <a:ext cx="6480175" cy="878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4CC90C1-A35C-4A04-BE75-258B39437155}"/>
              </a:ext>
            </a:extLst>
          </p:cNvPr>
          <p:cNvSpPr>
            <a:spLocks noGrp="1" noChangeArrowheads="1"/>
          </p:cNvSpPr>
          <p:nvPr>
            <p:ph type="title"/>
          </p:nvPr>
        </p:nvSpPr>
        <p:spPr/>
        <p:txBody>
          <a:bodyPr/>
          <a:lstStyle/>
          <a:p>
            <a:pPr eaLnBrk="1" hangingPunct="1"/>
            <a:r>
              <a:rPr lang="de-DE" altLang="de-DE"/>
              <a:t>Elektrochemie</a:t>
            </a:r>
            <a:br>
              <a:rPr lang="de-DE" altLang="de-DE" sz="1800"/>
            </a:br>
            <a:r>
              <a:rPr lang="de-DE" altLang="de-DE" sz="1400"/>
              <a:t>(Lehrerinformation, Stand </a:t>
            </a:r>
            <a:fld id="{931E30E1-C9E8-4FFF-A2D7-D0172E8C0A77}" type="datetime1">
              <a:rPr lang="de-DE" altLang="de-DE" sz="1400" smtClean="0"/>
              <a:pPr eaLnBrk="1" hangingPunct="1"/>
              <a:t>05.02.2021</a:t>
            </a:fld>
            <a:r>
              <a:rPr lang="de-DE" altLang="de-DE" sz="1400"/>
              <a:t>)</a:t>
            </a:r>
          </a:p>
        </p:txBody>
      </p:sp>
      <p:sp>
        <p:nvSpPr>
          <p:cNvPr id="2051" name="Rectangle 3">
            <a:extLst>
              <a:ext uri="{FF2B5EF4-FFF2-40B4-BE49-F238E27FC236}">
                <a16:creationId xmlns:a16="http://schemas.microsoft.com/office/drawing/2014/main" id="{70E4C99F-F281-44EA-8F95-4F3D34F6920B}"/>
              </a:ext>
            </a:extLst>
          </p:cNvPr>
          <p:cNvSpPr>
            <a:spLocks noGrp="1" noChangeArrowheads="1"/>
          </p:cNvSpPr>
          <p:nvPr>
            <p:ph type="body" idx="1"/>
          </p:nvPr>
        </p:nvSpPr>
        <p:spPr>
          <a:xfrm>
            <a:off x="188913" y="633413"/>
            <a:ext cx="6480175" cy="285750"/>
          </a:xfrm>
        </p:spPr>
        <p:txBody>
          <a:bodyPr/>
          <a:lstStyle/>
          <a:p>
            <a:pPr algn="ctr" eaLnBrk="1" hangingPunct="1">
              <a:lnSpc>
                <a:spcPct val="80000"/>
              </a:lnSpc>
              <a:buFontTx/>
              <a:buNone/>
            </a:pPr>
            <a:r>
              <a:rPr lang="de-DE" altLang="de-DE" sz="800"/>
              <a:t>Spiel; Autor unbekannt; aus „Methodenwerkzeuge, Akademiebericht 395, Dillingen. Überarbeitet  W. Wagner</a:t>
            </a:r>
          </a:p>
        </p:txBody>
      </p:sp>
      <p:sp>
        <p:nvSpPr>
          <p:cNvPr id="2052" name="Rectangle 4">
            <a:extLst>
              <a:ext uri="{FF2B5EF4-FFF2-40B4-BE49-F238E27FC236}">
                <a16:creationId xmlns:a16="http://schemas.microsoft.com/office/drawing/2014/main" id="{2968F237-78CC-4367-B18C-9EDDEC6D0B62}"/>
              </a:ext>
            </a:extLst>
          </p:cNvPr>
          <p:cNvSpPr>
            <a:spLocks noChangeArrowheads="1"/>
          </p:cNvSpPr>
          <p:nvPr/>
        </p:nvSpPr>
        <p:spPr bwMode="auto">
          <a:xfrm>
            <a:off x="188913" y="920750"/>
            <a:ext cx="6480175" cy="885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Lehrziele</a:t>
            </a:r>
          </a:p>
          <a:p>
            <a:pPr eaLnBrk="1" hangingPunct="1">
              <a:lnSpc>
                <a:spcPct val="90000"/>
              </a:lnSpc>
              <a:spcBef>
                <a:spcPct val="20000"/>
              </a:spcBef>
            </a:pPr>
            <a:r>
              <a:rPr lang="de-DE" altLang="de-DE" sz="1200"/>
              <a:t>Nach Abschluss des Kapitels Elektrochemie kann man mit Hilfe des Spiels einige Inhalte festigen.</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Vorkenntnisse</a:t>
            </a:r>
          </a:p>
          <a:p>
            <a:pPr eaLnBrk="1" hangingPunct="1">
              <a:lnSpc>
                <a:spcPct val="90000"/>
              </a:lnSpc>
              <a:spcBef>
                <a:spcPct val="20000"/>
              </a:spcBef>
            </a:pPr>
            <a:r>
              <a:rPr lang="de-DE" altLang="de-DE" sz="1200"/>
              <a:t>Alle betroffenen Begriffe sind aus den vergangenen Unterrichtseinheiten bekannt: Potential E, edles/unedles Metall, Leerlaufspannung, Standardbedingungen (p, T), Reduktion, Oxidation, Schreibweise für elektrochemische Halbzellen und Zellen, Nernstsche Gleichung, Elektrolyse, galvanisches Element, U</a:t>
            </a:r>
            <a:r>
              <a:rPr lang="de-DE" altLang="de-DE" sz="1200" baseline="-25000"/>
              <a:t>L</a:t>
            </a:r>
            <a:r>
              <a:rPr lang="de-DE" altLang="de-DE" sz="1200"/>
              <a:t>, Standardpotential, Abscheidungspotential, konjugiertes Redoxpaar, Daniell-Element.</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Vorbereitung</a:t>
            </a:r>
          </a:p>
          <a:p>
            <a:pPr eaLnBrk="1" hangingPunct="1">
              <a:lnSpc>
                <a:spcPct val="90000"/>
              </a:lnSpc>
              <a:spcBef>
                <a:spcPct val="20000"/>
              </a:spcBef>
            </a:pPr>
            <a:r>
              <a:rPr lang="de-DE" altLang="de-DE" sz="1200"/>
              <a:t>1 Satz Arbeitsblätter (halbe Klassenstärke) oder eine Folie herstellen, je nach angestrebter Sozialform.</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Einsatz im Unterricht</a:t>
            </a:r>
          </a:p>
          <a:p>
            <a:pPr eaLnBrk="1" hangingPunct="1">
              <a:lnSpc>
                <a:spcPct val="90000"/>
              </a:lnSpc>
              <a:spcBef>
                <a:spcPct val="20000"/>
              </a:spcBef>
            </a:pPr>
            <a:r>
              <a:rPr lang="de-DE" altLang="de-DE" sz="1200"/>
              <a:t>Das Spiel kann als zusammenfassende Wiederholung am Ende des Kapitels „Elektrochemie“ verwendet werden. Sozialform: Klassenverband (Folie) oder Partnerarbeit (Arbeitsblätter). </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Material</a:t>
            </a:r>
          </a:p>
          <a:p>
            <a:pPr eaLnBrk="1" hangingPunct="1">
              <a:lnSpc>
                <a:spcPct val="90000"/>
              </a:lnSpc>
              <a:spcBef>
                <a:spcPct val="20000"/>
              </a:spcBef>
            </a:pPr>
            <a:r>
              <a:rPr lang="de-DE" altLang="de-DE" sz="1200"/>
              <a:t>Diese Material besteht aus</a:t>
            </a:r>
          </a:p>
          <a:p>
            <a:pPr eaLnBrk="1" hangingPunct="1">
              <a:lnSpc>
                <a:spcPct val="90000"/>
              </a:lnSpc>
              <a:spcBef>
                <a:spcPct val="20000"/>
              </a:spcBef>
              <a:buFontTx/>
              <a:buChar char="•"/>
            </a:pPr>
            <a:r>
              <a:rPr lang="de-DE" altLang="de-DE" sz="1200"/>
              <a:t>dieser Datei mit Lehrerinformation (1 Seite) (U9_SpielElektrochemie.ppt).</a:t>
            </a:r>
          </a:p>
          <a:p>
            <a:pPr eaLnBrk="1" hangingPunct="1">
              <a:lnSpc>
                <a:spcPct val="90000"/>
              </a:lnSpc>
              <a:spcBef>
                <a:spcPct val="20000"/>
              </a:spcBef>
              <a:buFontTx/>
              <a:buChar char="•"/>
            </a:pPr>
            <a:r>
              <a:rPr lang="de-DE" altLang="de-DE" sz="1200"/>
              <a:t>Einer Datei mit der Arbeitsblattvorlage und einem Lösungsblatt (U8_EintStoffe_ab.doc).</a:t>
            </a:r>
          </a:p>
          <a:p>
            <a:pPr eaLnBrk="1" hangingPunct="1">
              <a:lnSpc>
                <a:spcPct val="90000"/>
              </a:lnSpc>
              <a:spcBef>
                <a:spcPct val="20000"/>
              </a:spcBef>
            </a:pPr>
            <a:r>
              <a:rPr lang="de-DE" altLang="de-DE" sz="1200"/>
              <a:t>Zusätzlich wird benötigt:</a:t>
            </a:r>
          </a:p>
          <a:p>
            <a:pPr eaLnBrk="1" hangingPunct="1">
              <a:lnSpc>
                <a:spcPct val="90000"/>
              </a:lnSpc>
              <a:spcBef>
                <a:spcPct val="20000"/>
              </a:spcBef>
              <a:buFontTx/>
              <a:buChar char="•"/>
            </a:pPr>
            <a:r>
              <a:rPr lang="de-DE" altLang="de-DE" sz="1200"/>
              <a:t>Lineal (Geodreieck genügt)</a:t>
            </a:r>
          </a:p>
          <a:p>
            <a:pPr eaLnBrk="1" hangingPunct="1">
              <a:lnSpc>
                <a:spcPct val="90000"/>
              </a:lnSpc>
              <a:spcBef>
                <a:spcPct val="20000"/>
              </a:spcBef>
              <a:buFontTx/>
              <a:buChar char="•"/>
            </a:pPr>
            <a:r>
              <a:rPr lang="de-DE" altLang="de-DE" sz="1200"/>
              <a:t>Zwei verschiedene Buntstifte je Gruppe oder 1 Folienstift.</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Durchführung</a:t>
            </a:r>
          </a:p>
          <a:p>
            <a:pPr eaLnBrk="1" hangingPunct="1">
              <a:spcBef>
                <a:spcPct val="20000"/>
              </a:spcBef>
            </a:pPr>
            <a:r>
              <a:rPr lang="de-DE" altLang="de-DE" sz="1200" u="sng"/>
              <a:t>Variante A:</a:t>
            </a:r>
            <a:r>
              <a:rPr lang="de-DE" altLang="de-DE" sz="1200"/>
              <a:t> Sozialform: Partnerarbeit. Zwei Spieler(innen) spielen (immer abwechselnd) gegeneinander. Jeder Spieler wählt einen Buntstift. Bei jedem Spielzug wird ein beliebiger Begriff (Definition, Aufgabe etc.) aus der linken Spalte ausgewählt, und mit der passenden Antwort in der rechten Spalte von ° zu ° durch eine Gerade (Lineal!) verbunden. Berührt die Gerade eine Punktzahl, sind die Punkte gewonnen, die entsprechende Punktzahl wird dem Punktekonto des Spielers / der Spielerin gut geschrieben (Strichliste in der Ergebnistabelle unten rechts). Es wird gespielt, bis alle Punkte vergeben oder alle Fragen beantwortet sind. Wer eine falsche Antwort gibt, bekommt 5 Punkte abgezogen und muss einmal aussetzen.</a:t>
            </a:r>
          </a:p>
          <a:p>
            <a:pPr eaLnBrk="1" hangingPunct="1">
              <a:spcBef>
                <a:spcPct val="20000"/>
              </a:spcBef>
            </a:pPr>
            <a:r>
              <a:rPr lang="de-DE" altLang="de-DE" sz="1200" u="sng"/>
              <a:t>Variante B:</a:t>
            </a:r>
            <a:r>
              <a:rPr lang="de-DE" altLang="de-DE" sz="1200"/>
              <a:t> Sozialform: Klassenverband. Das Arbeitsblatt liegt als Folie auf, der Lehrer bestimmt einen Schüler, der das erste Begriffepaar löst. Dieser wiederum bestimmt den nächsten Spieler, indem er den Stift an einen anderen Schüler weiter gibt. </a:t>
            </a:r>
          </a:p>
          <a:p>
            <a:pPr eaLnBrk="1" hangingPunct="1">
              <a:lnSpc>
                <a:spcPct val="90000"/>
              </a:lnSpc>
              <a:spcBef>
                <a:spcPct val="20000"/>
              </a:spcBef>
            </a:pPr>
            <a:endParaRPr lang="de-DE" altLang="de-DE" sz="800"/>
          </a:p>
          <a:p>
            <a:pPr eaLnBrk="1" hangingPunct="1">
              <a:lnSpc>
                <a:spcPct val="90000"/>
              </a:lnSpc>
              <a:spcBef>
                <a:spcPct val="20000"/>
              </a:spcBef>
            </a:pPr>
            <a:r>
              <a:rPr lang="de-DE" altLang="de-DE" sz="1400"/>
              <a:t>Dauer</a:t>
            </a:r>
          </a:p>
          <a:p>
            <a:pPr eaLnBrk="1" hangingPunct="1">
              <a:lnSpc>
                <a:spcPct val="90000"/>
              </a:lnSpc>
              <a:spcBef>
                <a:spcPct val="20000"/>
              </a:spcBef>
            </a:pPr>
            <a:r>
              <a:rPr lang="de-DE" altLang="de-DE" sz="1200"/>
              <a:t>10-20 Minuten, je nach Sozialform.</a:t>
            </a:r>
            <a:endParaRPr lang="de-DE" altLang="de-DE" sz="800"/>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A4-Papier (210 x 297 mm)</PresentationFormat>
  <Paragraphs>28</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Standarddesign</vt:lpstr>
      <vt:lpstr>Elektrochemie (Lehrerinformation, Stand 05.02.2021)</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Regina Schönberner</cp:lastModifiedBy>
  <cp:revision>55</cp:revision>
  <dcterms:created xsi:type="dcterms:W3CDTF">2008-02-21T10:17:34Z</dcterms:created>
  <dcterms:modified xsi:type="dcterms:W3CDTF">2021-02-05T06:25:38Z</dcterms:modified>
</cp:coreProperties>
</file>