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5" r:id="rId2"/>
  </p:sldIdLst>
  <p:sldSz cx="9906000" cy="6858000" type="A4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7">
          <p15:clr>
            <a:srgbClr val="A4A3A4"/>
          </p15:clr>
        </p15:guide>
        <p15:guide id="2" orient="horz" pos="433">
          <p15:clr>
            <a:srgbClr val="A4A3A4"/>
          </p15:clr>
        </p15:guide>
        <p15:guide id="3" orient="horz" pos="4201">
          <p15:clr>
            <a:srgbClr val="A4A3A4"/>
          </p15:clr>
        </p15:guide>
        <p15:guide id="4" pos="3120">
          <p15:clr>
            <a:srgbClr val="A4A3A4"/>
          </p15:clr>
        </p15:guide>
        <p15:guide id="5" pos="6068">
          <p15:clr>
            <a:srgbClr val="A4A3A4"/>
          </p15:clr>
        </p15:guide>
        <p15:guide id="6" pos="1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FF00"/>
    <a:srgbClr val="FF00FF"/>
    <a:srgbClr val="99CCFF"/>
    <a:srgbClr val="FFCCCC"/>
    <a:srgbClr val="0000FF"/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32" y="270"/>
      </p:cViewPr>
      <p:guideLst>
        <p:guide orient="horz" pos="2317"/>
        <p:guide orient="horz" pos="433"/>
        <p:guide orient="horz" pos="4201"/>
        <p:guide pos="3120"/>
        <p:guide pos="6068"/>
        <p:guide pos="1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9954D6-915B-4C18-A54C-B246B661164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129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87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29500" y="0"/>
            <a:ext cx="2476500" cy="66690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7100" cy="666908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70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95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6551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73050" y="587375"/>
            <a:ext cx="4603750" cy="608171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587375"/>
            <a:ext cx="4603750" cy="608171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75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48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65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03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35650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55578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4381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587375"/>
            <a:ext cx="9359900" cy="608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1800"/>
              <a:t>Die Einteilung von Stoffen</a:t>
            </a:r>
            <a:r>
              <a:rPr lang="de-DE" altLang="de-DE" sz="1600"/>
              <a:t/>
            </a:r>
            <a:br>
              <a:rPr lang="de-DE" altLang="de-DE" sz="1600"/>
            </a:br>
            <a:r>
              <a:rPr lang="de-DE" altLang="de-DE" sz="1200"/>
              <a:t>(Lösungsblatt)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4017963" y="549275"/>
            <a:ext cx="1800225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de-DE" altLang="de-DE"/>
              <a:t>Stoffe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1065213" y="1270000"/>
            <a:ext cx="1800225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de-DE" altLang="de-DE"/>
              <a:t>Reinstoffe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5995988" y="1270000"/>
            <a:ext cx="1800225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de-DE" altLang="de-DE"/>
              <a:t>Gemische</a:t>
            </a:r>
          </a:p>
        </p:txBody>
      </p:sp>
      <p:cxnSp>
        <p:nvCxnSpPr>
          <p:cNvPr id="45080" name="AutoShape 24"/>
          <p:cNvCxnSpPr>
            <a:cxnSpLocks noChangeShapeType="1"/>
            <a:stCxn id="45077" idx="2"/>
            <a:endCxn id="45078" idx="0"/>
          </p:cNvCxnSpPr>
          <p:nvPr/>
        </p:nvCxnSpPr>
        <p:spPr bwMode="auto">
          <a:xfrm rot="5400000">
            <a:off x="3261519" y="-386556"/>
            <a:ext cx="360362" cy="2952750"/>
          </a:xfrm>
          <a:prstGeom prst="bentConnector3">
            <a:avLst>
              <a:gd name="adj1" fmla="val 4977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81" name="AutoShape 25"/>
          <p:cNvCxnSpPr>
            <a:cxnSpLocks noChangeShapeType="1"/>
            <a:stCxn id="45077" idx="2"/>
            <a:endCxn id="45079" idx="0"/>
          </p:cNvCxnSpPr>
          <p:nvPr/>
        </p:nvCxnSpPr>
        <p:spPr bwMode="auto">
          <a:xfrm rot="16200000" flipH="1">
            <a:off x="5726907" y="100806"/>
            <a:ext cx="360362" cy="1978025"/>
          </a:xfrm>
          <a:prstGeom prst="bentConnector3">
            <a:avLst>
              <a:gd name="adj1" fmla="val 4977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2003425" y="1989138"/>
            <a:ext cx="1800225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de-DE" altLang="de-DE"/>
              <a:t>Elemente</a:t>
            </a:r>
          </a:p>
        </p:txBody>
      </p:sp>
      <p:grpSp>
        <p:nvGrpSpPr>
          <p:cNvPr id="45108" name="Group 52"/>
          <p:cNvGrpSpPr>
            <a:grpSpLocks/>
          </p:cNvGrpSpPr>
          <p:nvPr/>
        </p:nvGrpSpPr>
        <p:grpSpPr bwMode="auto">
          <a:xfrm>
            <a:off x="57150" y="1989138"/>
            <a:ext cx="1801813" cy="611187"/>
            <a:chOff x="36" y="1253"/>
            <a:chExt cx="1135" cy="385"/>
          </a:xfrm>
        </p:grpSpPr>
        <p:sp>
          <p:nvSpPr>
            <p:cNvPr id="45082" name="Text Box 26"/>
            <p:cNvSpPr txBox="1">
              <a:spLocks noChangeArrowheads="1"/>
            </p:cNvSpPr>
            <p:nvPr/>
          </p:nvSpPr>
          <p:spPr bwMode="auto">
            <a:xfrm>
              <a:off x="36" y="1253"/>
              <a:ext cx="1134" cy="2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de-DE" altLang="de-DE"/>
                <a:t>Verbindungen</a:t>
              </a:r>
            </a:p>
          </p:txBody>
        </p:sp>
        <p:sp>
          <p:nvSpPr>
            <p:cNvPr id="45085" name="Text Box 29"/>
            <p:cNvSpPr txBox="1">
              <a:spLocks noChangeArrowheads="1"/>
            </p:cNvSpPr>
            <p:nvPr/>
          </p:nvSpPr>
          <p:spPr bwMode="auto">
            <a:xfrm>
              <a:off x="37" y="1480"/>
              <a:ext cx="1134" cy="15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/>
            <a:lstStyle/>
            <a:p>
              <a:pPr algn="ctr">
                <a:spcBef>
                  <a:spcPct val="50000"/>
                </a:spcBef>
              </a:pPr>
              <a:r>
                <a:rPr lang="de-DE" altLang="de-DE" sz="1400" i="1"/>
                <a:t>Wasser</a:t>
              </a:r>
            </a:p>
          </p:txBody>
        </p:sp>
      </p:grpSp>
      <p:grpSp>
        <p:nvGrpSpPr>
          <p:cNvPr id="45109" name="Group 53"/>
          <p:cNvGrpSpPr>
            <a:grpSpLocks/>
          </p:cNvGrpSpPr>
          <p:nvPr/>
        </p:nvGrpSpPr>
        <p:grpSpPr bwMode="auto">
          <a:xfrm>
            <a:off x="1065213" y="2852738"/>
            <a:ext cx="1800225" cy="612775"/>
            <a:chOff x="852" y="1797"/>
            <a:chExt cx="1134" cy="386"/>
          </a:xfrm>
        </p:grpSpPr>
        <p:sp>
          <p:nvSpPr>
            <p:cNvPr id="45088" name="Text Box 32"/>
            <p:cNvSpPr txBox="1">
              <a:spLocks noChangeArrowheads="1"/>
            </p:cNvSpPr>
            <p:nvPr/>
          </p:nvSpPr>
          <p:spPr bwMode="auto">
            <a:xfrm>
              <a:off x="852" y="2024"/>
              <a:ext cx="1134" cy="15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/>
            <a:lstStyle/>
            <a:p>
              <a:pPr algn="ctr">
                <a:spcBef>
                  <a:spcPct val="50000"/>
                </a:spcBef>
              </a:pPr>
              <a:r>
                <a:rPr lang="de-DE" altLang="de-DE" sz="1400" i="1"/>
                <a:t>Sauerstoff</a:t>
              </a:r>
            </a:p>
          </p:txBody>
        </p:sp>
        <p:sp>
          <p:nvSpPr>
            <p:cNvPr id="45087" name="Text Box 31"/>
            <p:cNvSpPr txBox="1">
              <a:spLocks noChangeArrowheads="1"/>
            </p:cNvSpPr>
            <p:nvPr/>
          </p:nvSpPr>
          <p:spPr bwMode="auto">
            <a:xfrm>
              <a:off x="852" y="1797"/>
              <a:ext cx="1134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de-DE" altLang="de-DE"/>
                <a:t>Nichtmetalle</a:t>
              </a:r>
            </a:p>
          </p:txBody>
        </p:sp>
      </p:grpSp>
      <p:sp>
        <p:nvSpPr>
          <p:cNvPr id="45089" name="Text Box 33"/>
          <p:cNvSpPr txBox="1">
            <a:spLocks noChangeArrowheads="1"/>
          </p:cNvSpPr>
          <p:nvPr/>
        </p:nvSpPr>
        <p:spPr bwMode="auto">
          <a:xfrm>
            <a:off x="3009900" y="2852738"/>
            <a:ext cx="1800225" cy="358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de-DE" altLang="de-DE"/>
              <a:t>Metalle</a:t>
            </a:r>
          </a:p>
        </p:txBody>
      </p:sp>
      <p:grpSp>
        <p:nvGrpSpPr>
          <p:cNvPr id="45110" name="Group 54"/>
          <p:cNvGrpSpPr>
            <a:grpSpLocks/>
          </p:cNvGrpSpPr>
          <p:nvPr/>
        </p:nvGrpSpPr>
        <p:grpSpPr bwMode="auto">
          <a:xfrm>
            <a:off x="2073275" y="3789363"/>
            <a:ext cx="1800225" cy="612775"/>
            <a:chOff x="1442" y="2387"/>
            <a:chExt cx="1134" cy="386"/>
          </a:xfrm>
        </p:grpSpPr>
        <p:sp>
          <p:nvSpPr>
            <p:cNvPr id="45101" name="Text Box 45"/>
            <p:cNvSpPr txBox="1">
              <a:spLocks noChangeArrowheads="1"/>
            </p:cNvSpPr>
            <p:nvPr/>
          </p:nvSpPr>
          <p:spPr bwMode="auto">
            <a:xfrm>
              <a:off x="1442" y="2614"/>
              <a:ext cx="1134" cy="15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/>
            <a:lstStyle/>
            <a:p>
              <a:pPr algn="ctr">
                <a:spcBef>
                  <a:spcPct val="50000"/>
                </a:spcBef>
              </a:pPr>
              <a:r>
                <a:rPr lang="de-DE" altLang="de-DE" sz="1400" i="1"/>
                <a:t>Blei</a:t>
              </a:r>
            </a:p>
          </p:txBody>
        </p:sp>
        <p:sp>
          <p:nvSpPr>
            <p:cNvPr id="45090" name="Text Box 34"/>
            <p:cNvSpPr txBox="1">
              <a:spLocks noChangeArrowheads="1"/>
            </p:cNvSpPr>
            <p:nvPr/>
          </p:nvSpPr>
          <p:spPr bwMode="auto">
            <a:xfrm>
              <a:off x="1442" y="2387"/>
              <a:ext cx="1134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de-DE" altLang="de-DE"/>
                <a:t>Schwermetalle</a:t>
              </a:r>
            </a:p>
          </p:txBody>
        </p:sp>
      </p:grpSp>
      <p:cxnSp>
        <p:nvCxnSpPr>
          <p:cNvPr id="45093" name="AutoShape 37"/>
          <p:cNvCxnSpPr>
            <a:cxnSpLocks noChangeShapeType="1"/>
            <a:stCxn id="45083" idx="2"/>
            <a:endCxn id="45087" idx="0"/>
          </p:cNvCxnSpPr>
          <p:nvPr/>
        </p:nvCxnSpPr>
        <p:spPr bwMode="auto">
          <a:xfrm rot="5400000">
            <a:off x="2182813" y="2132012"/>
            <a:ext cx="503238" cy="938213"/>
          </a:xfrm>
          <a:prstGeom prst="bentConnector3">
            <a:avLst>
              <a:gd name="adj1" fmla="val 498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94" name="AutoShape 38"/>
          <p:cNvCxnSpPr>
            <a:cxnSpLocks noChangeShapeType="1"/>
            <a:stCxn id="45083" idx="2"/>
            <a:endCxn id="45089" idx="0"/>
          </p:cNvCxnSpPr>
          <p:nvPr/>
        </p:nvCxnSpPr>
        <p:spPr bwMode="auto">
          <a:xfrm rot="16200000" flipH="1">
            <a:off x="3155157" y="2097881"/>
            <a:ext cx="503238" cy="1006475"/>
          </a:xfrm>
          <a:prstGeom prst="bentConnector3">
            <a:avLst>
              <a:gd name="adj1" fmla="val 498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95" name="AutoShape 39"/>
          <p:cNvCxnSpPr>
            <a:cxnSpLocks noChangeShapeType="1"/>
            <a:stCxn id="45078" idx="2"/>
            <a:endCxn id="45082" idx="0"/>
          </p:cNvCxnSpPr>
          <p:nvPr/>
        </p:nvCxnSpPr>
        <p:spPr bwMode="auto">
          <a:xfrm rot="5400000">
            <a:off x="1281906" y="1305720"/>
            <a:ext cx="358775" cy="1008062"/>
          </a:xfrm>
          <a:prstGeom prst="bentConnector3">
            <a:avLst>
              <a:gd name="adj1" fmla="val 495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96" name="AutoShape 40"/>
          <p:cNvCxnSpPr>
            <a:cxnSpLocks noChangeShapeType="1"/>
            <a:stCxn id="45078" idx="2"/>
            <a:endCxn id="45083" idx="0"/>
          </p:cNvCxnSpPr>
          <p:nvPr/>
        </p:nvCxnSpPr>
        <p:spPr bwMode="auto">
          <a:xfrm rot="16200000" flipH="1">
            <a:off x="2255044" y="1340644"/>
            <a:ext cx="358775" cy="938213"/>
          </a:xfrm>
          <a:prstGeom prst="bentConnector3">
            <a:avLst>
              <a:gd name="adj1" fmla="val 495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111" name="Group 55"/>
          <p:cNvGrpSpPr>
            <a:grpSpLocks/>
          </p:cNvGrpSpPr>
          <p:nvPr/>
        </p:nvGrpSpPr>
        <p:grpSpPr bwMode="auto">
          <a:xfrm>
            <a:off x="4016375" y="3789363"/>
            <a:ext cx="1800225" cy="612775"/>
            <a:chOff x="2712" y="2387"/>
            <a:chExt cx="1134" cy="386"/>
          </a:xfrm>
        </p:grpSpPr>
        <p:sp>
          <p:nvSpPr>
            <p:cNvPr id="45102" name="Text Box 46"/>
            <p:cNvSpPr txBox="1">
              <a:spLocks noChangeArrowheads="1"/>
            </p:cNvSpPr>
            <p:nvPr/>
          </p:nvSpPr>
          <p:spPr bwMode="auto">
            <a:xfrm>
              <a:off x="2712" y="2614"/>
              <a:ext cx="1134" cy="15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/>
            <a:lstStyle/>
            <a:p>
              <a:pPr algn="ctr">
                <a:spcBef>
                  <a:spcPct val="50000"/>
                </a:spcBef>
              </a:pPr>
              <a:r>
                <a:rPr lang="de-DE" altLang="de-DE" sz="1400" i="1"/>
                <a:t>Aluminium</a:t>
              </a:r>
            </a:p>
          </p:txBody>
        </p:sp>
        <p:sp>
          <p:nvSpPr>
            <p:cNvPr id="45098" name="Text Box 42"/>
            <p:cNvSpPr txBox="1">
              <a:spLocks noChangeArrowheads="1"/>
            </p:cNvSpPr>
            <p:nvPr/>
          </p:nvSpPr>
          <p:spPr bwMode="auto">
            <a:xfrm>
              <a:off x="2712" y="2387"/>
              <a:ext cx="1134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de-DE" altLang="de-DE"/>
                <a:t>Leichtmetalle</a:t>
              </a:r>
            </a:p>
          </p:txBody>
        </p:sp>
      </p:grpSp>
      <p:cxnSp>
        <p:nvCxnSpPr>
          <p:cNvPr id="45099" name="AutoShape 43"/>
          <p:cNvCxnSpPr>
            <a:cxnSpLocks noChangeShapeType="1"/>
            <a:stCxn id="45089" idx="2"/>
            <a:endCxn id="45090" idx="0"/>
          </p:cNvCxnSpPr>
          <p:nvPr/>
        </p:nvCxnSpPr>
        <p:spPr bwMode="auto">
          <a:xfrm rot="5400000">
            <a:off x="3152776" y="3032125"/>
            <a:ext cx="577850" cy="9366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100" name="AutoShape 44"/>
          <p:cNvCxnSpPr>
            <a:cxnSpLocks noChangeShapeType="1"/>
            <a:stCxn id="45089" idx="2"/>
            <a:endCxn id="45098" idx="0"/>
          </p:cNvCxnSpPr>
          <p:nvPr/>
        </p:nvCxnSpPr>
        <p:spPr bwMode="auto">
          <a:xfrm rot="16200000" flipH="1">
            <a:off x="4124326" y="2997200"/>
            <a:ext cx="577850" cy="10064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103" name="Text Box 47"/>
          <p:cNvSpPr txBox="1">
            <a:spLocks noChangeArrowheads="1"/>
          </p:cNvSpPr>
          <p:nvPr/>
        </p:nvSpPr>
        <p:spPr bwMode="auto">
          <a:xfrm>
            <a:off x="7004050" y="1989138"/>
            <a:ext cx="1800225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de-DE" altLang="de-DE"/>
              <a:t>heterogen</a:t>
            </a:r>
          </a:p>
        </p:txBody>
      </p:sp>
      <p:grpSp>
        <p:nvGrpSpPr>
          <p:cNvPr id="45121" name="Group 65"/>
          <p:cNvGrpSpPr>
            <a:grpSpLocks/>
          </p:cNvGrpSpPr>
          <p:nvPr/>
        </p:nvGrpSpPr>
        <p:grpSpPr bwMode="auto">
          <a:xfrm>
            <a:off x="4987925" y="1989138"/>
            <a:ext cx="1801813" cy="611187"/>
            <a:chOff x="3165" y="1253"/>
            <a:chExt cx="1135" cy="385"/>
          </a:xfrm>
        </p:grpSpPr>
        <p:sp>
          <p:nvSpPr>
            <p:cNvPr id="45104" name="Text Box 48"/>
            <p:cNvSpPr txBox="1">
              <a:spLocks noChangeArrowheads="1"/>
            </p:cNvSpPr>
            <p:nvPr/>
          </p:nvSpPr>
          <p:spPr bwMode="auto">
            <a:xfrm>
              <a:off x="3165" y="1253"/>
              <a:ext cx="1134" cy="2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de-DE" altLang="de-DE"/>
                <a:t>homogen</a:t>
              </a:r>
            </a:p>
          </p:txBody>
        </p:sp>
        <p:sp>
          <p:nvSpPr>
            <p:cNvPr id="45105" name="Text Box 49" descr="Ausgefüllte Rauten"/>
            <p:cNvSpPr txBox="1">
              <a:spLocks noChangeArrowheads="1"/>
            </p:cNvSpPr>
            <p:nvPr/>
          </p:nvSpPr>
          <p:spPr bwMode="auto">
            <a:xfrm>
              <a:off x="3166" y="1480"/>
              <a:ext cx="1134" cy="158"/>
            </a:xfrm>
            <a:prstGeom prst="rect">
              <a:avLst/>
            </a:prstGeom>
            <a:pattFill prst="solidDmnd">
              <a:fgClr>
                <a:srgbClr val="B2B2B2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/>
            <a:lstStyle/>
            <a:p>
              <a:pPr algn="ctr">
                <a:spcBef>
                  <a:spcPct val="50000"/>
                </a:spcBef>
              </a:pPr>
              <a:r>
                <a:rPr lang="de-DE" altLang="de-DE" sz="1400" i="1"/>
                <a:t>Zuckerwasser</a:t>
              </a:r>
            </a:p>
          </p:txBody>
        </p:sp>
      </p:grpSp>
      <p:cxnSp>
        <p:nvCxnSpPr>
          <p:cNvPr id="45106" name="AutoShape 50"/>
          <p:cNvCxnSpPr>
            <a:cxnSpLocks noChangeShapeType="1"/>
            <a:stCxn id="45079" idx="2"/>
            <a:endCxn id="45104" idx="0"/>
          </p:cNvCxnSpPr>
          <p:nvPr/>
        </p:nvCxnSpPr>
        <p:spPr bwMode="auto">
          <a:xfrm rot="5400000">
            <a:off x="6212681" y="1305720"/>
            <a:ext cx="358775" cy="1008062"/>
          </a:xfrm>
          <a:prstGeom prst="bentConnector3">
            <a:avLst>
              <a:gd name="adj1" fmla="val 495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107" name="AutoShape 51"/>
          <p:cNvCxnSpPr>
            <a:cxnSpLocks noChangeShapeType="1"/>
            <a:stCxn id="45079" idx="2"/>
            <a:endCxn id="45103" idx="0"/>
          </p:cNvCxnSpPr>
          <p:nvPr/>
        </p:nvCxnSpPr>
        <p:spPr bwMode="auto">
          <a:xfrm rot="16200000" flipH="1">
            <a:off x="7220744" y="1305719"/>
            <a:ext cx="358775" cy="1008063"/>
          </a:xfrm>
          <a:prstGeom prst="bentConnector3">
            <a:avLst>
              <a:gd name="adj1" fmla="val 495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112" name="Text Box 56"/>
          <p:cNvSpPr txBox="1">
            <a:spLocks noChangeArrowheads="1"/>
          </p:cNvSpPr>
          <p:nvPr/>
        </p:nvSpPr>
        <p:spPr bwMode="auto">
          <a:xfrm>
            <a:off x="8069263" y="2708275"/>
            <a:ext cx="1800225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de-DE" altLang="de-DE"/>
              <a:t>Rauch</a:t>
            </a:r>
          </a:p>
        </p:txBody>
      </p:sp>
      <p:sp>
        <p:nvSpPr>
          <p:cNvPr id="45113" name="Text Box 57"/>
          <p:cNvSpPr txBox="1">
            <a:spLocks noChangeArrowheads="1"/>
          </p:cNvSpPr>
          <p:nvPr/>
        </p:nvSpPr>
        <p:spPr bwMode="auto">
          <a:xfrm>
            <a:off x="8069263" y="3284538"/>
            <a:ext cx="1800225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de-DE" altLang="de-DE"/>
              <a:t>Emulsionen</a:t>
            </a:r>
          </a:p>
        </p:txBody>
      </p:sp>
      <p:sp>
        <p:nvSpPr>
          <p:cNvPr id="45115" name="Text Box 59" descr="Ausgefüllte Rauten"/>
          <p:cNvSpPr txBox="1">
            <a:spLocks noChangeArrowheads="1"/>
          </p:cNvSpPr>
          <p:nvPr/>
        </p:nvSpPr>
        <p:spPr bwMode="auto">
          <a:xfrm>
            <a:off x="8069263" y="3648075"/>
            <a:ext cx="1800225" cy="250825"/>
          </a:xfrm>
          <a:prstGeom prst="rect">
            <a:avLst/>
          </a:prstGeom>
          <a:pattFill prst="solidDmnd">
            <a:fgClr>
              <a:srgbClr val="B2B2B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/>
          <a:lstStyle/>
          <a:p>
            <a:pPr algn="ctr">
              <a:spcBef>
                <a:spcPct val="50000"/>
              </a:spcBef>
            </a:pPr>
            <a:r>
              <a:rPr lang="de-DE" altLang="de-DE" sz="1400" i="1"/>
              <a:t>Milch</a:t>
            </a:r>
          </a:p>
        </p:txBody>
      </p:sp>
      <p:sp>
        <p:nvSpPr>
          <p:cNvPr id="45116" name="Text Box 60"/>
          <p:cNvSpPr txBox="1">
            <a:spLocks noChangeArrowheads="1"/>
          </p:cNvSpPr>
          <p:nvPr/>
        </p:nvSpPr>
        <p:spPr bwMode="auto">
          <a:xfrm>
            <a:off x="8069263" y="4076700"/>
            <a:ext cx="1800225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de-DE" altLang="de-DE"/>
              <a:t>Suspensionen</a:t>
            </a:r>
          </a:p>
        </p:txBody>
      </p:sp>
      <p:sp>
        <p:nvSpPr>
          <p:cNvPr id="45117" name="Text Box 61" descr="Ausgefüllte Rauten"/>
          <p:cNvSpPr txBox="1">
            <a:spLocks noChangeArrowheads="1"/>
          </p:cNvSpPr>
          <p:nvPr/>
        </p:nvSpPr>
        <p:spPr bwMode="auto">
          <a:xfrm>
            <a:off x="8069263" y="4440238"/>
            <a:ext cx="1800225" cy="250825"/>
          </a:xfrm>
          <a:prstGeom prst="rect">
            <a:avLst/>
          </a:prstGeom>
          <a:pattFill prst="solidDmnd">
            <a:fgClr>
              <a:srgbClr val="B2B2B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/>
          <a:lstStyle/>
          <a:p>
            <a:pPr algn="ctr">
              <a:spcBef>
                <a:spcPct val="50000"/>
              </a:spcBef>
            </a:pPr>
            <a:r>
              <a:rPr lang="de-DE" altLang="de-DE" sz="1400" i="1"/>
              <a:t>Sand/Wasser</a:t>
            </a:r>
          </a:p>
        </p:txBody>
      </p:sp>
      <p:sp>
        <p:nvSpPr>
          <p:cNvPr id="45118" name="Text Box 62"/>
          <p:cNvSpPr txBox="1">
            <a:spLocks noChangeArrowheads="1"/>
          </p:cNvSpPr>
          <p:nvPr/>
        </p:nvSpPr>
        <p:spPr bwMode="auto">
          <a:xfrm>
            <a:off x="8069263" y="4865688"/>
            <a:ext cx="1800225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de-DE" altLang="de-DE"/>
              <a:t>Gemenge</a:t>
            </a:r>
          </a:p>
        </p:txBody>
      </p:sp>
      <p:sp>
        <p:nvSpPr>
          <p:cNvPr id="45119" name="Text Box 63" descr="Ausgefüllte Rauten"/>
          <p:cNvSpPr txBox="1">
            <a:spLocks noChangeArrowheads="1"/>
          </p:cNvSpPr>
          <p:nvPr/>
        </p:nvSpPr>
        <p:spPr bwMode="auto">
          <a:xfrm>
            <a:off x="8069263" y="5229225"/>
            <a:ext cx="1800225" cy="250825"/>
          </a:xfrm>
          <a:prstGeom prst="rect">
            <a:avLst/>
          </a:prstGeom>
          <a:pattFill prst="solidDmnd">
            <a:fgClr>
              <a:srgbClr val="B2B2B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/>
          <a:lstStyle/>
          <a:p>
            <a:pPr algn="ctr">
              <a:spcBef>
                <a:spcPct val="50000"/>
              </a:spcBef>
            </a:pPr>
            <a:r>
              <a:rPr lang="de-DE" altLang="de-DE" sz="1400" i="1"/>
              <a:t>Brausepulver</a:t>
            </a:r>
          </a:p>
        </p:txBody>
      </p:sp>
      <p:cxnSp>
        <p:nvCxnSpPr>
          <p:cNvPr id="45120" name="AutoShape 64"/>
          <p:cNvCxnSpPr>
            <a:cxnSpLocks noChangeShapeType="1"/>
            <a:stCxn id="45103" idx="2"/>
            <a:endCxn id="45112" idx="1"/>
          </p:cNvCxnSpPr>
          <p:nvPr/>
        </p:nvCxnSpPr>
        <p:spPr bwMode="auto">
          <a:xfrm rot="16200000" flipH="1">
            <a:off x="7716838" y="2536825"/>
            <a:ext cx="539750" cy="165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122" name="AutoShape 66"/>
          <p:cNvCxnSpPr>
            <a:cxnSpLocks noChangeShapeType="1"/>
            <a:stCxn id="45103" idx="2"/>
            <a:endCxn id="45113" idx="1"/>
          </p:cNvCxnSpPr>
          <p:nvPr/>
        </p:nvCxnSpPr>
        <p:spPr bwMode="auto">
          <a:xfrm rot="16200000" flipH="1">
            <a:off x="7428706" y="2824957"/>
            <a:ext cx="1116013" cy="165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123" name="AutoShape 67"/>
          <p:cNvCxnSpPr>
            <a:cxnSpLocks noChangeShapeType="1"/>
            <a:stCxn id="45103" idx="2"/>
            <a:endCxn id="45116" idx="1"/>
          </p:cNvCxnSpPr>
          <p:nvPr/>
        </p:nvCxnSpPr>
        <p:spPr bwMode="auto">
          <a:xfrm rot="16200000" flipH="1">
            <a:off x="7032625" y="3221038"/>
            <a:ext cx="1908175" cy="165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124" name="AutoShape 68"/>
          <p:cNvCxnSpPr>
            <a:cxnSpLocks noChangeShapeType="1"/>
            <a:stCxn id="45103" idx="2"/>
            <a:endCxn id="45118" idx="1"/>
          </p:cNvCxnSpPr>
          <p:nvPr/>
        </p:nvCxnSpPr>
        <p:spPr bwMode="auto">
          <a:xfrm rot="16200000" flipH="1">
            <a:off x="6638131" y="3615532"/>
            <a:ext cx="2697163" cy="165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A4-Papier (210 x 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Standarddesign</vt:lpstr>
      <vt:lpstr>Die Einteilung von Stoffen (Lösungsblatt)</vt:lpstr>
    </vt:vector>
  </TitlesOfParts>
  <Company>Universität Bayreuth, Didaktik der Chemie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49</cp:revision>
  <dcterms:created xsi:type="dcterms:W3CDTF">2008-02-21T10:17:34Z</dcterms:created>
  <dcterms:modified xsi:type="dcterms:W3CDTF">2021-02-03T13:22:49Z</dcterms:modified>
</cp:coreProperties>
</file>