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9" r:id="rId2"/>
    <p:sldId id="262" r:id="rId3"/>
    <p:sldId id="261" r:id="rId4"/>
    <p:sldId id="260" r:id="rId5"/>
    <p:sldId id="263" r:id="rId6"/>
    <p:sldId id="264" r:id="rId7"/>
  </p:sldIdLst>
  <p:sldSz cx="6858000" cy="9906000" type="A4"/>
  <p:notesSz cx="6856413" cy="96662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7">
          <p15:clr>
            <a:srgbClr val="A4A3A4"/>
          </p15:clr>
        </p15:guide>
        <p15:guide id="2" orient="horz" pos="625">
          <p15:clr>
            <a:srgbClr val="A4A3A4"/>
          </p15:clr>
        </p15:guide>
        <p15:guide id="3" orient="horz" pos="6068">
          <p15:clr>
            <a:srgbClr val="A4A3A4"/>
          </p15:clr>
        </p15:guide>
        <p15:guide id="4" pos="2160">
          <p15:clr>
            <a:srgbClr val="A4A3A4"/>
          </p15:clr>
        </p15:guide>
        <p15:guide id="5" pos="4201">
          <p15:clr>
            <a:srgbClr val="A4A3A4"/>
          </p15:clr>
        </p15:guide>
        <p15:guide id="6" pos="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FF00"/>
    <a:srgbClr val="FF00FF"/>
    <a:srgbClr val="99CCFF"/>
    <a:srgbClr val="FFCCCC"/>
    <a:srgbClr val="0000FF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1632" y="90"/>
      </p:cViewPr>
      <p:guideLst>
        <p:guide orient="horz" pos="3347"/>
        <p:guide orient="horz" pos="625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0513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180513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BD32CB-2C71-4D38-B0EE-88128C9E317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95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007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60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88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71307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7725"/>
            <a:ext cx="3163887" cy="8785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7725"/>
            <a:ext cx="3163888" cy="8785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813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00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45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319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7736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49209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34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7725"/>
            <a:ext cx="6480175" cy="878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Der „Stoff“ des Chemikers</a:t>
            </a:r>
            <a:r>
              <a:rPr lang="de-DE" altLang="de-DE" sz="1800" smtClean="0"/>
              <a:t/>
            </a:r>
            <a:br>
              <a:rPr lang="de-DE" altLang="de-DE" sz="1800" smtClean="0"/>
            </a:br>
            <a:r>
              <a:rPr lang="de-DE" altLang="de-DE" sz="1400" smtClean="0"/>
              <a:t>(Lehrerinformation, Stand </a:t>
            </a:r>
            <a:fld id="{682D527E-ACCE-42F2-A09A-CD73060FADD4}" type="datetime1">
              <a:rPr lang="de-DE" altLang="de-DE" sz="1400" smtClean="0"/>
              <a:pPr eaLnBrk="1" hangingPunct="1"/>
              <a:t>03.02.2021</a:t>
            </a:fld>
            <a:r>
              <a:rPr lang="de-DE" altLang="de-DE" sz="140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633413"/>
            <a:ext cx="6480175" cy="2857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altLang="de-DE" sz="800" smtClean="0"/>
              <a:t>Strukturdiagramm nach einem Vorschlag von W. Habelitz-Tkotz; überarbeitet von C. Ammon, W. Wagner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88913" y="992188"/>
            <a:ext cx="6480175" cy="864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Lehrziele: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Im Anschluss an die Besprechung der physikalisch und chemisch korrekten Einteilung der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Stoffe kann man mit Hilfe des Strukturdiagramms diese hierarchische Gliederung und den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Zusammenhang der Begriffe bei den Schülern festigen.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Vorkenntnisse: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Alle betroffenen Begriffe sind aus den vergangenen Unterrichtseinheiten bekannt: </a:t>
            </a:r>
            <a:r>
              <a:rPr lang="de-DE" sz="1200" dirty="0" err="1">
                <a:latin typeface="Arial" charset="0"/>
              </a:rPr>
              <a:t>Reinstoff</a:t>
            </a:r>
            <a:r>
              <a:rPr lang="de-DE" sz="1200" dirty="0">
                <a:latin typeface="Arial" charset="0"/>
              </a:rPr>
              <a:t>,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Gemisch, Verbindung, Element, homogen, heterogen, Metall, Nichtmetall, Emulsion,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Suspension, Rauch, Gemenge, Schwermetall, Leichtmetall, Beispiele dazu.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Vorbereitung: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1 Satz (laminierte) Kärtchen auf etwas festerem Papier (&gt;120g/m</a:t>
            </a:r>
            <a:r>
              <a:rPr lang="de-DE" sz="1200" baseline="30000" dirty="0">
                <a:latin typeface="Arial" charset="0"/>
              </a:rPr>
              <a:t>2</a:t>
            </a:r>
            <a:r>
              <a:rPr lang="de-DE" sz="1200" dirty="0">
                <a:latin typeface="Arial" charset="0"/>
              </a:rPr>
              <a:t>) herstellen und für den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Einsatz entweder an einer </a:t>
            </a:r>
            <a:r>
              <a:rPr lang="de-DE" sz="1200" dirty="0" err="1">
                <a:latin typeface="Arial" charset="0"/>
              </a:rPr>
              <a:t>Pinwand</a:t>
            </a:r>
            <a:r>
              <a:rPr lang="de-DE" sz="1200" dirty="0">
                <a:latin typeface="Arial" charset="0"/>
              </a:rPr>
              <a:t> (Nadeln und rote Schnur bereit stellen) oder der Tafel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(selbstklebende Magnetstreifen; wenn je ein Stück rechts und links an jeder Karte angebracht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werden, können sie alternativ nach Wahl auch gepinnt werden) vorbereiten. Für die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Gruppenarbeit benötigt man 8 Sätze Kärtchen ohne weitere Maßnahmen.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Einsatz im Unterricht: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Das Strukturdiagramm kann als zusammenfassende Wiederholung am Ende des Themas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„Einteilung der Stoffe“ verwendet werden. Sozialform: </a:t>
            </a:r>
            <a:r>
              <a:rPr lang="de-DE" sz="1200" b="1" dirty="0">
                <a:latin typeface="Arial" charset="0"/>
              </a:rPr>
              <a:t>Klassenverband</a:t>
            </a:r>
            <a:r>
              <a:rPr lang="de-DE" sz="1200" dirty="0">
                <a:latin typeface="Arial" charset="0"/>
              </a:rPr>
              <a:t> oder </a:t>
            </a:r>
            <a:r>
              <a:rPr lang="de-DE" sz="1200" b="1" dirty="0">
                <a:latin typeface="Arial" charset="0"/>
              </a:rPr>
              <a:t>Gruppenarbeit</a:t>
            </a:r>
            <a:r>
              <a:rPr lang="de-DE" sz="1200" dirty="0">
                <a:latin typeface="Arial" charset="0"/>
              </a:rPr>
              <a:t>. Es eignet  sich ebenfalls zur Leistungserhebung. Sozialform: </a:t>
            </a:r>
            <a:r>
              <a:rPr lang="de-DE" sz="1200" b="1" dirty="0">
                <a:latin typeface="Arial" charset="0"/>
              </a:rPr>
              <a:t>Einzelarbeit</a:t>
            </a:r>
            <a:r>
              <a:rPr lang="de-DE" sz="1200" dirty="0">
                <a:latin typeface="Arial" charset="0"/>
              </a:rPr>
              <a:t>. 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Festigungsvarianten siehe Durchführung.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Material: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Diese Material besteht aus 2 Dateien: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sz="1200" dirty="0">
                <a:latin typeface="Arial" charset="0"/>
              </a:rPr>
              <a:t>dieser Datei mit Lehrerinformation (1 Seite) und </a:t>
            </a:r>
            <a:r>
              <a:rPr lang="de-DE" sz="1200" dirty="0" err="1">
                <a:latin typeface="Arial" charset="0"/>
              </a:rPr>
              <a:t>Kärtchenvorlagen</a:t>
            </a:r>
            <a:r>
              <a:rPr lang="de-DE" sz="1200" dirty="0">
                <a:latin typeface="Arial" charset="0"/>
              </a:rPr>
              <a:t> (5 Seiten). Kärtchen für Gruppenarbeit erhält man, indem man die großen Vorlagen in PowerPoint als Handzettel, 4 Folien pro Seite, ausdruckt.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sz="1200" dirty="0">
                <a:latin typeface="Arial" charset="0"/>
              </a:rPr>
              <a:t>dem Lösungsblatt (…_loes.ppt).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Durchführung: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u="sng" dirty="0">
                <a:latin typeface="Arial" charset="0"/>
              </a:rPr>
              <a:t>Variante 1:</a:t>
            </a:r>
            <a:r>
              <a:rPr lang="de-DE" sz="1200" dirty="0">
                <a:latin typeface="Arial" charset="0"/>
              </a:rPr>
              <a:t> Vom </a:t>
            </a:r>
            <a:r>
              <a:rPr lang="de-DE" sz="1200" dirty="0" err="1">
                <a:latin typeface="Arial" charset="0"/>
              </a:rPr>
              <a:t>Kärtchenstapel</a:t>
            </a:r>
            <a:r>
              <a:rPr lang="de-DE" sz="1200" dirty="0">
                <a:latin typeface="Arial" charset="0"/>
              </a:rPr>
              <a:t> zieht jeder Schüler ein Kärtchen und muss es an der geeigneten Stelle der Tafel/</a:t>
            </a:r>
            <a:r>
              <a:rPr lang="de-DE" sz="1200" dirty="0" err="1">
                <a:latin typeface="Arial" charset="0"/>
              </a:rPr>
              <a:t>Pinwand</a:t>
            </a:r>
            <a:r>
              <a:rPr lang="de-DE" sz="1200" dirty="0">
                <a:latin typeface="Arial" charset="0"/>
              </a:rPr>
              <a:t> ggf. mit einer Erklärung los werden. Die Ordnung, in der die Kärtchen auf dem Stapel liegen, bestimmt der Lehrer: sie kann von der „richtigen“ Ordnung bis zu zufällig sein. Das Kärtchen „Stoff“ wird vom Lehrer angeheftet oder der Begriff an die Tafel geschrieben.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u="sng" dirty="0">
                <a:latin typeface="Arial" charset="0"/>
              </a:rPr>
              <a:t>Variante 2:</a:t>
            </a:r>
            <a:r>
              <a:rPr lang="de-DE" sz="1200" dirty="0">
                <a:latin typeface="Arial" charset="0"/>
              </a:rPr>
              <a:t> Jede Gruppe (2-5 Schüler) erhält einen </a:t>
            </a:r>
            <a:r>
              <a:rPr lang="de-DE" sz="1200" dirty="0" err="1">
                <a:latin typeface="Arial" charset="0"/>
              </a:rPr>
              <a:t>Kärtchenstapel</a:t>
            </a:r>
            <a:r>
              <a:rPr lang="de-DE" sz="1200" dirty="0">
                <a:latin typeface="Arial" charset="0"/>
              </a:rPr>
              <a:t>. Die Mitglieder ziehen so lange Kärtchen, bis keine mehr da sind und bauen daraus ein Strukturdiagramm. Das farbige Kärtchen „Stoff“ wird zuerst ausgelegt.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Dauer: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5-10 Minuten, je nach Sozialform.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Besondere Hinweise: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de-DE" sz="1200" dirty="0">
                <a:latin typeface="Arial" charset="0"/>
              </a:rPr>
              <a:t>Magnetstreifen gibt es als Magnetbänder in verschiedenen Breiten meterweise im Bürofachhandel oder bei Conrad electronic. Es werden für 1 </a:t>
            </a:r>
            <a:r>
              <a:rPr lang="de-DE" sz="1200" dirty="0" err="1">
                <a:latin typeface="Arial" charset="0"/>
              </a:rPr>
              <a:t>Kärtchensatz</a:t>
            </a:r>
            <a:r>
              <a:rPr lang="de-DE" sz="1200" dirty="0">
                <a:latin typeface="Arial" charset="0"/>
              </a:rPr>
              <a:t> 24 Abschnitte zu je 2-3cm benötigt.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de-DE" sz="1200" dirty="0">
                <a:latin typeface="Arial" charset="0"/>
              </a:rPr>
              <a:t>Möchte man den Schwierigkeitsgrad etwas herabsetzen, gibt man ein oder zwei Begriffe oder Beispiele vor.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Kärtchen-Vorlage Tafel, Seite 1 von 5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88913" y="992188"/>
            <a:ext cx="3059112" cy="43180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>
                <a:solidFill>
                  <a:schemeClr val="bg1"/>
                </a:solidFill>
              </a:rPr>
              <a:t>Stoffe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609975" y="995363"/>
            <a:ext cx="3059113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Reinstoffe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88913" y="5457825"/>
            <a:ext cx="3059112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Gemische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609975" y="5457825"/>
            <a:ext cx="3059113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300"/>
              <a:t>Verbindungen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Kärtchen-Vorlage Tafel, Seite 2 von 5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88913" y="992188"/>
            <a:ext cx="3059112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Elemente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609975" y="995363"/>
            <a:ext cx="3059113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homogen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88913" y="5457825"/>
            <a:ext cx="3059112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heterogen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609975" y="5457825"/>
            <a:ext cx="3059113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Metalle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Kärtchen-Vorlage Tafel, Seite 3 von 5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88913" y="992188"/>
            <a:ext cx="3059112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Nichtmetalle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609975" y="995363"/>
            <a:ext cx="3059113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de-DE" altLang="de-DE" sz="5400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188913" y="5457825"/>
            <a:ext cx="3059112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Leichtmetalle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3609975" y="5457825"/>
            <a:ext cx="3059113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000"/>
              <a:t>Schwermetalle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Kärtchen-Vorlage Tafel, Seite 4 von 5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88913" y="992188"/>
            <a:ext cx="3059112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Emulsionen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609975" y="995363"/>
            <a:ext cx="3059113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200"/>
              <a:t>Suspensionen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88913" y="5457825"/>
            <a:ext cx="3059112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Gemenge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609975" y="5457825"/>
            <a:ext cx="3059113" cy="4318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Rauch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Kärtchen-Vorlage Tafel, Seite 5 von 5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88913" y="992188"/>
            <a:ext cx="1511300" cy="4318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 i="1"/>
              <a:t>Wasser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1844675" y="995363"/>
            <a:ext cx="1511300" cy="4318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 i="1"/>
              <a:t>Sauerstoff</a:t>
            </a: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3502025" y="992188"/>
            <a:ext cx="1511300" cy="4318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 i="1"/>
              <a:t>Blei</a:t>
            </a: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5157788" y="995363"/>
            <a:ext cx="1511300" cy="4318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 i="1"/>
              <a:t>Aluminium</a:t>
            </a:r>
          </a:p>
        </p:txBody>
      </p:sp>
      <p:sp>
        <p:nvSpPr>
          <p:cNvPr id="7175" name="Text Box 10" descr="Ausgefüllte Rauten"/>
          <p:cNvSpPr txBox="1">
            <a:spLocks noChangeArrowheads="1"/>
          </p:cNvSpPr>
          <p:nvPr/>
        </p:nvSpPr>
        <p:spPr bwMode="auto">
          <a:xfrm>
            <a:off x="188913" y="5454650"/>
            <a:ext cx="1511300" cy="4321175"/>
          </a:xfrm>
          <a:prstGeom prst="rect">
            <a:avLst/>
          </a:prstGeom>
          <a:pattFill prst="solidDmnd">
            <a:fgClr>
              <a:srgbClr val="B2B2B2"/>
            </a:fgClr>
            <a:bgClr>
              <a:schemeClr val="bg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 i="1"/>
              <a:t>Milch</a:t>
            </a:r>
          </a:p>
        </p:txBody>
      </p:sp>
      <p:sp>
        <p:nvSpPr>
          <p:cNvPr id="7176" name="Text Box 11" descr="Ausgefüllte Rauten"/>
          <p:cNvSpPr txBox="1">
            <a:spLocks noChangeArrowheads="1"/>
          </p:cNvSpPr>
          <p:nvPr/>
        </p:nvSpPr>
        <p:spPr bwMode="auto">
          <a:xfrm>
            <a:off x="1844675" y="5459413"/>
            <a:ext cx="1511300" cy="4318000"/>
          </a:xfrm>
          <a:prstGeom prst="rect">
            <a:avLst/>
          </a:prstGeom>
          <a:pattFill prst="solidDmnd">
            <a:fgClr>
              <a:srgbClr val="B2B2B2"/>
            </a:fgClr>
            <a:bgClr>
              <a:schemeClr val="bg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 i="1"/>
              <a:t>Brausepulver</a:t>
            </a:r>
          </a:p>
        </p:txBody>
      </p:sp>
      <p:sp>
        <p:nvSpPr>
          <p:cNvPr id="7177" name="Text Box 12" descr="Ausgefüllte Rauten"/>
          <p:cNvSpPr txBox="1">
            <a:spLocks noChangeArrowheads="1"/>
          </p:cNvSpPr>
          <p:nvPr/>
        </p:nvSpPr>
        <p:spPr bwMode="auto">
          <a:xfrm>
            <a:off x="3502025" y="5454650"/>
            <a:ext cx="1511300" cy="4321175"/>
          </a:xfrm>
          <a:prstGeom prst="rect">
            <a:avLst/>
          </a:prstGeom>
          <a:pattFill prst="solidDmnd">
            <a:fgClr>
              <a:srgbClr val="B2B2B2"/>
            </a:fgClr>
            <a:bgClr>
              <a:schemeClr val="bg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 i="1"/>
              <a:t>Sand/Wasser</a:t>
            </a:r>
          </a:p>
        </p:txBody>
      </p:sp>
      <p:sp>
        <p:nvSpPr>
          <p:cNvPr id="7178" name="Text Box 13" descr="Ausgefüllte Rauten"/>
          <p:cNvSpPr txBox="1">
            <a:spLocks noChangeArrowheads="1"/>
          </p:cNvSpPr>
          <p:nvPr/>
        </p:nvSpPr>
        <p:spPr bwMode="auto">
          <a:xfrm>
            <a:off x="5157788" y="5459413"/>
            <a:ext cx="1511300" cy="4318000"/>
          </a:xfrm>
          <a:prstGeom prst="rect">
            <a:avLst/>
          </a:prstGeom>
          <a:pattFill prst="solidDmnd">
            <a:fgClr>
              <a:srgbClr val="B2B2B2"/>
            </a:fgClr>
            <a:bgClr>
              <a:schemeClr val="bg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300" i="1"/>
              <a:t>Zuckerwasser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A4-Papier (210 x 297 mm)</PresentationFormat>
  <Paragraphs>60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Standarddesign</vt:lpstr>
      <vt:lpstr>Der „Stoff“ des Chemikers (Lehrerinformation, Stand 03.02.2021)</vt:lpstr>
      <vt:lpstr>Kärtchen-Vorlage Tafel, Seite 1 von 5</vt:lpstr>
      <vt:lpstr>Kärtchen-Vorlage Tafel, Seite 2 von 5</vt:lpstr>
      <vt:lpstr>Kärtchen-Vorlage Tafel, Seite 3 von 5</vt:lpstr>
      <vt:lpstr>Kärtchen-Vorlage Tafel, Seite 4 von 5</vt:lpstr>
      <vt:lpstr>Kärtchen-Vorlage Tafel, Seite 5 von 5</vt:lpstr>
    </vt:vector>
  </TitlesOfParts>
  <Company>Universität Bayreuth, Didaktik der Chemie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59</cp:revision>
  <dcterms:created xsi:type="dcterms:W3CDTF">2008-02-21T10:17:34Z</dcterms:created>
  <dcterms:modified xsi:type="dcterms:W3CDTF">2021-02-03T13:22:14Z</dcterms:modified>
</cp:coreProperties>
</file>