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86" r:id="rId2"/>
    <p:sldId id="287" r:id="rId3"/>
  </p:sldIdLst>
  <p:sldSz cx="9906000" cy="6858000" type="A4"/>
  <p:notesSz cx="6856413" cy="96662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00FF"/>
    <a:srgbClr val="C0C0C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94" autoAdjust="0"/>
  </p:normalViewPr>
  <p:slideViewPr>
    <p:cSldViewPr snapToGrid="0" showGuides="1">
      <p:cViewPr varScale="1">
        <p:scale>
          <a:sx n="104" d="100"/>
          <a:sy n="104" d="100"/>
        </p:scale>
        <p:origin x="1500" y="1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716A607-DFCE-4B82-92FD-86956ECD8C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F66E772-8BA2-47DF-B533-EF15908355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A5A558B1-1BD3-42FC-82E1-B569A673003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3688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13016AB0-E797-4A91-A5E5-47CFF67780A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83688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13D4A1-3E72-4BF3-8AFB-300878252A7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FCA0-70FC-48C4-9E26-45F51A112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A5B07E7-07C6-490B-81DB-4415BBF9F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3070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F8E55-BE14-4CE7-A02B-9510315A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D69728-AAC1-4B8D-9890-D059912F2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4039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EAAD568-6687-44F1-805E-8245B9B4C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A42123-A4B3-4A30-978F-7AC31F8F2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119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E568A-9ECD-4845-A901-F34F0CAD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07BF10-E034-47C4-9053-BC2162741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6570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75F65-58F7-4EDD-AF3B-7C5270BF0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666BFC-3855-4BCB-8B1A-FE8A12317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7444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DE82DC-4F56-4F99-B6CB-D563C03E6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D62FDD-81FA-437A-9C24-CE3875C7A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39697E-8DBE-407E-9DA4-03E79FEDC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5882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AA6DC-E37C-4CDF-9147-EDD6E236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3324D2-4613-42CD-8EB8-495FCCFA4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DF27DE-DA2D-4323-87A7-4DF63A1CC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950E264-44A7-43E6-B53D-B8A0F9599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666462E-2290-4E7B-9356-A78546E3B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3580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5C5F1-8F77-4205-8C8E-720129E17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090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55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6CF574-46DD-4CA0-8869-879F3860F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C9612-987C-42BD-A330-2381C8657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62CFC8-B5BA-4D60-B1E8-29A859872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0059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5101D6-E6E7-4CFD-8B43-4DA71A04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96E4AEA-9D39-455B-BA38-BA8F55F57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F32ADF-21E2-4E0F-BADD-3A3C7D004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13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EC7D895-6004-4B57-A1A4-7D3E5CF81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49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251261-4675-4E0A-BF66-EF2FF57CA7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6" name="Freeform 84">
            <a:extLst>
              <a:ext uri="{FF2B5EF4-FFF2-40B4-BE49-F238E27FC236}">
                <a16:creationId xmlns:a16="http://schemas.microsoft.com/office/drawing/2014/main" id="{4D77EBE1-4AFF-49A9-AAAB-FB0E2DA2945C}"/>
              </a:ext>
            </a:extLst>
          </p:cNvPr>
          <p:cNvSpPr>
            <a:spLocks/>
          </p:cNvSpPr>
          <p:nvPr/>
        </p:nvSpPr>
        <p:spPr bwMode="auto">
          <a:xfrm>
            <a:off x="4368800" y="2809875"/>
            <a:ext cx="1816100" cy="2016125"/>
          </a:xfrm>
          <a:custGeom>
            <a:avLst/>
            <a:gdLst>
              <a:gd name="T0" fmla="*/ 0 w 1144"/>
              <a:gd name="T1" fmla="*/ 518 h 1270"/>
              <a:gd name="T2" fmla="*/ 388 w 1144"/>
              <a:gd name="T3" fmla="*/ 95 h 1270"/>
              <a:gd name="T4" fmla="*/ 755 w 1144"/>
              <a:gd name="T5" fmla="*/ 196 h 1270"/>
              <a:gd name="T6" fmla="*/ 1144 w 1144"/>
              <a:gd name="T7" fmla="*/ 1270 h 1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4" h="1270">
                <a:moveTo>
                  <a:pt x="0" y="518"/>
                </a:moveTo>
                <a:cubicBezTo>
                  <a:pt x="65" y="448"/>
                  <a:pt x="262" y="149"/>
                  <a:pt x="388" y="95"/>
                </a:cubicBezTo>
                <a:cubicBezTo>
                  <a:pt x="514" y="41"/>
                  <a:pt x="629" y="0"/>
                  <a:pt x="755" y="196"/>
                </a:cubicBezTo>
                <a:cubicBezTo>
                  <a:pt x="881" y="392"/>
                  <a:pt x="1063" y="1046"/>
                  <a:pt x="1144" y="127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DE4A1E0F-8ED6-41F9-9634-C7A1D4BA12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z="4000"/>
              <a:t>Energiediagramm </a:t>
            </a:r>
            <a:r>
              <a:rPr lang="de-DE" altLang="de-DE" sz="1200"/>
              <a:t>(Material 3)</a:t>
            </a:r>
          </a:p>
        </p:txBody>
      </p:sp>
      <p:sp>
        <p:nvSpPr>
          <p:cNvPr id="38957" name="AutoShape 45">
            <a:extLst>
              <a:ext uri="{FF2B5EF4-FFF2-40B4-BE49-F238E27FC236}">
                <a16:creationId xmlns:a16="http://schemas.microsoft.com/office/drawing/2014/main" id="{2493AA6F-29FC-406F-89C9-804EC428B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023938"/>
            <a:ext cx="2603500" cy="800100"/>
          </a:xfrm>
          <a:prstGeom prst="wedgeRoundRectCallout">
            <a:avLst>
              <a:gd name="adj1" fmla="val -1829"/>
              <a:gd name="adj2" fmla="val 17222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zum Starten der Reaktion nötige Energie nennt man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Aktivierungsenergie 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38958" name="Line 46">
            <a:extLst>
              <a:ext uri="{FF2B5EF4-FFF2-40B4-BE49-F238E27FC236}">
                <a16:creationId xmlns:a16="http://schemas.microsoft.com/office/drawing/2014/main" id="{E45A4639-9F3D-4D8C-8DFC-31E9F96B5B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84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59" name="Line 47">
            <a:extLst>
              <a:ext uri="{FF2B5EF4-FFF2-40B4-BE49-F238E27FC236}">
                <a16:creationId xmlns:a16="http://schemas.microsoft.com/office/drawing/2014/main" id="{342BDC4D-C866-47E2-A0BB-9C13D8E54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84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60" name="Text Box 48">
            <a:extLst>
              <a:ext uri="{FF2B5EF4-FFF2-40B4-BE49-F238E27FC236}">
                <a16:creationId xmlns:a16="http://schemas.microsoft.com/office/drawing/2014/main" id="{9385562A-04FE-4EE8-BBB9-648631FEE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2471738"/>
            <a:ext cx="9556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38961" name="Text Box 49">
            <a:extLst>
              <a:ext uri="{FF2B5EF4-FFF2-40B4-BE49-F238E27FC236}">
                <a16:creationId xmlns:a16="http://schemas.microsoft.com/office/drawing/2014/main" id="{9BE2D90B-FF0D-42AA-8E15-7A0E9A092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5354638"/>
            <a:ext cx="121761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38962" name="Line 50">
            <a:extLst>
              <a:ext uri="{FF2B5EF4-FFF2-40B4-BE49-F238E27FC236}">
                <a16:creationId xmlns:a16="http://schemas.microsoft.com/office/drawing/2014/main" id="{B5F734DF-ABBC-4C4C-B959-ED0D0C884F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89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63" name="Line 51">
            <a:extLst>
              <a:ext uri="{FF2B5EF4-FFF2-40B4-BE49-F238E27FC236}">
                <a16:creationId xmlns:a16="http://schemas.microsoft.com/office/drawing/2014/main" id="{DC6BEE73-5564-4F01-B16C-D2BCA26AD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45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64" name="Line 52">
            <a:extLst>
              <a:ext uri="{FF2B5EF4-FFF2-40B4-BE49-F238E27FC236}">
                <a16:creationId xmlns:a16="http://schemas.microsoft.com/office/drawing/2014/main" id="{5DA3C7CF-6EF9-4D52-A7A4-24A9258051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2600" y="2865438"/>
            <a:ext cx="33401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65" name="Line 53">
            <a:extLst>
              <a:ext uri="{FF2B5EF4-FFF2-40B4-BE49-F238E27FC236}">
                <a16:creationId xmlns:a16="http://schemas.microsoft.com/office/drawing/2014/main" id="{397F3F73-D1EE-4291-93AC-C8DB3DA5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2600" y="36322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66" name="Text Box 54">
            <a:extLst>
              <a:ext uri="{FF2B5EF4-FFF2-40B4-BE49-F238E27FC236}">
                <a16:creationId xmlns:a16="http://schemas.microsoft.com/office/drawing/2014/main" id="{0919BD43-486F-4FFA-BBD6-C7C622AC1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3154363"/>
            <a:ext cx="523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8967" name="Line 55">
            <a:extLst>
              <a:ext uri="{FF2B5EF4-FFF2-40B4-BE49-F238E27FC236}">
                <a16:creationId xmlns:a16="http://schemas.microsoft.com/office/drawing/2014/main" id="{1AC21257-38A9-467F-ABDD-68963749E5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8387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68" name="Text Box 56">
            <a:extLst>
              <a:ext uri="{FF2B5EF4-FFF2-40B4-BE49-F238E27FC236}">
                <a16:creationId xmlns:a16="http://schemas.microsoft.com/office/drawing/2014/main" id="{7EBC9DC1-8413-4E5C-B5DF-313ED630F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3713163"/>
            <a:ext cx="97472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Gesamte frei werdende Energie </a:t>
            </a:r>
            <a:r>
              <a:rPr lang="el-GR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r>
              <a:rPr lang="de-DE" altLang="de-DE" sz="1400" baseline="-250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G</a:t>
            </a:r>
            <a:endParaRPr lang="el-GR" altLang="de-DE" sz="140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69" name="Text Box 57">
            <a:extLst>
              <a:ext uri="{FF2B5EF4-FFF2-40B4-BE49-F238E27FC236}">
                <a16:creationId xmlns:a16="http://schemas.microsoft.com/office/drawing/2014/main" id="{94A6AAFA-6AD0-4BD0-8BE7-AAC04BEFB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3162300"/>
            <a:ext cx="1093788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                       .</a:t>
            </a:r>
          </a:p>
        </p:txBody>
      </p:sp>
      <p:sp>
        <p:nvSpPr>
          <p:cNvPr id="38970" name="Line 58">
            <a:extLst>
              <a:ext uri="{FF2B5EF4-FFF2-40B4-BE49-F238E27FC236}">
                <a16:creationId xmlns:a16="http://schemas.microsoft.com/office/drawing/2014/main" id="{72184C86-4A91-4DF1-9D63-F61919C21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0" y="3632200"/>
            <a:ext cx="0" cy="11938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71" name="Text Box 59">
            <a:extLst>
              <a:ext uri="{FF2B5EF4-FFF2-40B4-BE49-F238E27FC236}">
                <a16:creationId xmlns:a16="http://schemas.microsoft.com/office/drawing/2014/main" id="{AFE0B293-3008-431B-9FD8-1E2E4D6E6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3979863"/>
            <a:ext cx="644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de-DE" sz="14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endParaRPr lang="el-GR" altLang="de-DE" sz="1400" b="1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72" name="Text Box 60">
            <a:extLst>
              <a:ext uri="{FF2B5EF4-FFF2-40B4-BE49-F238E27FC236}">
                <a16:creationId xmlns:a16="http://schemas.microsoft.com/office/drawing/2014/main" id="{C95BDB48-A202-4201-BB50-760161A97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200" y="3948113"/>
            <a:ext cx="2374900" cy="517525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So eine Reaktion ist exotherm.</a:t>
            </a:r>
          </a:p>
        </p:txBody>
      </p:sp>
      <p:sp>
        <p:nvSpPr>
          <p:cNvPr id="38973" name="Text Box 61">
            <a:extLst>
              <a:ext uri="{FF2B5EF4-FFF2-40B4-BE49-F238E27FC236}">
                <a16:creationId xmlns:a16="http://schemas.microsoft.com/office/drawing/2014/main" id="{F3648F8C-A2F4-4285-93D1-CC2864986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3188" y="4516438"/>
            <a:ext cx="949325" cy="26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1100">
              <a:latin typeface="Arial" panose="020B0604020202020204" pitchFamily="34" charset="0"/>
            </a:endParaRPr>
          </a:p>
        </p:txBody>
      </p:sp>
      <p:sp>
        <p:nvSpPr>
          <p:cNvPr id="38974" name="Line 62">
            <a:extLst>
              <a:ext uri="{FF2B5EF4-FFF2-40B4-BE49-F238E27FC236}">
                <a16:creationId xmlns:a16="http://schemas.microsoft.com/office/drawing/2014/main" id="{76CA18F6-DE09-4BA0-AA4F-A8BF6F7EA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4300" y="2857500"/>
            <a:ext cx="0" cy="774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75" name="Line 63">
            <a:extLst>
              <a:ext uri="{FF2B5EF4-FFF2-40B4-BE49-F238E27FC236}">
                <a16:creationId xmlns:a16="http://schemas.microsoft.com/office/drawing/2014/main" id="{6B84ABFA-2EE2-4AE0-AC36-2B75486B7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3200" y="2870200"/>
            <a:ext cx="0" cy="1955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76" name="AutoShape 64">
            <a:extLst>
              <a:ext uri="{FF2B5EF4-FFF2-40B4-BE49-F238E27FC236}">
                <a16:creationId xmlns:a16="http://schemas.microsoft.com/office/drawing/2014/main" id="{5FB7F278-34D5-41D8-B458-E1C8699CF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5738" y="2349500"/>
            <a:ext cx="2913062" cy="1231900"/>
          </a:xfrm>
          <a:prstGeom prst="wedgeRoundRectCallout">
            <a:avLst>
              <a:gd name="adj1" fmla="val -42532"/>
              <a:gd name="adj2" fmla="val 898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übrig bleibende Energiedifferenz zwischen Produkt und Edukten nennt man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Reaktionsenergie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</a:rPr>
              <a:t>Hier: 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 </a:t>
            </a:r>
            <a:r>
              <a:rPr lang="de-DE" altLang="de-DE" sz="1400">
                <a:latin typeface="Arial" panose="020B0604020202020204" pitchFamily="34" charset="0"/>
              </a:rPr>
              <a:t>E  = -602 kJ/mol</a:t>
            </a:r>
          </a:p>
        </p:txBody>
      </p:sp>
      <p:sp>
        <p:nvSpPr>
          <p:cNvPr id="38977" name="AutoShape 65">
            <a:extLst>
              <a:ext uri="{FF2B5EF4-FFF2-40B4-BE49-F238E27FC236}">
                <a16:creationId xmlns:a16="http://schemas.microsoft.com/office/drawing/2014/main" id="{EC0F83A5-0D09-4853-ACF7-0DEAFC4CF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800100"/>
            <a:ext cx="2479675" cy="1323975"/>
          </a:xfrm>
          <a:prstGeom prst="cloudCallout">
            <a:avLst>
              <a:gd name="adj1" fmla="val -33676"/>
              <a:gd name="adj2" fmla="val 6882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freiwerdende Energie bekommt immer ein negatives Vorzeichen.</a:t>
            </a:r>
          </a:p>
        </p:txBody>
      </p:sp>
      <p:sp>
        <p:nvSpPr>
          <p:cNvPr id="38978" name="AutoShape 66">
            <a:extLst>
              <a:ext uri="{FF2B5EF4-FFF2-40B4-BE49-F238E27FC236}">
                <a16:creationId xmlns:a16="http://schemas.microsoft.com/office/drawing/2014/main" id="{F4FB4ACC-B220-482A-A51D-43A3225FA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2057400"/>
            <a:ext cx="2603500" cy="533400"/>
          </a:xfrm>
          <a:prstGeom prst="wedgeRoundRectCallout">
            <a:avLst>
              <a:gd name="adj1" fmla="val 5551"/>
              <a:gd name="adj2" fmla="val 964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Nach der Aktivierung wird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Energie frei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38979" name="AutoShape 67">
            <a:extLst>
              <a:ext uri="{FF2B5EF4-FFF2-40B4-BE49-F238E27FC236}">
                <a16:creationId xmlns:a16="http://schemas.microsoft.com/office/drawing/2014/main" id="{4835C520-C9CA-4BF7-964D-1DA0CAA4A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5" y="660400"/>
            <a:ext cx="3368675" cy="1323975"/>
          </a:xfrm>
          <a:prstGeom prst="cloudCallout">
            <a:avLst>
              <a:gd name="adj1" fmla="val 46889"/>
              <a:gd name="adj2" fmla="val 9460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Erst wenn man den Reaktionspartnern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Energie</a:t>
            </a:r>
            <a:r>
              <a:rPr lang="de-DE" altLang="de-DE" sz="1400">
                <a:latin typeface="Arial" panose="020B0604020202020204" pitchFamily="34" charset="0"/>
              </a:rPr>
              <a:t> (z.B. Wärme)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zuführt</a:t>
            </a:r>
            <a:r>
              <a:rPr lang="de-DE" altLang="de-DE" sz="1400">
                <a:latin typeface="Arial" panose="020B0604020202020204" pitchFamily="34" charset="0"/>
              </a:rPr>
              <a:t>, beginnt die Reaktion.</a:t>
            </a:r>
          </a:p>
        </p:txBody>
      </p:sp>
      <p:sp>
        <p:nvSpPr>
          <p:cNvPr id="38980" name="AutoShape 68">
            <a:extLst>
              <a:ext uri="{FF2B5EF4-FFF2-40B4-BE49-F238E27FC236}">
                <a16:creationId xmlns:a16="http://schemas.microsoft.com/office/drawing/2014/main" id="{F9F9C6E9-DD24-4D98-B312-2EA5C2A8B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3543300"/>
            <a:ext cx="1824038" cy="965200"/>
          </a:xfrm>
          <a:prstGeom prst="wedgeRoundRectCallout">
            <a:avLst>
              <a:gd name="adj1" fmla="val 91861"/>
              <a:gd name="adj2" fmla="val 2319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Deshalb werden der Energieachse keine konkreten Werte zugeordnet.</a:t>
            </a:r>
            <a:endParaRPr lang="de-DE" altLang="de-DE"/>
          </a:p>
        </p:txBody>
      </p:sp>
      <p:sp>
        <p:nvSpPr>
          <p:cNvPr id="38981" name="AutoShape 69">
            <a:extLst>
              <a:ext uri="{FF2B5EF4-FFF2-40B4-BE49-F238E27FC236}">
                <a16:creationId xmlns:a16="http://schemas.microsoft.com/office/drawing/2014/main" id="{F2FE39E7-1432-4D4A-9B1F-EAE4CAC59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2044700"/>
            <a:ext cx="2590800" cy="1423988"/>
          </a:xfrm>
          <a:prstGeom prst="cloudCallout">
            <a:avLst>
              <a:gd name="adj1" fmla="val 44912"/>
              <a:gd name="adj2" fmla="val 5445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Wir können nur Energiedifferenzen (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E) nie direkt den Energieinhalt eines Stoffes messen.</a:t>
            </a:r>
          </a:p>
        </p:txBody>
      </p:sp>
      <p:sp>
        <p:nvSpPr>
          <p:cNvPr id="38982" name="AutoShape 70">
            <a:extLst>
              <a:ext uri="{FF2B5EF4-FFF2-40B4-BE49-F238E27FC236}">
                <a16:creationId xmlns:a16="http://schemas.microsoft.com/office/drawing/2014/main" id="{86A42DAC-DDE8-4A34-AFBA-106CD15B6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613275"/>
            <a:ext cx="1714500" cy="774700"/>
          </a:xfrm>
          <a:prstGeom prst="wedgeRoundRectCallout">
            <a:avLst>
              <a:gd name="adj1" fmla="val 134259"/>
              <a:gd name="adj2" fmla="val -1284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Edukte sind energiereicher als das Produkt.</a:t>
            </a:r>
          </a:p>
        </p:txBody>
      </p:sp>
      <p:sp>
        <p:nvSpPr>
          <p:cNvPr id="38983" name="AutoShape 71">
            <a:extLst>
              <a:ext uri="{FF2B5EF4-FFF2-40B4-BE49-F238E27FC236}">
                <a16:creationId xmlns:a16="http://schemas.microsoft.com/office/drawing/2014/main" id="{AAEF89D6-6E92-428F-B56F-CB14758B6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" y="5510213"/>
            <a:ext cx="1866900" cy="1171575"/>
          </a:xfrm>
          <a:prstGeom prst="cloudCallout">
            <a:avLst>
              <a:gd name="adj1" fmla="val 54593"/>
              <a:gd name="adj2" fmla="val -8075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Was energiereicher ist, steht weiter oben.</a:t>
            </a:r>
          </a:p>
        </p:txBody>
      </p:sp>
      <p:sp>
        <p:nvSpPr>
          <p:cNvPr id="38984" name="AutoShape 72">
            <a:extLst>
              <a:ext uri="{FF2B5EF4-FFF2-40B4-BE49-F238E27FC236}">
                <a16:creationId xmlns:a16="http://schemas.microsoft.com/office/drawing/2014/main" id="{B35A6AD2-B4EE-4BF0-9DA1-DE8D2DC42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5727700"/>
            <a:ext cx="1714500" cy="774700"/>
          </a:xfrm>
          <a:prstGeom prst="wedgeRoundRectCallout">
            <a:avLst>
              <a:gd name="adj1" fmla="val 88148"/>
              <a:gd name="adj2" fmla="val -883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Jede Reaktion benötigt eine bestimmte Zeit.</a:t>
            </a:r>
          </a:p>
        </p:txBody>
      </p:sp>
      <p:sp>
        <p:nvSpPr>
          <p:cNvPr id="38985" name="AutoShape 73">
            <a:extLst>
              <a:ext uri="{FF2B5EF4-FFF2-40B4-BE49-F238E27FC236}">
                <a16:creationId xmlns:a16="http://schemas.microsoft.com/office/drawing/2014/main" id="{AC9551D3-960B-4139-A8AD-B45099FC4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5783263"/>
            <a:ext cx="2540000" cy="1003300"/>
          </a:xfrm>
          <a:prstGeom prst="cloudCallout">
            <a:avLst>
              <a:gd name="adj1" fmla="val -64750"/>
              <a:gd name="adj2" fmla="val -2705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Reaktion hat drei Sekunden lang gedauert.</a:t>
            </a:r>
          </a:p>
        </p:txBody>
      </p:sp>
      <p:sp>
        <p:nvSpPr>
          <p:cNvPr id="38986" name="AutoShape 74">
            <a:extLst>
              <a:ext uri="{FF2B5EF4-FFF2-40B4-BE49-F238E27FC236}">
                <a16:creationId xmlns:a16="http://schemas.microsoft.com/office/drawing/2014/main" id="{B6B9BD7D-4679-4DF7-9FAB-7478203F8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5499100"/>
            <a:ext cx="1866900" cy="1171575"/>
          </a:xfrm>
          <a:prstGeom prst="cloudCallout">
            <a:avLst>
              <a:gd name="adj1" fmla="val -54847"/>
              <a:gd name="adj2" fmla="val -8618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Was energieärmer ist, steht weiter unten.</a:t>
            </a:r>
          </a:p>
        </p:txBody>
      </p:sp>
      <p:sp>
        <p:nvSpPr>
          <p:cNvPr id="38987" name="AutoShape 75">
            <a:extLst>
              <a:ext uri="{FF2B5EF4-FFF2-40B4-BE49-F238E27FC236}">
                <a16:creationId xmlns:a16="http://schemas.microsoft.com/office/drawing/2014/main" id="{19D3C471-FDB2-405C-9772-DD5684A40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4621213"/>
            <a:ext cx="1447800" cy="558800"/>
          </a:xfrm>
          <a:prstGeom prst="wedgeRoundRectCallout">
            <a:avLst>
              <a:gd name="adj1" fmla="val -81796"/>
              <a:gd name="adj2" fmla="val -5085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Energieärmeres Produkt</a:t>
            </a:r>
            <a:endParaRPr lang="de-DE" altLang="de-DE"/>
          </a:p>
        </p:txBody>
      </p:sp>
      <p:sp>
        <p:nvSpPr>
          <p:cNvPr id="38988" name="Oval 76">
            <a:extLst>
              <a:ext uri="{FF2B5EF4-FFF2-40B4-BE49-F238E27FC236}">
                <a16:creationId xmlns:a16="http://schemas.microsoft.com/office/drawing/2014/main" id="{FEE6E0BB-4088-48DE-AA2B-53D683169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116638"/>
            <a:ext cx="493712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8989" name="Oval 77">
            <a:extLst>
              <a:ext uri="{FF2B5EF4-FFF2-40B4-BE49-F238E27FC236}">
                <a16:creationId xmlns:a16="http://schemas.microsoft.com/office/drawing/2014/main" id="{64F9205A-D29D-412C-935E-FE3BAD01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5183188"/>
            <a:ext cx="493713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8990" name="Oval 78">
            <a:extLst>
              <a:ext uri="{FF2B5EF4-FFF2-40B4-BE49-F238E27FC236}">
                <a16:creationId xmlns:a16="http://schemas.microsoft.com/office/drawing/2014/main" id="{AF9F54D0-D921-468D-94BE-634147C4D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5118100"/>
            <a:ext cx="493712" cy="49371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8991" name="Oval 79">
            <a:extLst>
              <a:ext uri="{FF2B5EF4-FFF2-40B4-BE49-F238E27FC236}">
                <a16:creationId xmlns:a16="http://schemas.microsoft.com/office/drawing/2014/main" id="{212292D7-30A3-494A-852E-CE722EF1E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3308350"/>
            <a:ext cx="493713" cy="49371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8992" name="Oval 80">
            <a:extLst>
              <a:ext uri="{FF2B5EF4-FFF2-40B4-BE49-F238E27FC236}">
                <a16:creationId xmlns:a16="http://schemas.microsoft.com/office/drawing/2014/main" id="{963F1D1D-A72C-4164-A1E4-26DDC020C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144588"/>
            <a:ext cx="493712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8993" name="Oval 81">
            <a:extLst>
              <a:ext uri="{FF2B5EF4-FFF2-40B4-BE49-F238E27FC236}">
                <a16:creationId xmlns:a16="http://schemas.microsoft.com/office/drawing/2014/main" id="{0BF193A3-976C-4881-93DF-3E4E63F94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1824038"/>
            <a:ext cx="493713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8994" name="Oval 82">
            <a:extLst>
              <a:ext uri="{FF2B5EF4-FFF2-40B4-BE49-F238E27FC236}">
                <a16:creationId xmlns:a16="http://schemas.microsoft.com/office/drawing/2014/main" id="{EB5A22E3-F8FB-4C44-ABA5-3DCCF88D5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4813" y="1979613"/>
            <a:ext cx="493712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8995" name="Oval 83">
            <a:extLst>
              <a:ext uri="{FF2B5EF4-FFF2-40B4-BE49-F238E27FC236}">
                <a16:creationId xmlns:a16="http://schemas.microsoft.com/office/drawing/2014/main" id="{DBE4C0D9-C131-48FC-A986-162262B28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4763" y="3943350"/>
            <a:ext cx="493712" cy="49371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0D8C964-E96C-430F-9987-9025B131F4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z="4000"/>
              <a:t>Energiediagramm </a:t>
            </a:r>
            <a:r>
              <a:rPr lang="de-DE" altLang="de-DE" sz="1200"/>
              <a:t>(Material 3)</a:t>
            </a:r>
          </a:p>
        </p:txBody>
      </p:sp>
      <p:sp>
        <p:nvSpPr>
          <p:cNvPr id="39939" name="AutoShape 3">
            <a:extLst>
              <a:ext uri="{FF2B5EF4-FFF2-40B4-BE49-F238E27FC236}">
                <a16:creationId xmlns:a16="http://schemas.microsoft.com/office/drawing/2014/main" id="{551E1372-D274-4560-A25D-8A3E89C14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023938"/>
            <a:ext cx="2603500" cy="800100"/>
          </a:xfrm>
          <a:prstGeom prst="wedgeRoundRectCallout">
            <a:avLst>
              <a:gd name="adj1" fmla="val -1829"/>
              <a:gd name="adj2" fmla="val 17222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zum Starten der Reaktion nötige Energie nennt man </a:t>
            </a:r>
            <a:r>
              <a:rPr lang="de-DE" altLang="de-DE" sz="1400" b="1">
                <a:latin typeface="Arial" panose="020B0604020202020204" pitchFamily="34" charset="0"/>
              </a:rPr>
              <a:t>Aktivierungsenergie E</a:t>
            </a:r>
            <a:r>
              <a:rPr lang="de-DE" altLang="de-DE" sz="1400" b="1" baseline="-25000">
                <a:latin typeface="Arial" panose="020B0604020202020204" pitchFamily="34" charset="0"/>
              </a:rPr>
              <a:t>A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39940" name="Line 4">
            <a:extLst>
              <a:ext uri="{FF2B5EF4-FFF2-40B4-BE49-F238E27FC236}">
                <a16:creationId xmlns:a16="http://schemas.microsoft.com/office/drawing/2014/main" id="{81498903-F5D9-4A06-8332-62321829BF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84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1" name="Line 5">
            <a:extLst>
              <a:ext uri="{FF2B5EF4-FFF2-40B4-BE49-F238E27FC236}">
                <a16:creationId xmlns:a16="http://schemas.microsoft.com/office/drawing/2014/main" id="{1AA691C6-5DBA-47DD-978A-9BFFC28CD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84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0D40948E-0258-45E2-A27B-648D1380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2471738"/>
            <a:ext cx="9556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39943" name="Text Box 7">
            <a:extLst>
              <a:ext uri="{FF2B5EF4-FFF2-40B4-BE49-F238E27FC236}">
                <a16:creationId xmlns:a16="http://schemas.microsoft.com/office/drawing/2014/main" id="{C7057625-4F32-46D9-81E7-2362BBA9F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5354638"/>
            <a:ext cx="121761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9C20EC7D-7192-4E5C-AF9F-5B6AE11DA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89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id="{E5421093-9C11-479D-8386-2AF93EAB30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45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id="{6D4CB7DA-1623-4739-938F-53A2125038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2600" y="2865438"/>
            <a:ext cx="33401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7" name="Line 11">
            <a:extLst>
              <a:ext uri="{FF2B5EF4-FFF2-40B4-BE49-F238E27FC236}">
                <a16:creationId xmlns:a16="http://schemas.microsoft.com/office/drawing/2014/main" id="{397127B0-7EE0-496F-8A7A-E74DCE4B4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2600" y="36322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48502FF6-9486-4C61-8228-210D10738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3154363"/>
            <a:ext cx="523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latin typeface="Arial" panose="020B0604020202020204" pitchFamily="34" charset="0"/>
              </a:rPr>
              <a:t> </a:t>
            </a:r>
            <a:r>
              <a:rPr lang="de-DE" altLang="de-DE" sz="1400" b="1">
                <a:latin typeface="Arial" panose="020B0604020202020204" pitchFamily="34" charset="0"/>
              </a:rPr>
              <a:t>E</a:t>
            </a:r>
            <a:r>
              <a:rPr lang="de-DE" altLang="de-DE" sz="1400" b="1" baseline="-250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9949" name="Line 13">
            <a:extLst>
              <a:ext uri="{FF2B5EF4-FFF2-40B4-BE49-F238E27FC236}">
                <a16:creationId xmlns:a16="http://schemas.microsoft.com/office/drawing/2014/main" id="{290CA5A4-FB75-433C-9758-A145DECA5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8387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0" name="Text Box 14">
            <a:extLst>
              <a:ext uri="{FF2B5EF4-FFF2-40B4-BE49-F238E27FC236}">
                <a16:creationId xmlns:a16="http://schemas.microsoft.com/office/drawing/2014/main" id="{9D9F6288-19D0-4A81-8884-13AB8D02D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3713163"/>
            <a:ext cx="97472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Gesamte frei werdende Energie </a:t>
            </a:r>
            <a:r>
              <a:rPr lang="el-GR" altLang="de-DE" sz="14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r>
              <a:rPr lang="de-DE" altLang="de-DE" sz="1400" baseline="-25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G</a:t>
            </a:r>
            <a:endParaRPr lang="el-GR" alt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1" name="Text Box 15">
            <a:extLst>
              <a:ext uri="{FF2B5EF4-FFF2-40B4-BE49-F238E27FC236}">
                <a16:creationId xmlns:a16="http://schemas.microsoft.com/office/drawing/2014/main" id="{3200D9BF-02FE-439A-9597-8E22ABB2D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3162300"/>
            <a:ext cx="1093788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                       .</a:t>
            </a:r>
          </a:p>
        </p:txBody>
      </p:sp>
      <p:sp>
        <p:nvSpPr>
          <p:cNvPr id="39952" name="Line 16">
            <a:extLst>
              <a:ext uri="{FF2B5EF4-FFF2-40B4-BE49-F238E27FC236}">
                <a16:creationId xmlns:a16="http://schemas.microsoft.com/office/drawing/2014/main" id="{D7A965D9-6FC1-4D98-8C31-5B47BF0EC3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0" y="3632200"/>
            <a:ext cx="0" cy="1193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3" name="Text Box 17">
            <a:extLst>
              <a:ext uri="{FF2B5EF4-FFF2-40B4-BE49-F238E27FC236}">
                <a16:creationId xmlns:a16="http://schemas.microsoft.com/office/drawing/2014/main" id="{170EB89E-9FF8-47E5-970F-14F227EDC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3979863"/>
            <a:ext cx="644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de-DE" sz="1400" b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de-DE" altLang="de-DE" sz="1400" b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endParaRPr lang="el-GR" altLang="de-DE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4" name="Text Box 18">
            <a:extLst>
              <a:ext uri="{FF2B5EF4-FFF2-40B4-BE49-F238E27FC236}">
                <a16:creationId xmlns:a16="http://schemas.microsoft.com/office/drawing/2014/main" id="{EF51FA92-1378-4BE7-AAE2-4A41C7C5C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200" y="3948113"/>
            <a:ext cx="2374900" cy="5175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b="1">
                <a:solidFill>
                  <a:schemeClr val="bg1"/>
                </a:solidFill>
                <a:latin typeface="Arial" panose="020B0604020202020204" pitchFamily="34" charset="0"/>
              </a:rPr>
              <a:t>So eine Reaktion ist exotherm.</a:t>
            </a:r>
          </a:p>
        </p:txBody>
      </p:sp>
      <p:sp>
        <p:nvSpPr>
          <p:cNvPr id="39955" name="Text Box 19">
            <a:extLst>
              <a:ext uri="{FF2B5EF4-FFF2-40B4-BE49-F238E27FC236}">
                <a16:creationId xmlns:a16="http://schemas.microsoft.com/office/drawing/2014/main" id="{C14DB9EA-F3C2-41AD-AB82-6FEC6E301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3188" y="4516438"/>
            <a:ext cx="949325" cy="26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1100">
              <a:latin typeface="Arial" panose="020B0604020202020204" pitchFamily="34" charset="0"/>
            </a:endParaRPr>
          </a:p>
        </p:txBody>
      </p:sp>
      <p:sp>
        <p:nvSpPr>
          <p:cNvPr id="39956" name="Line 20">
            <a:extLst>
              <a:ext uri="{FF2B5EF4-FFF2-40B4-BE49-F238E27FC236}">
                <a16:creationId xmlns:a16="http://schemas.microsoft.com/office/drawing/2014/main" id="{96545F5D-048A-4B89-8FE5-45ED5C5B7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4300" y="2857500"/>
            <a:ext cx="0" cy="774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7" name="Line 21">
            <a:extLst>
              <a:ext uri="{FF2B5EF4-FFF2-40B4-BE49-F238E27FC236}">
                <a16:creationId xmlns:a16="http://schemas.microsoft.com/office/drawing/2014/main" id="{3A7B97C7-F81B-48FC-B033-E884B5075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3200" y="2870200"/>
            <a:ext cx="0" cy="195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8" name="AutoShape 22">
            <a:extLst>
              <a:ext uri="{FF2B5EF4-FFF2-40B4-BE49-F238E27FC236}">
                <a16:creationId xmlns:a16="http://schemas.microsoft.com/office/drawing/2014/main" id="{E50D9980-9CBE-4972-AAE2-52B9DF8B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5738" y="2349500"/>
            <a:ext cx="2913062" cy="1231900"/>
          </a:xfrm>
          <a:prstGeom prst="wedgeRoundRectCallout">
            <a:avLst>
              <a:gd name="adj1" fmla="val -42532"/>
              <a:gd name="adj2" fmla="val 898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übrig bleibende Energiedifferenz zwischen Produkt und Edukten nennt man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 b="1">
                <a:latin typeface="Arial" panose="020B0604020202020204" pitchFamily="34" charset="0"/>
              </a:rPr>
              <a:t>Reaktionsenergie </a:t>
            </a:r>
            <a:r>
              <a:rPr lang="de-DE" altLang="de-DE" sz="1400" b="1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 b="1"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</a:rPr>
              <a:t>Hier: 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 </a:t>
            </a:r>
            <a:r>
              <a:rPr lang="de-DE" altLang="de-DE" sz="1400">
                <a:latin typeface="Arial" panose="020B0604020202020204" pitchFamily="34" charset="0"/>
              </a:rPr>
              <a:t>E  = -602 kJ/mol</a:t>
            </a:r>
          </a:p>
        </p:txBody>
      </p:sp>
      <p:sp>
        <p:nvSpPr>
          <p:cNvPr id="39959" name="AutoShape 23">
            <a:extLst>
              <a:ext uri="{FF2B5EF4-FFF2-40B4-BE49-F238E27FC236}">
                <a16:creationId xmlns:a16="http://schemas.microsoft.com/office/drawing/2014/main" id="{DD2DE001-F57A-4383-9570-4F2073AD7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800100"/>
            <a:ext cx="2479675" cy="1323975"/>
          </a:xfrm>
          <a:prstGeom prst="cloudCallout">
            <a:avLst>
              <a:gd name="adj1" fmla="val -33676"/>
              <a:gd name="adj2" fmla="val 68824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freiwerdende Energie bekommt immer ein negatives Vorzeichen.</a:t>
            </a:r>
          </a:p>
        </p:txBody>
      </p:sp>
      <p:sp>
        <p:nvSpPr>
          <p:cNvPr id="39960" name="AutoShape 24">
            <a:extLst>
              <a:ext uri="{FF2B5EF4-FFF2-40B4-BE49-F238E27FC236}">
                <a16:creationId xmlns:a16="http://schemas.microsoft.com/office/drawing/2014/main" id="{05040C83-AF9D-40B6-9C60-29BF8FC1A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2057400"/>
            <a:ext cx="2603500" cy="533400"/>
          </a:xfrm>
          <a:prstGeom prst="wedgeRoundRectCallout">
            <a:avLst>
              <a:gd name="adj1" fmla="val 5551"/>
              <a:gd name="adj2" fmla="val 964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Nach der Aktivierung wird </a:t>
            </a:r>
            <a:r>
              <a:rPr lang="de-DE" altLang="de-DE" sz="1400" b="1">
                <a:latin typeface="Arial" panose="020B0604020202020204" pitchFamily="34" charset="0"/>
              </a:rPr>
              <a:t>Energie frei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39961" name="AutoShape 25">
            <a:extLst>
              <a:ext uri="{FF2B5EF4-FFF2-40B4-BE49-F238E27FC236}">
                <a16:creationId xmlns:a16="http://schemas.microsoft.com/office/drawing/2014/main" id="{5CD4AF38-2AED-4D9E-A0AF-11ED3F581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5" y="660400"/>
            <a:ext cx="3368675" cy="1323975"/>
          </a:xfrm>
          <a:prstGeom prst="cloudCallout">
            <a:avLst>
              <a:gd name="adj1" fmla="val 46889"/>
              <a:gd name="adj2" fmla="val 94606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Erst wenn man den Reaktionspartnern </a:t>
            </a:r>
            <a:r>
              <a:rPr lang="de-DE" altLang="de-DE" sz="1400" b="1">
                <a:latin typeface="Arial" panose="020B0604020202020204" pitchFamily="34" charset="0"/>
              </a:rPr>
              <a:t>Energie</a:t>
            </a:r>
            <a:r>
              <a:rPr lang="de-DE" altLang="de-DE" sz="1400">
                <a:latin typeface="Arial" panose="020B0604020202020204" pitchFamily="34" charset="0"/>
              </a:rPr>
              <a:t> (z.B. Wärme) </a:t>
            </a:r>
            <a:r>
              <a:rPr lang="de-DE" altLang="de-DE" sz="1400" b="1">
                <a:latin typeface="Arial" panose="020B0604020202020204" pitchFamily="34" charset="0"/>
              </a:rPr>
              <a:t>zuführt</a:t>
            </a:r>
            <a:r>
              <a:rPr lang="de-DE" altLang="de-DE" sz="1400">
                <a:latin typeface="Arial" panose="020B0604020202020204" pitchFamily="34" charset="0"/>
              </a:rPr>
              <a:t>, beginnt die Reaktion.</a:t>
            </a:r>
          </a:p>
        </p:txBody>
      </p:sp>
      <p:sp>
        <p:nvSpPr>
          <p:cNvPr id="39962" name="AutoShape 26">
            <a:extLst>
              <a:ext uri="{FF2B5EF4-FFF2-40B4-BE49-F238E27FC236}">
                <a16:creationId xmlns:a16="http://schemas.microsoft.com/office/drawing/2014/main" id="{ABEC7E18-92E9-4BE5-8D1E-AA8CC755B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3543300"/>
            <a:ext cx="1824038" cy="965200"/>
          </a:xfrm>
          <a:prstGeom prst="wedgeRoundRectCallout">
            <a:avLst>
              <a:gd name="adj1" fmla="val 91861"/>
              <a:gd name="adj2" fmla="val 2319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Deshalb werden der Energieachse keine konkreten Werte zugeordnet.</a:t>
            </a:r>
            <a:endParaRPr lang="de-DE" altLang="de-DE"/>
          </a:p>
        </p:txBody>
      </p:sp>
      <p:sp>
        <p:nvSpPr>
          <p:cNvPr id="39963" name="AutoShape 27">
            <a:extLst>
              <a:ext uri="{FF2B5EF4-FFF2-40B4-BE49-F238E27FC236}">
                <a16:creationId xmlns:a16="http://schemas.microsoft.com/office/drawing/2014/main" id="{5BC9E6D6-9101-4810-BA66-1DC5E1A5F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2044700"/>
            <a:ext cx="2590800" cy="1423988"/>
          </a:xfrm>
          <a:prstGeom prst="cloudCallout">
            <a:avLst>
              <a:gd name="adj1" fmla="val 44912"/>
              <a:gd name="adj2" fmla="val 54458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Wir können nur Energiedifferenzen (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E) nie direkt den Energieinhalt eines Stoffes messen.</a:t>
            </a:r>
          </a:p>
        </p:txBody>
      </p:sp>
      <p:sp>
        <p:nvSpPr>
          <p:cNvPr id="39964" name="AutoShape 28">
            <a:extLst>
              <a:ext uri="{FF2B5EF4-FFF2-40B4-BE49-F238E27FC236}">
                <a16:creationId xmlns:a16="http://schemas.microsoft.com/office/drawing/2014/main" id="{A0103DAB-DA8E-4221-9A24-AF59F375A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613275"/>
            <a:ext cx="1714500" cy="774700"/>
          </a:xfrm>
          <a:prstGeom prst="wedgeRoundRectCallout">
            <a:avLst>
              <a:gd name="adj1" fmla="val 129074"/>
              <a:gd name="adj2" fmla="val -1241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Edukte sind energiereicher als das Produkt.</a:t>
            </a:r>
          </a:p>
        </p:txBody>
      </p:sp>
      <p:sp>
        <p:nvSpPr>
          <p:cNvPr id="39965" name="AutoShape 29">
            <a:extLst>
              <a:ext uri="{FF2B5EF4-FFF2-40B4-BE49-F238E27FC236}">
                <a16:creationId xmlns:a16="http://schemas.microsoft.com/office/drawing/2014/main" id="{1676E295-C313-4AA9-8F4B-AFDADCD7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" y="5510213"/>
            <a:ext cx="1866900" cy="1171575"/>
          </a:xfrm>
          <a:prstGeom prst="cloudCallout">
            <a:avLst>
              <a:gd name="adj1" fmla="val 54593"/>
              <a:gd name="adj2" fmla="val -80759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Was energiereicher ist, steht weiter oben.</a:t>
            </a:r>
          </a:p>
        </p:txBody>
      </p:sp>
      <p:sp>
        <p:nvSpPr>
          <p:cNvPr id="39966" name="AutoShape 30">
            <a:extLst>
              <a:ext uri="{FF2B5EF4-FFF2-40B4-BE49-F238E27FC236}">
                <a16:creationId xmlns:a16="http://schemas.microsoft.com/office/drawing/2014/main" id="{C7C1E909-0071-4D71-8FA0-5633C92EB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5727700"/>
            <a:ext cx="1714500" cy="774700"/>
          </a:xfrm>
          <a:prstGeom prst="wedgeRoundRectCallout">
            <a:avLst>
              <a:gd name="adj1" fmla="val 88148"/>
              <a:gd name="adj2" fmla="val -883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Jede Reaktion benötigt eine bestimmte Zeit.</a:t>
            </a:r>
          </a:p>
        </p:txBody>
      </p:sp>
      <p:sp>
        <p:nvSpPr>
          <p:cNvPr id="39967" name="AutoShape 31">
            <a:extLst>
              <a:ext uri="{FF2B5EF4-FFF2-40B4-BE49-F238E27FC236}">
                <a16:creationId xmlns:a16="http://schemas.microsoft.com/office/drawing/2014/main" id="{2020AC44-4604-49BE-B8EB-EB4E97FDE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5783263"/>
            <a:ext cx="2540000" cy="1003300"/>
          </a:xfrm>
          <a:prstGeom prst="cloudCallout">
            <a:avLst>
              <a:gd name="adj1" fmla="val -64750"/>
              <a:gd name="adj2" fmla="val -27056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Reaktion hat drei Sekunden lang gedauert.</a:t>
            </a:r>
          </a:p>
        </p:txBody>
      </p:sp>
      <p:sp>
        <p:nvSpPr>
          <p:cNvPr id="39968" name="AutoShape 32">
            <a:extLst>
              <a:ext uri="{FF2B5EF4-FFF2-40B4-BE49-F238E27FC236}">
                <a16:creationId xmlns:a16="http://schemas.microsoft.com/office/drawing/2014/main" id="{5AA51084-47A4-43EB-8454-24DC9719E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5499100"/>
            <a:ext cx="1866900" cy="1171575"/>
          </a:xfrm>
          <a:prstGeom prst="cloudCallout">
            <a:avLst>
              <a:gd name="adj1" fmla="val -54847"/>
              <a:gd name="adj2" fmla="val -86181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Was energieärmer ist, steht weiter unten.</a:t>
            </a:r>
          </a:p>
        </p:txBody>
      </p:sp>
      <p:sp>
        <p:nvSpPr>
          <p:cNvPr id="39969" name="AutoShape 33">
            <a:extLst>
              <a:ext uri="{FF2B5EF4-FFF2-40B4-BE49-F238E27FC236}">
                <a16:creationId xmlns:a16="http://schemas.microsoft.com/office/drawing/2014/main" id="{B86E4D55-AC99-4FDC-AC76-9B23B21CE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4621213"/>
            <a:ext cx="1447800" cy="558800"/>
          </a:xfrm>
          <a:prstGeom prst="wedgeRoundRectCallout">
            <a:avLst>
              <a:gd name="adj1" fmla="val -86292"/>
              <a:gd name="adj2" fmla="val -4488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Energieärmeres Produkt</a:t>
            </a:r>
            <a:endParaRPr lang="de-DE" altLang="de-DE"/>
          </a:p>
        </p:txBody>
      </p:sp>
      <p:sp>
        <p:nvSpPr>
          <p:cNvPr id="39970" name="Oval 34">
            <a:extLst>
              <a:ext uri="{FF2B5EF4-FFF2-40B4-BE49-F238E27FC236}">
                <a16:creationId xmlns:a16="http://schemas.microsoft.com/office/drawing/2014/main" id="{628690A3-2B87-42D7-9084-65132039B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6116638"/>
            <a:ext cx="493712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9971" name="Oval 35">
            <a:extLst>
              <a:ext uri="{FF2B5EF4-FFF2-40B4-BE49-F238E27FC236}">
                <a16:creationId xmlns:a16="http://schemas.microsoft.com/office/drawing/2014/main" id="{D5176ABD-6FF4-49B4-9B04-4CF0409DD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5183188"/>
            <a:ext cx="493713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9972" name="Oval 36">
            <a:extLst>
              <a:ext uri="{FF2B5EF4-FFF2-40B4-BE49-F238E27FC236}">
                <a16:creationId xmlns:a16="http://schemas.microsoft.com/office/drawing/2014/main" id="{D2C83FA8-2EC7-4997-AF81-A89AF0B60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5118100"/>
            <a:ext cx="493712" cy="49371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9973" name="Oval 37">
            <a:extLst>
              <a:ext uri="{FF2B5EF4-FFF2-40B4-BE49-F238E27FC236}">
                <a16:creationId xmlns:a16="http://schemas.microsoft.com/office/drawing/2014/main" id="{61A0FD4C-9D30-4AA1-A079-E6777EBE4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3308350"/>
            <a:ext cx="493713" cy="49371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9974" name="Oval 38">
            <a:extLst>
              <a:ext uri="{FF2B5EF4-FFF2-40B4-BE49-F238E27FC236}">
                <a16:creationId xmlns:a16="http://schemas.microsoft.com/office/drawing/2014/main" id="{59FBCFD5-C670-4199-A371-BB49104E7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144588"/>
            <a:ext cx="493712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9975" name="Oval 39">
            <a:extLst>
              <a:ext uri="{FF2B5EF4-FFF2-40B4-BE49-F238E27FC236}">
                <a16:creationId xmlns:a16="http://schemas.microsoft.com/office/drawing/2014/main" id="{25B077E9-EBA4-459F-ABD2-C2BBDDF51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1824038"/>
            <a:ext cx="493713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9976" name="Oval 40">
            <a:extLst>
              <a:ext uri="{FF2B5EF4-FFF2-40B4-BE49-F238E27FC236}">
                <a16:creationId xmlns:a16="http://schemas.microsoft.com/office/drawing/2014/main" id="{164CCD91-C70E-4444-A9C3-EF72A459F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4813" y="1979613"/>
            <a:ext cx="493712" cy="49371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9977" name="Oval 41">
            <a:extLst>
              <a:ext uri="{FF2B5EF4-FFF2-40B4-BE49-F238E27FC236}">
                <a16:creationId xmlns:a16="http://schemas.microsoft.com/office/drawing/2014/main" id="{B31091E3-71FA-49E7-895F-4FCF626C0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4763" y="3943350"/>
            <a:ext cx="493712" cy="49371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39978" name="Freeform 42">
            <a:extLst>
              <a:ext uri="{FF2B5EF4-FFF2-40B4-BE49-F238E27FC236}">
                <a16:creationId xmlns:a16="http://schemas.microsoft.com/office/drawing/2014/main" id="{FE266B75-1128-4106-9E81-ABAA9E1935D0}"/>
              </a:ext>
            </a:extLst>
          </p:cNvPr>
          <p:cNvSpPr>
            <a:spLocks/>
          </p:cNvSpPr>
          <p:nvPr/>
        </p:nvSpPr>
        <p:spPr bwMode="auto">
          <a:xfrm>
            <a:off x="4381500" y="2784475"/>
            <a:ext cx="1816100" cy="2016125"/>
          </a:xfrm>
          <a:custGeom>
            <a:avLst/>
            <a:gdLst>
              <a:gd name="T0" fmla="*/ 0 w 1144"/>
              <a:gd name="T1" fmla="*/ 518 h 1270"/>
              <a:gd name="T2" fmla="*/ 388 w 1144"/>
              <a:gd name="T3" fmla="*/ 95 h 1270"/>
              <a:gd name="T4" fmla="*/ 755 w 1144"/>
              <a:gd name="T5" fmla="*/ 196 h 1270"/>
              <a:gd name="T6" fmla="*/ 1144 w 1144"/>
              <a:gd name="T7" fmla="*/ 1270 h 1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4" h="1270">
                <a:moveTo>
                  <a:pt x="0" y="518"/>
                </a:moveTo>
                <a:cubicBezTo>
                  <a:pt x="65" y="448"/>
                  <a:pt x="262" y="149"/>
                  <a:pt x="388" y="95"/>
                </a:cubicBezTo>
                <a:cubicBezTo>
                  <a:pt x="514" y="41"/>
                  <a:pt x="629" y="0"/>
                  <a:pt x="755" y="196"/>
                </a:cubicBezTo>
                <a:cubicBezTo>
                  <a:pt x="881" y="392"/>
                  <a:pt x="1063" y="1046"/>
                  <a:pt x="1144" y="127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A4-Papier (210 x 297 mm)</PresentationFormat>
  <Paragraphs>60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Symbol</vt:lpstr>
      <vt:lpstr>Standarddesign</vt:lpstr>
      <vt:lpstr>Energiediagramm (Material 3)</vt:lpstr>
      <vt:lpstr>Energiediagramm (Material 3)</vt:lpstr>
    </vt:vector>
  </TitlesOfParts>
  <Company>ALP Dillingen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Teilnehmer</dc:creator>
  <cp:lastModifiedBy>Regina Schönberner</cp:lastModifiedBy>
  <cp:revision>31</cp:revision>
  <dcterms:created xsi:type="dcterms:W3CDTF">2004-07-15T06:46:59Z</dcterms:created>
  <dcterms:modified xsi:type="dcterms:W3CDTF">2021-02-05T06:23:46Z</dcterms:modified>
</cp:coreProperties>
</file>