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84" r:id="rId2"/>
    <p:sldId id="285" r:id="rId3"/>
    <p:sldId id="286" r:id="rId4"/>
  </p:sldIdLst>
  <p:sldSz cx="9906000" cy="6858000" type="A4"/>
  <p:notesSz cx="6856413" cy="96662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0C0C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94" autoAdjust="0"/>
  </p:normalViewPr>
  <p:slideViewPr>
    <p:cSldViewPr snapToGrid="0" showGuides="1">
      <p:cViewPr varScale="1">
        <p:scale>
          <a:sx n="104" d="100"/>
          <a:sy n="104" d="100"/>
        </p:scale>
        <p:origin x="1500" y="1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C5658BC-2310-4248-8D0C-F8A41E3B84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4DF38DF-5D29-4479-9149-95A98229B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62DDABD6-BE6B-437C-87D0-125AC7A4674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3688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8837BB9E-DB5E-4E84-A1EA-C6102A825A0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83688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170C3A-A562-4314-B78C-3BF88BF87E2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7550D-958D-436C-BD11-D0E1D1779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E0F8C04-06A3-4882-AF62-F0DF3E7F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6997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FCE16-A43D-4ACD-BF7E-8CE47E10B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4754FB-D83D-4C4E-AB94-2F17A6A7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2300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87F4A7-F7B8-4EDD-944A-725EDCD67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851C6D-6502-40E1-972F-6403DF0BB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5642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BCFF7D-A959-4E03-B5DF-D3E97829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A8AC44-AD18-41DF-9E96-98238CBCE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35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7C64B-AD27-4726-A660-74A471C36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CCCCD9-2EF4-4B31-B743-BD38E4345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8853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DE8A09-734F-4839-A4ED-0449AAAF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EDFB22-C298-4F3E-BB8D-351FEBE61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4F3EBA-3FD2-418A-897A-C5D6D52C8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8070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0DF7C-526B-4820-A771-D1E5AF06B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597E17-752F-41BD-A943-0365791B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CEA915-A369-4B5E-AF40-023031038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9BA97E6-CF3B-4219-AB25-C339BAE42E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3543916-B9DA-453C-A2BA-F81313FDE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0216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24D83-6518-4612-AFB1-D71F58C9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7659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71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ADABF-808B-4811-881D-4CDFB0F6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71732D-7C72-4813-ADEE-68B209C34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34269E-E781-4BC6-B907-C36EAF157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6936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5264F-DDEA-45C6-9678-55C33122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57FFAA3-9313-4A51-A19E-D08269713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8C7AA33-D2F2-4C8A-B456-C0DACC13C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9072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EA67E4-F0DF-4D0B-971A-7E8124B3E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49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979E71-C62C-435D-ACB0-7F9BA37632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Rectangle 7">
            <a:extLst>
              <a:ext uri="{FF2B5EF4-FFF2-40B4-BE49-F238E27FC236}">
                <a16:creationId xmlns:a16="http://schemas.microsoft.com/office/drawing/2014/main" id="{0D45129D-C25E-4F8D-AE93-619F3B0EA6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z="4000"/>
              <a:t>Energiediagramm </a:t>
            </a:r>
            <a:r>
              <a:rPr lang="de-DE" altLang="de-DE" sz="1200"/>
              <a:t>(Material 2)</a:t>
            </a:r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id="{4266B14F-A35C-41E6-85B9-E9FD272282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2875" y="2287588"/>
            <a:ext cx="0" cy="3090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79" name="Line 15">
            <a:extLst>
              <a:ext uri="{FF2B5EF4-FFF2-40B4-BE49-F238E27FC236}">
                <a16:creationId xmlns:a16="http://schemas.microsoft.com/office/drawing/2014/main" id="{19077C9F-C412-468C-99FE-9D1316AE3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5378450"/>
            <a:ext cx="4559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80" name="Text Box 16">
            <a:extLst>
              <a:ext uri="{FF2B5EF4-FFF2-40B4-BE49-F238E27FC236}">
                <a16:creationId xmlns:a16="http://schemas.microsoft.com/office/drawing/2014/main" id="{562F7556-5DFE-43BE-8DB0-BECBE7416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2471738"/>
            <a:ext cx="9556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Energie</a:t>
            </a:r>
          </a:p>
        </p:txBody>
      </p:sp>
      <p:sp>
        <p:nvSpPr>
          <p:cNvPr id="36881" name="Text Box 17">
            <a:extLst>
              <a:ext uri="{FF2B5EF4-FFF2-40B4-BE49-F238E27FC236}">
                <a16:creationId xmlns:a16="http://schemas.microsoft.com/office/drawing/2014/main" id="{C2A168B9-F5F7-4266-A41F-5FBAFCAEF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5354638"/>
            <a:ext cx="121761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100" b="1">
                <a:latin typeface="Arial" panose="020B0604020202020204" pitchFamily="34" charset="0"/>
              </a:rPr>
              <a:t>Reaktionszeit</a:t>
            </a:r>
          </a:p>
        </p:txBody>
      </p:sp>
      <p:sp>
        <p:nvSpPr>
          <p:cNvPr id="36882" name="Line 18">
            <a:extLst>
              <a:ext uri="{FF2B5EF4-FFF2-40B4-BE49-F238E27FC236}">
                <a16:creationId xmlns:a16="http://schemas.microsoft.com/office/drawing/2014/main" id="{1C37FFB8-C70E-437D-AF44-7052DBE3DF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3375" y="36401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D8ECFB4C-EBB3-498B-B31C-C664217D90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33938"/>
            <a:ext cx="1255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884" name="Text Box 20">
            <a:extLst>
              <a:ext uri="{FF2B5EF4-FFF2-40B4-BE49-F238E27FC236}">
                <a16:creationId xmlns:a16="http://schemas.microsoft.com/office/drawing/2014/main" id="{B417406F-DA27-426F-97DA-55974AC37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516438"/>
            <a:ext cx="1387475" cy="269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885" name="Text Box 21">
            <a:extLst>
              <a:ext uri="{FF2B5EF4-FFF2-40B4-BE49-F238E27FC236}">
                <a16:creationId xmlns:a16="http://schemas.microsoft.com/office/drawing/2014/main" id="{0E3F799A-3D23-4E6D-8B44-5367DF6EA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162300"/>
            <a:ext cx="1093788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100">
                <a:latin typeface="Arial" panose="020B0604020202020204" pitchFamily="34" charset="0"/>
              </a:rPr>
              <a:t>                            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9F9CD4B-2B33-4966-89D1-C566A05D2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/>
              <a:t>Energiediagramm</a:t>
            </a:r>
          </a:p>
        </p:txBody>
      </p:sp>
      <p:sp>
        <p:nvSpPr>
          <p:cNvPr id="39940" name="AutoShape 4">
            <a:extLst>
              <a:ext uri="{FF2B5EF4-FFF2-40B4-BE49-F238E27FC236}">
                <a16:creationId xmlns:a16="http://schemas.microsoft.com/office/drawing/2014/main" id="{11534604-88FE-4E50-AAA5-1FAE7F9B7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775" y="5499100"/>
            <a:ext cx="1866900" cy="1171575"/>
          </a:xfrm>
          <a:prstGeom prst="cloudCallout">
            <a:avLst>
              <a:gd name="adj1" fmla="val -54847"/>
              <a:gd name="adj2" fmla="val -8618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Was energieärmer ist, steht weiter unten.</a:t>
            </a:r>
          </a:p>
        </p:txBody>
      </p:sp>
      <p:sp>
        <p:nvSpPr>
          <p:cNvPr id="39941" name="AutoShape 5">
            <a:extLst>
              <a:ext uri="{FF2B5EF4-FFF2-40B4-BE49-F238E27FC236}">
                <a16:creationId xmlns:a16="http://schemas.microsoft.com/office/drawing/2014/main" id="{E5F1A016-C73F-45F9-9428-9D85FD1ED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00" y="4432300"/>
            <a:ext cx="1447800" cy="558800"/>
          </a:xfrm>
          <a:prstGeom prst="wedgeRoundRectCallout">
            <a:avLst>
              <a:gd name="adj1" fmla="val -64255"/>
              <a:gd name="adj2" fmla="val 6732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Energieärmeres Produkt</a:t>
            </a:r>
          </a:p>
          <a:p>
            <a:pPr algn="ctr"/>
            <a:endParaRPr lang="de-DE" altLang="de-DE"/>
          </a:p>
        </p:txBody>
      </p:sp>
      <p:sp>
        <p:nvSpPr>
          <p:cNvPr id="39942" name="AutoShape 6">
            <a:extLst>
              <a:ext uri="{FF2B5EF4-FFF2-40B4-BE49-F238E27FC236}">
                <a16:creationId xmlns:a16="http://schemas.microsoft.com/office/drawing/2014/main" id="{6D3F0FAB-F6A6-4002-A80A-C06D2FEA8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5727700"/>
            <a:ext cx="1714500" cy="774700"/>
          </a:xfrm>
          <a:prstGeom prst="wedgeRoundRectCallout">
            <a:avLst>
              <a:gd name="adj1" fmla="val 88148"/>
              <a:gd name="adj2" fmla="val -883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Jede Reaktion benötigt eine bestimmte Zeit.</a:t>
            </a:r>
          </a:p>
        </p:txBody>
      </p:sp>
      <p:sp>
        <p:nvSpPr>
          <p:cNvPr id="39943" name="AutoShape 7">
            <a:extLst>
              <a:ext uri="{FF2B5EF4-FFF2-40B4-BE49-F238E27FC236}">
                <a16:creationId xmlns:a16="http://schemas.microsoft.com/office/drawing/2014/main" id="{8B292656-5958-4081-ACE5-7692F909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4113" y="5605463"/>
            <a:ext cx="2540000" cy="1003300"/>
          </a:xfrm>
          <a:prstGeom prst="cloudCallout">
            <a:avLst>
              <a:gd name="adj1" fmla="val -64750"/>
              <a:gd name="adj2" fmla="val -27056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Reaktion hat drei Sekunden lang gedauert.</a:t>
            </a:r>
          </a:p>
        </p:txBody>
      </p:sp>
      <p:sp>
        <p:nvSpPr>
          <p:cNvPr id="39944" name="AutoShape 8">
            <a:extLst>
              <a:ext uri="{FF2B5EF4-FFF2-40B4-BE49-F238E27FC236}">
                <a16:creationId xmlns:a16="http://schemas.microsoft.com/office/drawing/2014/main" id="{526B010B-C2F4-43E9-93CE-D4B9CE636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4324350"/>
            <a:ext cx="1714500" cy="774700"/>
          </a:xfrm>
          <a:prstGeom prst="wedgeRoundRectCallout">
            <a:avLst>
              <a:gd name="adj1" fmla="val 89074"/>
              <a:gd name="adj2" fmla="val -7684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Energiereiche Edukte.</a:t>
            </a:r>
          </a:p>
        </p:txBody>
      </p:sp>
      <p:sp>
        <p:nvSpPr>
          <p:cNvPr id="39945" name="AutoShape 9">
            <a:extLst>
              <a:ext uri="{FF2B5EF4-FFF2-40B4-BE49-F238E27FC236}">
                <a16:creationId xmlns:a16="http://schemas.microsoft.com/office/drawing/2014/main" id="{334CF08F-C80D-4928-986A-DB7E13BD8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" y="5599113"/>
            <a:ext cx="1866900" cy="1171575"/>
          </a:xfrm>
          <a:prstGeom prst="cloudCallout">
            <a:avLst>
              <a:gd name="adj1" fmla="val 54593"/>
              <a:gd name="adj2" fmla="val -80759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Was energiereicher ist, steht weiter oben.</a:t>
            </a:r>
          </a:p>
        </p:txBody>
      </p:sp>
      <p:sp>
        <p:nvSpPr>
          <p:cNvPr id="39946" name="AutoShape 10">
            <a:extLst>
              <a:ext uri="{FF2B5EF4-FFF2-40B4-BE49-F238E27FC236}">
                <a16:creationId xmlns:a16="http://schemas.microsoft.com/office/drawing/2014/main" id="{6A91902C-A08A-42DD-B298-2706EFA82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32150"/>
            <a:ext cx="2120900" cy="965200"/>
          </a:xfrm>
          <a:prstGeom prst="wedgeRoundRectCallout">
            <a:avLst>
              <a:gd name="adj1" fmla="val 72005"/>
              <a:gd name="adj2" fmla="val 2319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Deshalb werden der Energieachse keine konkreten Werte zugeordnet.</a:t>
            </a:r>
            <a:endParaRPr lang="de-DE" altLang="de-DE"/>
          </a:p>
        </p:txBody>
      </p:sp>
      <p:sp>
        <p:nvSpPr>
          <p:cNvPr id="39947" name="AutoShape 11">
            <a:extLst>
              <a:ext uri="{FF2B5EF4-FFF2-40B4-BE49-F238E27FC236}">
                <a16:creationId xmlns:a16="http://schemas.microsoft.com/office/drawing/2014/main" id="{948E1408-EBDE-48B1-B660-C017E22C0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841375"/>
            <a:ext cx="3013075" cy="1755775"/>
          </a:xfrm>
          <a:prstGeom prst="cloudCallout">
            <a:avLst>
              <a:gd name="adj1" fmla="val 29347"/>
              <a:gd name="adj2" fmla="val 94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Wir können nur Energiedifferenzen (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E) jedoch nie direkt den Energieinhalt  E</a:t>
            </a:r>
            <a:r>
              <a:rPr lang="de-DE" altLang="de-DE" sz="1400" baseline="-25000">
                <a:latin typeface="Arial" panose="020B0604020202020204" pitchFamily="34" charset="0"/>
              </a:rPr>
              <a:t>i </a:t>
            </a:r>
            <a:r>
              <a:rPr lang="de-DE" altLang="de-DE" sz="1400">
                <a:latin typeface="Arial" panose="020B0604020202020204" pitchFamily="34" charset="0"/>
              </a:rPr>
              <a:t>eines Stoffes messen.</a:t>
            </a:r>
          </a:p>
        </p:txBody>
      </p:sp>
      <p:sp>
        <p:nvSpPr>
          <p:cNvPr id="39948" name="AutoShape 12">
            <a:extLst>
              <a:ext uri="{FF2B5EF4-FFF2-40B4-BE49-F238E27FC236}">
                <a16:creationId xmlns:a16="http://schemas.microsoft.com/office/drawing/2014/main" id="{A5221E4C-697D-47F4-89AD-2D0677A1C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2188" y="849313"/>
            <a:ext cx="3368675" cy="1323975"/>
          </a:xfrm>
          <a:prstGeom prst="cloudCallout">
            <a:avLst>
              <a:gd name="adj1" fmla="val -23704"/>
              <a:gd name="adj2" fmla="val 11367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Erst wenn man den Reaktionspartnern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Energie</a:t>
            </a:r>
            <a:r>
              <a:rPr lang="de-DE" altLang="de-DE" sz="1400">
                <a:latin typeface="Arial" panose="020B0604020202020204" pitchFamily="34" charset="0"/>
              </a:rPr>
              <a:t> (z.B. Wärme)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zuführt</a:t>
            </a:r>
            <a:r>
              <a:rPr lang="de-DE" altLang="de-DE" sz="1400">
                <a:latin typeface="Arial" panose="020B0604020202020204" pitchFamily="34" charset="0"/>
              </a:rPr>
              <a:t>, beginnt die Reaktion.</a:t>
            </a:r>
          </a:p>
        </p:txBody>
      </p:sp>
      <p:sp>
        <p:nvSpPr>
          <p:cNvPr id="39949" name="AutoShape 13">
            <a:extLst>
              <a:ext uri="{FF2B5EF4-FFF2-40B4-BE49-F238E27FC236}">
                <a16:creationId xmlns:a16="http://schemas.microsoft.com/office/drawing/2014/main" id="{F317BB8B-B99C-4CA4-B1FF-AF210F3D3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00" y="3190875"/>
            <a:ext cx="2603500" cy="800100"/>
          </a:xfrm>
          <a:prstGeom prst="wedgeRoundRectCallout">
            <a:avLst>
              <a:gd name="adj1" fmla="val 13051"/>
              <a:gd name="adj2" fmla="val 7083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zum Starten der Reaktion nötige Energie nennt man </a:t>
            </a:r>
            <a:r>
              <a:rPr lang="de-DE" alt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Aktivierungsenergie E</a:t>
            </a:r>
            <a:r>
              <a:rPr lang="de-DE" altLang="de-DE" sz="1400" b="1" baseline="-2500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39950" name="AutoShape 14">
            <a:extLst>
              <a:ext uri="{FF2B5EF4-FFF2-40B4-BE49-F238E27FC236}">
                <a16:creationId xmlns:a16="http://schemas.microsoft.com/office/drawing/2014/main" id="{50417A36-AE66-48C7-AA38-768B17F52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3116263"/>
            <a:ext cx="2387600" cy="1231900"/>
          </a:xfrm>
          <a:prstGeom prst="wedgeRoundRectCallout">
            <a:avLst>
              <a:gd name="adj1" fmla="val -62898"/>
              <a:gd name="adj2" fmla="val 898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übrig bleibende Energiedifferenz zwischen Produkt und Edukten nennt man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Reaktionsenergie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 b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.</a:t>
            </a:r>
          </a:p>
          <a:p>
            <a:pPr algn="ctr"/>
            <a:endParaRPr lang="de-DE" altLang="de-DE"/>
          </a:p>
        </p:txBody>
      </p:sp>
      <p:sp>
        <p:nvSpPr>
          <p:cNvPr id="39951" name="AutoShape 15">
            <a:extLst>
              <a:ext uri="{FF2B5EF4-FFF2-40B4-BE49-F238E27FC236}">
                <a16:creationId xmlns:a16="http://schemas.microsoft.com/office/drawing/2014/main" id="{AB70272D-399C-4E9C-BF8A-D09C2CDAE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800100"/>
            <a:ext cx="2479675" cy="1323975"/>
          </a:xfrm>
          <a:prstGeom prst="cloudCallout">
            <a:avLst>
              <a:gd name="adj1" fmla="val -5569"/>
              <a:gd name="adj2" fmla="val 117986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Die freiwerdende Energie bekommt immer ein negatives Vorzeichen.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49" grpId="0" animBg="1"/>
      <p:bldP spid="39950" grpId="0" animBg="1"/>
      <p:bldP spid="399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CE589DF-A9B2-46DD-B69C-BC221A9513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/>
              <a:t>Energiediagramm</a:t>
            </a:r>
          </a:p>
        </p:txBody>
      </p:sp>
      <p:sp>
        <p:nvSpPr>
          <p:cNvPr id="40964" name="AutoShape 4">
            <a:extLst>
              <a:ext uri="{FF2B5EF4-FFF2-40B4-BE49-F238E27FC236}">
                <a16:creationId xmlns:a16="http://schemas.microsoft.com/office/drawing/2014/main" id="{FAC57C5C-4BEA-4F37-BFA3-414C8DB52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4040188"/>
            <a:ext cx="4854575" cy="1108075"/>
          </a:xfrm>
          <a:prstGeom prst="cloudCallout">
            <a:avLst>
              <a:gd name="adj1" fmla="val 56148"/>
              <a:gd name="adj2" fmla="val -5214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Reaktionszeiten können sehr unterschiedlich sein (Pikosekunden bis Stunden); Werte interessieren in der Regel nicht.</a:t>
            </a:r>
          </a:p>
        </p:txBody>
      </p:sp>
      <p:sp>
        <p:nvSpPr>
          <p:cNvPr id="40965" name="AutoShape 5">
            <a:extLst>
              <a:ext uri="{FF2B5EF4-FFF2-40B4-BE49-F238E27FC236}">
                <a16:creationId xmlns:a16="http://schemas.microsoft.com/office/drawing/2014/main" id="{014DBF07-DA08-48F8-ACCD-2145599AF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4463" y="5459413"/>
            <a:ext cx="2120900" cy="965200"/>
          </a:xfrm>
          <a:prstGeom prst="wedgeRoundRectCallout">
            <a:avLst>
              <a:gd name="adj1" fmla="val -39370"/>
              <a:gd name="adj2" fmla="val -7549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Deshalb werden der Zeitachse keine konkreten Werte zugeordnet.</a:t>
            </a:r>
            <a:endParaRPr lang="de-DE" altLang="de-DE"/>
          </a:p>
        </p:txBody>
      </p:sp>
      <p:sp>
        <p:nvSpPr>
          <p:cNvPr id="40966" name="AutoShape 6">
            <a:extLst>
              <a:ext uri="{FF2B5EF4-FFF2-40B4-BE49-F238E27FC236}">
                <a16:creationId xmlns:a16="http://schemas.microsoft.com/office/drawing/2014/main" id="{28CFF6D6-520A-4D00-AC9B-4A13E1986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1290638"/>
            <a:ext cx="2603500" cy="533400"/>
          </a:xfrm>
          <a:prstGeom prst="wedgeRoundRectCallout">
            <a:avLst>
              <a:gd name="adj1" fmla="val 13051"/>
              <a:gd name="adj2" fmla="val 8125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Nach der Aktivierung wird </a:t>
            </a:r>
            <a:r>
              <a:rPr lang="de-DE" altLang="de-DE" sz="1400" b="1">
                <a:solidFill>
                  <a:srgbClr val="009900"/>
                </a:solidFill>
                <a:latin typeface="Arial" panose="020B0604020202020204" pitchFamily="34" charset="0"/>
              </a:rPr>
              <a:t>Energie frei</a:t>
            </a:r>
            <a:r>
              <a:rPr lang="de-DE" altLang="de-DE" sz="1400">
                <a:latin typeface="Arial" panose="020B0604020202020204" pitchFamily="34" charset="0"/>
              </a:rPr>
              <a:t>.</a:t>
            </a:r>
            <a:endParaRPr lang="de-DE" altLang="de-DE"/>
          </a:p>
        </p:txBody>
      </p:sp>
      <p:sp>
        <p:nvSpPr>
          <p:cNvPr id="40967" name="AutoShape 7">
            <a:extLst>
              <a:ext uri="{FF2B5EF4-FFF2-40B4-BE49-F238E27FC236}">
                <a16:creationId xmlns:a16="http://schemas.microsoft.com/office/drawing/2014/main" id="{CF00BB74-0333-4868-9A05-7BE8A31B9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992313"/>
            <a:ext cx="2387600" cy="901700"/>
          </a:xfrm>
          <a:prstGeom prst="wedgeRoundRectCallout">
            <a:avLst>
              <a:gd name="adj1" fmla="val -79921"/>
              <a:gd name="adj2" fmla="val 12271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/>
            <a:r>
              <a:rPr lang="de-DE" altLang="de-DE" sz="1400">
                <a:latin typeface="Arial" panose="020B0604020202020204" pitchFamily="34" charset="0"/>
              </a:rPr>
              <a:t>Da Energie frei wird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>
                <a:latin typeface="Arial" panose="020B0604020202020204" pitchFamily="34" charset="0"/>
              </a:rPr>
              <a:t>(Pfeil nach unten),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</a:rPr>
              <a:t>ist 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&lt;</a:t>
            </a:r>
            <a:r>
              <a:rPr lang="de-DE" altLang="de-DE" sz="800">
                <a:latin typeface="Arial" panose="020B0604020202020204" pitchFamily="34" charset="0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0. Hier: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de-DE" sz="1400">
                <a:latin typeface="Arial" panose="020B0604020202020204" pitchFamily="34" charset="0"/>
              </a:rPr>
              <a:t> </a:t>
            </a:r>
            <a:r>
              <a:rPr lang="de-DE" altLang="de-DE" sz="1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8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altLang="de-DE" sz="1400">
                <a:latin typeface="Arial" panose="020B0604020202020204" pitchFamily="34" charset="0"/>
              </a:rPr>
              <a:t>E</a:t>
            </a:r>
            <a:r>
              <a:rPr lang="de-DE" altLang="de-DE" sz="800">
                <a:latin typeface="Arial" panose="020B0604020202020204" pitchFamily="34" charset="0"/>
              </a:rPr>
              <a:t>  </a:t>
            </a:r>
            <a:r>
              <a:rPr lang="de-DE" altLang="de-DE" sz="1400">
                <a:latin typeface="Arial" panose="020B0604020202020204" pitchFamily="34" charset="0"/>
              </a:rPr>
              <a:t>= -602 kJ/mol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 animBg="1"/>
      <p:bldP spid="40966" grpId="0" animBg="1"/>
      <p:bldP spid="40967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A4-Papier (210 x 297 mm)</PresentationFormat>
  <Paragraphs>24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Symbol</vt:lpstr>
      <vt:lpstr>Standarddesign</vt:lpstr>
      <vt:lpstr>Energiediagramm (Material 2)</vt:lpstr>
      <vt:lpstr>Energiediagramm</vt:lpstr>
      <vt:lpstr>Energiediagramm</vt:lpstr>
    </vt:vector>
  </TitlesOfParts>
  <Company>ALP Dillingen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Teilnehmer</dc:creator>
  <cp:lastModifiedBy>Regina Schönberner</cp:lastModifiedBy>
  <cp:revision>30</cp:revision>
  <dcterms:created xsi:type="dcterms:W3CDTF">2004-07-15T06:46:59Z</dcterms:created>
  <dcterms:modified xsi:type="dcterms:W3CDTF">2021-02-05T06:22:44Z</dcterms:modified>
</cp:coreProperties>
</file>