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72" r:id="rId2"/>
    <p:sldId id="269" r:id="rId3"/>
    <p:sldId id="267" r:id="rId4"/>
    <p:sldId id="266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F00FF"/>
    <a:srgbClr val="C0C0C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94" autoAdjust="0"/>
  </p:normalViewPr>
  <p:slideViewPr>
    <p:cSldViewPr snapToGrid="0" showGuides="1">
      <p:cViewPr varScale="1">
        <p:scale>
          <a:sx n="104" d="100"/>
          <a:sy n="104" d="100"/>
        </p:scale>
        <p:origin x="174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7A366BB-60AE-4144-B192-2CA04788F8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41A8397-42E5-4B14-BFB4-D3F1F8E3B6D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53C30F5-7A28-466B-B6D5-8EEB2FA62B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3E7BB2AA-E67D-4AA2-ABA3-93C855E1A15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497CD6-B43B-4C31-A4DA-047F6C8BA27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5780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4303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7876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1924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5876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14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1911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4516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24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4117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1858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99502A-B4B7-4B14-9B46-744A4E5B1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493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891D19-9EE8-4FF9-95E2-D1A79A0DC3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29A6DE5E-3EBA-43C3-B30C-5EAC29753A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96E69585-6E72-4583-A079-5923427BF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2052" name="Rectangle 7">
            <a:extLst>
              <a:ext uri="{FF2B5EF4-FFF2-40B4-BE49-F238E27FC236}">
                <a16:creationId xmlns:a16="http://schemas.microsoft.com/office/drawing/2014/main" id="{78760A96-AE8A-43CE-9B97-55AE951AD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4483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chemeClr val="tx2"/>
                </a:solidFill>
                <a:latin typeface="Arial" panose="020B0604020202020204" pitchFamily="34" charset="0"/>
              </a:rPr>
              <a:t>Energiediagramm</a:t>
            </a:r>
          </a:p>
        </p:txBody>
      </p:sp>
      <p:sp>
        <p:nvSpPr>
          <p:cNvPr id="2053" name="Rectangle 8">
            <a:extLst>
              <a:ext uri="{FF2B5EF4-FFF2-40B4-BE49-F238E27FC236}">
                <a16:creationId xmlns:a16="http://schemas.microsoft.com/office/drawing/2014/main" id="{9B7C6688-367A-4DB4-849F-BEE4D75136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 </a:t>
            </a:r>
            <a:r>
              <a:rPr lang="de-DE" altLang="de-DE" sz="1200"/>
              <a:t>(Material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>
            <a:extLst>
              <a:ext uri="{FF2B5EF4-FFF2-40B4-BE49-F238E27FC236}">
                <a16:creationId xmlns:a16="http://schemas.microsoft.com/office/drawing/2014/main" id="{BD160656-7672-4265-894F-1F4EC58C23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8E5DEAA2-BA3C-4574-8421-F6A2FA745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158CA0FA-B6E7-424E-8F53-696E3C338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D37C4B18-AB58-4F70-9DBA-5BB708302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3027D401-B582-4A5A-AF02-08EEE10768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57B8ACF1-3E62-4874-BEE7-99EE4530A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368B57EC-74D5-44DA-90BE-5DF078E32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Line 11">
            <a:extLst>
              <a:ext uri="{FF2B5EF4-FFF2-40B4-BE49-F238E27FC236}">
                <a16:creationId xmlns:a16="http://schemas.microsoft.com/office/drawing/2014/main" id="{97C9E370-72C4-417B-B666-5ACADD39FE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2865438"/>
            <a:ext cx="33401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4" name="Line 12">
            <a:extLst>
              <a:ext uri="{FF2B5EF4-FFF2-40B4-BE49-F238E27FC236}">
                <a16:creationId xmlns:a16="http://schemas.microsoft.com/office/drawing/2014/main" id="{8D479F49-ECED-4F19-96D5-19ACE5EDF2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6322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5" name="Text Box 14">
            <a:extLst>
              <a:ext uri="{FF2B5EF4-FFF2-40B4-BE49-F238E27FC236}">
                <a16:creationId xmlns:a16="http://schemas.microsoft.com/office/drawing/2014/main" id="{4A00A27E-6FA6-4C6C-8C76-95F0F04B8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275" y="3154363"/>
            <a:ext cx="523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1276" name="Line 15">
            <a:extLst>
              <a:ext uri="{FF2B5EF4-FFF2-40B4-BE49-F238E27FC236}">
                <a16:creationId xmlns:a16="http://schemas.microsoft.com/office/drawing/2014/main" id="{C3BB882C-495D-49F5-8CA0-98EFC3323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9700" y="48387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7" name="Text Box 17">
            <a:extLst>
              <a:ext uri="{FF2B5EF4-FFF2-40B4-BE49-F238E27FC236}">
                <a16:creationId xmlns:a16="http://schemas.microsoft.com/office/drawing/2014/main" id="{94C51E74-BA64-41DF-A133-AB6910EBF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75" y="3713163"/>
            <a:ext cx="9747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Gesamte frei werdende Energie </a:t>
            </a:r>
            <a:r>
              <a:rPr lang="el-GR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r>
              <a:rPr lang="de-DE" altLang="de-DE" sz="1400" baseline="-250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G</a:t>
            </a:r>
            <a:endParaRPr lang="el-GR" altLang="de-DE" sz="140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8" name="Text Box 18">
            <a:extLst>
              <a:ext uri="{FF2B5EF4-FFF2-40B4-BE49-F238E27FC236}">
                <a16:creationId xmlns:a16="http://schemas.microsoft.com/office/drawing/2014/main" id="{803361D7-619A-413C-B498-FF4FFAA38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  <p:sp>
        <p:nvSpPr>
          <p:cNvPr id="11279" name="Line 20">
            <a:extLst>
              <a:ext uri="{FF2B5EF4-FFF2-40B4-BE49-F238E27FC236}">
                <a16:creationId xmlns:a16="http://schemas.microsoft.com/office/drawing/2014/main" id="{BED87927-E4D4-453B-AF1C-FF8452580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4400" y="3632200"/>
            <a:ext cx="0" cy="11938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0" name="Text Box 21">
            <a:extLst>
              <a:ext uri="{FF2B5EF4-FFF2-40B4-BE49-F238E27FC236}">
                <a16:creationId xmlns:a16="http://schemas.microsoft.com/office/drawing/2014/main" id="{2FC21806-50D0-45DD-B159-A13379649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575" y="3979863"/>
            <a:ext cx="644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de-DE" sz="14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endParaRPr lang="el-GR" altLang="de-DE" sz="14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38" name="AutoShape 22">
            <a:extLst>
              <a:ext uri="{FF2B5EF4-FFF2-40B4-BE49-F238E27FC236}">
                <a16:creationId xmlns:a16="http://schemas.microsoft.com/office/drawing/2014/main" id="{F153F78E-827E-4F96-9A5B-B4126B97C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136900"/>
            <a:ext cx="2387600" cy="901700"/>
          </a:xfrm>
          <a:prstGeom prst="wedgeRoundRectCallout">
            <a:avLst>
              <a:gd name="adj1" fmla="val -79921"/>
              <a:gd name="adj2" fmla="val 12271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Da Energie frei wird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>
                <a:latin typeface="Arial" panose="020B0604020202020204" pitchFamily="34" charset="0"/>
              </a:rPr>
              <a:t>(Pfeil nach unten),</a:t>
            </a:r>
          </a:p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ist 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&lt;</a:t>
            </a:r>
            <a:r>
              <a:rPr lang="de-DE" altLang="de-DE" sz="800">
                <a:latin typeface="Arial" panose="020B0604020202020204" pitchFamily="34" charset="0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0. Hier: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>
                <a:latin typeface="Arial" panose="020B0604020202020204" pitchFamily="34" charset="0"/>
              </a:rPr>
              <a:t> 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  </a:t>
            </a:r>
            <a:r>
              <a:rPr lang="de-DE" altLang="de-DE" sz="1400">
                <a:latin typeface="Arial" panose="020B0604020202020204" pitchFamily="34" charset="0"/>
              </a:rPr>
              <a:t>= -602 kJ/mol</a:t>
            </a:r>
            <a:endParaRPr lang="de-DE" altLang="de-DE"/>
          </a:p>
        </p:txBody>
      </p:sp>
      <p:sp>
        <p:nvSpPr>
          <p:cNvPr id="34839" name="AutoShape 23">
            <a:extLst>
              <a:ext uri="{FF2B5EF4-FFF2-40B4-BE49-F238E27FC236}">
                <a16:creationId xmlns:a16="http://schemas.microsoft.com/office/drawing/2014/main" id="{E76B8500-7B2B-4CAD-85C6-D8D97919A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225" y="800100"/>
            <a:ext cx="2479675" cy="1323975"/>
          </a:xfrm>
          <a:prstGeom prst="cloudCallout">
            <a:avLst>
              <a:gd name="adj1" fmla="val -5569"/>
              <a:gd name="adj2" fmla="val 117986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Die freiwerdende Energie bekommt immer negatives Vorzeichen.</a:t>
            </a:r>
          </a:p>
        </p:txBody>
      </p:sp>
      <p:sp>
        <p:nvSpPr>
          <p:cNvPr id="34840" name="Text Box 24">
            <a:extLst>
              <a:ext uri="{FF2B5EF4-FFF2-40B4-BE49-F238E27FC236}">
                <a16:creationId xmlns:a16="http://schemas.microsoft.com/office/drawing/2014/main" id="{A1084FDE-7493-4722-950C-53713EB77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963" y="6089650"/>
            <a:ext cx="3360737" cy="304800"/>
          </a:xfrm>
          <a:prstGeom prst="rect">
            <a:avLst/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400" b="1">
                <a:solidFill>
                  <a:schemeClr val="bg1"/>
                </a:solidFill>
                <a:latin typeface="Arial" panose="020B0604020202020204" pitchFamily="34" charset="0"/>
              </a:rPr>
              <a:t>So eine Reaktion ist exotherm.</a:t>
            </a:r>
          </a:p>
        </p:txBody>
      </p:sp>
      <p:sp>
        <p:nvSpPr>
          <p:cNvPr id="11284" name="Text Box 9">
            <a:extLst>
              <a:ext uri="{FF2B5EF4-FFF2-40B4-BE49-F238E27FC236}">
                <a16:creationId xmlns:a16="http://schemas.microsoft.com/office/drawing/2014/main" id="{4CF604AF-F818-415D-B864-3BA1196A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0263" y="4516438"/>
            <a:ext cx="13874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Magnesiumoxid</a:t>
            </a:r>
          </a:p>
        </p:txBody>
      </p:sp>
      <p:sp>
        <p:nvSpPr>
          <p:cNvPr id="11285" name="Freeform 25">
            <a:extLst>
              <a:ext uri="{FF2B5EF4-FFF2-40B4-BE49-F238E27FC236}">
                <a16:creationId xmlns:a16="http://schemas.microsoft.com/office/drawing/2014/main" id="{F473D640-7D05-4DDF-8CD3-7A450FD0A91B}"/>
              </a:ext>
            </a:extLst>
          </p:cNvPr>
          <p:cNvSpPr>
            <a:spLocks/>
          </p:cNvSpPr>
          <p:nvPr/>
        </p:nvSpPr>
        <p:spPr bwMode="auto">
          <a:xfrm>
            <a:off x="4013200" y="2809875"/>
            <a:ext cx="1816100" cy="2016125"/>
          </a:xfrm>
          <a:custGeom>
            <a:avLst/>
            <a:gdLst>
              <a:gd name="T0" fmla="*/ 0 w 1144"/>
              <a:gd name="T1" fmla="*/ 518 h 1270"/>
              <a:gd name="T2" fmla="*/ 388 w 1144"/>
              <a:gd name="T3" fmla="*/ 95 h 1270"/>
              <a:gd name="T4" fmla="*/ 755 w 1144"/>
              <a:gd name="T5" fmla="*/ 196 h 1270"/>
              <a:gd name="T6" fmla="*/ 1144 w 1144"/>
              <a:gd name="T7" fmla="*/ 1270 h 1270"/>
              <a:gd name="T8" fmla="*/ 0 60000 65536"/>
              <a:gd name="T9" fmla="*/ 0 60000 65536"/>
              <a:gd name="T10" fmla="*/ 0 60000 65536"/>
              <a:gd name="T11" fmla="*/ 0 60000 65536"/>
              <a:gd name="T12" fmla="*/ 0 w 1144"/>
              <a:gd name="T13" fmla="*/ 0 h 1270"/>
              <a:gd name="T14" fmla="*/ 1144 w 1144"/>
              <a:gd name="T15" fmla="*/ 1270 h 12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44" h="1270">
                <a:moveTo>
                  <a:pt x="0" y="518"/>
                </a:moveTo>
                <a:cubicBezTo>
                  <a:pt x="65" y="448"/>
                  <a:pt x="262" y="149"/>
                  <a:pt x="388" y="95"/>
                </a:cubicBezTo>
                <a:cubicBezTo>
                  <a:pt x="514" y="41"/>
                  <a:pt x="629" y="0"/>
                  <a:pt x="755" y="196"/>
                </a:cubicBezTo>
                <a:cubicBezTo>
                  <a:pt x="881" y="392"/>
                  <a:pt x="1063" y="1046"/>
                  <a:pt x="1144" y="127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6" name="Line 13">
            <a:extLst>
              <a:ext uri="{FF2B5EF4-FFF2-40B4-BE49-F238E27FC236}">
                <a16:creationId xmlns:a16="http://schemas.microsoft.com/office/drawing/2014/main" id="{990B086C-6D8F-45EC-B06A-0C65577E0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2857500"/>
            <a:ext cx="0" cy="774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7" name="Line 16">
            <a:extLst>
              <a:ext uri="{FF2B5EF4-FFF2-40B4-BE49-F238E27FC236}">
                <a16:creationId xmlns:a16="http://schemas.microsoft.com/office/drawing/2014/main" id="{0AE850A4-7CAD-4107-A1A5-C60EC7737E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7600" y="2870200"/>
            <a:ext cx="0" cy="1955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42" name="AutoShape 26">
            <a:extLst>
              <a:ext uri="{FF2B5EF4-FFF2-40B4-BE49-F238E27FC236}">
                <a16:creationId xmlns:a16="http://schemas.microsoft.com/office/drawing/2014/main" id="{74D7859C-C622-45CB-BC97-6AD09AFB7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4643438"/>
            <a:ext cx="2260600" cy="2214562"/>
          </a:xfrm>
          <a:prstGeom prst="cloudCallout">
            <a:avLst>
              <a:gd name="adj1" fmla="val -4074"/>
              <a:gd name="adj2" fmla="val -7659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Auch wenn man die Absolut-werte nicht an-geben kann: Differenzen lassen sich sehr genau messen.</a:t>
            </a:r>
          </a:p>
        </p:txBody>
      </p:sp>
      <p:sp>
        <p:nvSpPr>
          <p:cNvPr id="34843" name="Text Box 27">
            <a:extLst>
              <a:ext uri="{FF2B5EF4-FFF2-40B4-BE49-F238E27FC236}">
                <a16:creationId xmlns:a16="http://schemas.microsoft.com/office/drawing/2014/main" id="{33FEC3E4-D66E-43EC-9C39-7E240AC01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0838" y="6553200"/>
            <a:ext cx="3360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8" grpId="0" animBg="1"/>
      <p:bldP spid="34839" grpId="0" animBg="1"/>
      <p:bldP spid="34840" grpId="0" animBg="1"/>
      <p:bldP spid="34842" grpId="0" animBg="1"/>
      <p:bldP spid="34842" grpId="1" animBg="1"/>
      <p:bldP spid="348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id="{3312F766-33D9-4980-9BA2-F6350BCAEA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411" name="Line 3">
            <a:extLst>
              <a:ext uri="{FF2B5EF4-FFF2-40B4-BE49-F238E27FC236}">
                <a16:creationId xmlns:a16="http://schemas.microsoft.com/office/drawing/2014/main" id="{1A8DDF08-0A73-483B-890F-E4D048CB6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982E22B8-8A30-493E-B4AE-D9534C63C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210B26F4-F038-4C20-8FAB-CCE94339D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17416" name="AutoShape 8">
            <a:extLst>
              <a:ext uri="{FF2B5EF4-FFF2-40B4-BE49-F238E27FC236}">
                <a16:creationId xmlns:a16="http://schemas.microsoft.com/office/drawing/2014/main" id="{5439B64F-860A-4D88-8E71-ED4CE2424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700" y="5727700"/>
            <a:ext cx="1714500" cy="774700"/>
          </a:xfrm>
          <a:prstGeom prst="wedgeRoundRectCallout">
            <a:avLst>
              <a:gd name="adj1" fmla="val 88148"/>
              <a:gd name="adj2" fmla="val -883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Jede Reaktion benötigt eine bestimmte Zeit.</a:t>
            </a:r>
          </a:p>
        </p:txBody>
      </p:sp>
      <p:sp>
        <p:nvSpPr>
          <p:cNvPr id="17417" name="AutoShape 9">
            <a:extLst>
              <a:ext uri="{FF2B5EF4-FFF2-40B4-BE49-F238E27FC236}">
                <a16:creationId xmlns:a16="http://schemas.microsoft.com/office/drawing/2014/main" id="{2CFBA725-1499-4A0E-83EF-0E4578259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5816600"/>
            <a:ext cx="2540000" cy="1003300"/>
          </a:xfrm>
          <a:prstGeom prst="cloudCallout">
            <a:avLst>
              <a:gd name="adj1" fmla="val -64750"/>
              <a:gd name="adj2" fmla="val -27056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Die Reaktion hat drei Sekunden lang gedauert.</a:t>
            </a:r>
          </a:p>
        </p:txBody>
      </p:sp>
      <p:sp>
        <p:nvSpPr>
          <p:cNvPr id="3080" name="Rectangle 12">
            <a:extLst>
              <a:ext uri="{FF2B5EF4-FFF2-40B4-BE49-F238E27FC236}">
                <a16:creationId xmlns:a16="http://schemas.microsoft.com/office/drawing/2014/main" id="{30D6025E-7BEA-4BE0-BB92-9129EB05A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4483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chemeClr val="tx2"/>
                </a:solidFill>
                <a:latin typeface="Arial" panose="020B0604020202020204" pitchFamily="34" charset="0"/>
              </a:rPr>
              <a:t>Energiediagramm</a:t>
            </a:r>
          </a:p>
        </p:txBody>
      </p:sp>
      <p:sp>
        <p:nvSpPr>
          <p:cNvPr id="3081" name="Rectangle 13">
            <a:extLst>
              <a:ext uri="{FF2B5EF4-FFF2-40B4-BE49-F238E27FC236}">
                <a16:creationId xmlns:a16="http://schemas.microsoft.com/office/drawing/2014/main" id="{66AB6D5C-8E83-45D1-BD3D-88888FE16F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6" grpId="0" animBg="1"/>
      <p:bldP spid="174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>
            <a:extLst>
              <a:ext uri="{FF2B5EF4-FFF2-40B4-BE49-F238E27FC236}">
                <a16:creationId xmlns:a16="http://schemas.microsoft.com/office/drawing/2014/main" id="{3E7B56B1-391B-485C-86C7-B8D3816278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AA395EAF-123D-42DE-BBE4-A76E11492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C4FBCB24-3D7A-4483-81DD-0EC496FEC0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5224A62E-7783-4526-9D88-E32FE8556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  <p:sp>
        <p:nvSpPr>
          <p:cNvPr id="4102" name="Text Box 8">
            <a:extLst>
              <a:ext uri="{FF2B5EF4-FFF2-40B4-BE49-F238E27FC236}">
                <a16:creationId xmlns:a16="http://schemas.microsoft.com/office/drawing/2014/main" id="{DF5D963D-5713-410C-95EC-A28E0F131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4103" name="Text Box 9">
            <a:extLst>
              <a:ext uri="{FF2B5EF4-FFF2-40B4-BE49-F238E27FC236}">
                <a16:creationId xmlns:a16="http://schemas.microsoft.com/office/drawing/2014/main" id="{BD9170A6-0A8F-4406-A60E-E2DBF3AFA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15371" name="AutoShape 11">
            <a:extLst>
              <a:ext uri="{FF2B5EF4-FFF2-40B4-BE49-F238E27FC236}">
                <a16:creationId xmlns:a16="http://schemas.microsoft.com/office/drawing/2014/main" id="{C68AA2BF-75CD-4308-B42B-FE335769C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4191000"/>
            <a:ext cx="1714500" cy="774700"/>
          </a:xfrm>
          <a:prstGeom prst="wedgeRoundRectCallout">
            <a:avLst>
              <a:gd name="adj1" fmla="val 89074"/>
              <a:gd name="adj2" fmla="val -7684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Energiereiche Edukte.</a:t>
            </a:r>
          </a:p>
        </p:txBody>
      </p:sp>
      <p:sp>
        <p:nvSpPr>
          <p:cNvPr id="15372" name="AutoShape 12">
            <a:extLst>
              <a:ext uri="{FF2B5EF4-FFF2-40B4-BE49-F238E27FC236}">
                <a16:creationId xmlns:a16="http://schemas.microsoft.com/office/drawing/2014/main" id="{18F7C105-A901-4C9F-A365-930D18F91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" y="5321300"/>
            <a:ext cx="1866900" cy="1171575"/>
          </a:xfrm>
          <a:prstGeom prst="cloudCallout">
            <a:avLst>
              <a:gd name="adj1" fmla="val 54593"/>
              <a:gd name="adj2" fmla="val -80759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Was energiereicher ist, steht weiter oben.</a:t>
            </a:r>
          </a:p>
        </p:txBody>
      </p:sp>
      <p:sp>
        <p:nvSpPr>
          <p:cNvPr id="4106" name="Rectangle 16">
            <a:extLst>
              <a:ext uri="{FF2B5EF4-FFF2-40B4-BE49-F238E27FC236}">
                <a16:creationId xmlns:a16="http://schemas.microsoft.com/office/drawing/2014/main" id="{D655E6CB-B973-4BF0-8715-A6C51D68A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4483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chemeClr val="tx2"/>
                </a:solidFill>
                <a:latin typeface="Arial" panose="020B0604020202020204" pitchFamily="34" charset="0"/>
              </a:rPr>
              <a:t>Energiediagramm</a:t>
            </a:r>
          </a:p>
        </p:txBody>
      </p:sp>
      <p:sp>
        <p:nvSpPr>
          <p:cNvPr id="4107" name="Rectangle 17">
            <a:extLst>
              <a:ext uri="{FF2B5EF4-FFF2-40B4-BE49-F238E27FC236}">
                <a16:creationId xmlns:a16="http://schemas.microsoft.com/office/drawing/2014/main" id="{6A206C7D-C76E-4C51-8D0B-2E18ECC91A3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15378" name="AutoShape 18">
            <a:extLst>
              <a:ext uri="{FF2B5EF4-FFF2-40B4-BE49-F238E27FC236}">
                <a16:creationId xmlns:a16="http://schemas.microsoft.com/office/drawing/2014/main" id="{D1070649-DE6A-40A3-A6F8-7B09DBC4D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594100"/>
            <a:ext cx="1714500" cy="444500"/>
          </a:xfrm>
          <a:prstGeom prst="wedgeRoundRectCallout">
            <a:avLst>
              <a:gd name="adj1" fmla="val 4630"/>
              <a:gd name="adj2" fmla="val 94644"/>
              <a:gd name="adj3" fmla="val 16667"/>
            </a:avLst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 b="1">
                <a:solidFill>
                  <a:schemeClr val="bg1"/>
                </a:solidFill>
                <a:latin typeface="Arial" panose="020B0604020202020204" pitchFamily="34" charset="0"/>
              </a:rPr>
              <a:t>Woher weiß man das?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71" grpId="0" animBg="1"/>
      <p:bldP spid="15372" grpId="0" animBg="1"/>
      <p:bldP spid="153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>
            <a:extLst>
              <a:ext uri="{FF2B5EF4-FFF2-40B4-BE49-F238E27FC236}">
                <a16:creationId xmlns:a16="http://schemas.microsoft.com/office/drawing/2014/main" id="{622C0391-4D19-4285-BF1C-CD705DE7B2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048E835B-C11B-4D96-8343-BF3E969BA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" name="Text Box 11">
            <a:extLst>
              <a:ext uri="{FF2B5EF4-FFF2-40B4-BE49-F238E27FC236}">
                <a16:creationId xmlns:a16="http://schemas.microsoft.com/office/drawing/2014/main" id="{D90B3AA7-7064-453F-97D6-DB68BA83E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5125" name="Text Box 12">
            <a:extLst>
              <a:ext uri="{FF2B5EF4-FFF2-40B4-BE49-F238E27FC236}">
                <a16:creationId xmlns:a16="http://schemas.microsoft.com/office/drawing/2014/main" id="{DD94F947-6C1D-4D9E-AE97-7DA2AD597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12302" name="AutoShape 14">
            <a:extLst>
              <a:ext uri="{FF2B5EF4-FFF2-40B4-BE49-F238E27FC236}">
                <a16:creationId xmlns:a16="http://schemas.microsoft.com/office/drawing/2014/main" id="{B1B9474B-D53D-490E-8378-705255B08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4075" y="5499100"/>
            <a:ext cx="1866900" cy="1171575"/>
          </a:xfrm>
          <a:prstGeom prst="cloudCallout">
            <a:avLst>
              <a:gd name="adj1" fmla="val -54847"/>
              <a:gd name="adj2" fmla="val -8618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Was energieärmer ist, steht weiter unten.</a:t>
            </a:r>
          </a:p>
        </p:txBody>
      </p:sp>
      <p:sp>
        <p:nvSpPr>
          <p:cNvPr id="5127" name="Rectangle 21">
            <a:extLst>
              <a:ext uri="{FF2B5EF4-FFF2-40B4-BE49-F238E27FC236}">
                <a16:creationId xmlns:a16="http://schemas.microsoft.com/office/drawing/2014/main" id="{99753DAF-769D-448F-935E-C5AD302975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5128" name="Line 22">
            <a:extLst>
              <a:ext uri="{FF2B5EF4-FFF2-40B4-BE49-F238E27FC236}">
                <a16:creationId xmlns:a16="http://schemas.microsoft.com/office/drawing/2014/main" id="{EE11D9F0-8E03-43B3-8285-F0F22C03C7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2" name="AutoShape 24">
            <a:extLst>
              <a:ext uri="{FF2B5EF4-FFF2-40B4-BE49-F238E27FC236}">
                <a16:creationId xmlns:a16="http://schemas.microsoft.com/office/drawing/2014/main" id="{CFBF66A4-3B1D-4623-B251-008C6D357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4098925"/>
            <a:ext cx="1447800" cy="558800"/>
          </a:xfrm>
          <a:prstGeom prst="wedgeRoundRectCallout">
            <a:avLst>
              <a:gd name="adj1" fmla="val -64255"/>
              <a:gd name="adj2" fmla="val 6732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Energieärmeres Produkt</a:t>
            </a:r>
          </a:p>
          <a:p>
            <a:pPr algn="ctr" eaLnBrk="1" hangingPunct="1"/>
            <a:endParaRPr lang="de-DE" altLang="de-DE"/>
          </a:p>
        </p:txBody>
      </p:sp>
      <p:sp>
        <p:nvSpPr>
          <p:cNvPr id="12313" name="Line 25">
            <a:extLst>
              <a:ext uri="{FF2B5EF4-FFF2-40B4-BE49-F238E27FC236}">
                <a16:creationId xmlns:a16="http://schemas.microsoft.com/office/drawing/2014/main" id="{E0871CE1-296B-4FCB-A1F2-4D9CC19291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id="{5CE3D687-2A92-4F5C-9653-D8694F917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516438"/>
            <a:ext cx="13874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Magnesiumoxid</a:t>
            </a:r>
          </a:p>
        </p:txBody>
      </p:sp>
      <p:sp>
        <p:nvSpPr>
          <p:cNvPr id="12315" name="AutoShape 27">
            <a:extLst>
              <a:ext uri="{FF2B5EF4-FFF2-40B4-BE49-F238E27FC236}">
                <a16:creationId xmlns:a16="http://schemas.microsoft.com/office/drawing/2014/main" id="{BB684129-2969-422F-AA63-9C794CC1F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9175" y="3514725"/>
            <a:ext cx="1511300" cy="304800"/>
          </a:xfrm>
          <a:prstGeom prst="wedgeRoundRectCallout">
            <a:avLst>
              <a:gd name="adj1" fmla="val -1472"/>
              <a:gd name="adj2" fmla="val 160940"/>
              <a:gd name="adj3" fmla="val 16667"/>
            </a:avLst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 b="1">
                <a:solidFill>
                  <a:schemeClr val="bg1"/>
                </a:solidFill>
                <a:latin typeface="Arial" panose="020B0604020202020204" pitchFamily="34" charset="0"/>
              </a:rPr>
              <a:t>Logisch?</a:t>
            </a:r>
          </a:p>
        </p:txBody>
      </p:sp>
      <p:sp>
        <p:nvSpPr>
          <p:cNvPr id="5133" name="Text Box 28">
            <a:extLst>
              <a:ext uri="{FF2B5EF4-FFF2-40B4-BE49-F238E27FC236}">
                <a16:creationId xmlns:a16="http://schemas.microsoft.com/office/drawing/2014/main" id="{67E7326E-6829-44DE-BDB0-6D1F1E631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 animBg="1"/>
      <p:bldP spid="12312" grpId="0" animBg="1"/>
      <p:bldP spid="12314" grpId="0"/>
      <p:bldP spid="123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C9FED8A7-6FFE-4853-8FC1-3BFBA8BA00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7" name="Line 3">
            <a:extLst>
              <a:ext uri="{FF2B5EF4-FFF2-40B4-BE49-F238E27FC236}">
                <a16:creationId xmlns:a16="http://schemas.microsoft.com/office/drawing/2014/main" id="{C392873F-1E28-473C-B331-E22255989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8" name="Text Box 5">
            <a:extLst>
              <a:ext uri="{FF2B5EF4-FFF2-40B4-BE49-F238E27FC236}">
                <a16:creationId xmlns:a16="http://schemas.microsoft.com/office/drawing/2014/main" id="{EF055B08-3894-4BFA-83AD-B37A53AD6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62AC638F-944D-4910-86A9-DF67E092AFC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6150" name="Line 8">
            <a:extLst>
              <a:ext uri="{FF2B5EF4-FFF2-40B4-BE49-F238E27FC236}">
                <a16:creationId xmlns:a16="http://schemas.microsoft.com/office/drawing/2014/main" id="{73326AA9-CB2C-4562-8D1A-734D17606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1" name="Line 11">
            <a:extLst>
              <a:ext uri="{FF2B5EF4-FFF2-40B4-BE49-F238E27FC236}">
                <a16:creationId xmlns:a16="http://schemas.microsoft.com/office/drawing/2014/main" id="{5EAF6ECC-1C61-49DD-8C2A-16E6C4377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2" name="Text Box 12">
            <a:extLst>
              <a:ext uri="{FF2B5EF4-FFF2-40B4-BE49-F238E27FC236}">
                <a16:creationId xmlns:a16="http://schemas.microsoft.com/office/drawing/2014/main" id="{E4B37BFB-E57E-46FF-BFC5-DF6FD74B8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916488"/>
            <a:ext cx="13874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Magnesiumoxid</a:t>
            </a:r>
          </a:p>
        </p:txBody>
      </p:sp>
      <p:sp>
        <p:nvSpPr>
          <p:cNvPr id="29710" name="AutoShape 14">
            <a:extLst>
              <a:ext uri="{FF2B5EF4-FFF2-40B4-BE49-F238E27FC236}">
                <a16:creationId xmlns:a16="http://schemas.microsoft.com/office/drawing/2014/main" id="{D65EBA0E-42B8-4E2C-B94E-80BAF63C6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" y="2921000"/>
            <a:ext cx="2120900" cy="965200"/>
          </a:xfrm>
          <a:prstGeom prst="wedgeRoundRectCallout">
            <a:avLst>
              <a:gd name="adj1" fmla="val 72005"/>
              <a:gd name="adj2" fmla="val 2319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Deshalb werden der Energieachse keine konkreten Werte zugeordnet.</a:t>
            </a:r>
            <a:endParaRPr lang="de-DE" altLang="de-DE"/>
          </a:p>
        </p:txBody>
      </p:sp>
      <p:sp>
        <p:nvSpPr>
          <p:cNvPr id="29711" name="AutoShape 15">
            <a:extLst>
              <a:ext uri="{FF2B5EF4-FFF2-40B4-BE49-F238E27FC236}">
                <a16:creationId xmlns:a16="http://schemas.microsoft.com/office/drawing/2014/main" id="{AC6641C4-90EE-4CF9-95C4-88639E18F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596900"/>
            <a:ext cx="3013075" cy="1755775"/>
          </a:xfrm>
          <a:prstGeom prst="cloudCallout">
            <a:avLst>
              <a:gd name="adj1" fmla="val 29347"/>
              <a:gd name="adj2" fmla="val 94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Wir können nur Energiedifferenzen (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E) jedoch nie direkt den Energieinhalt E</a:t>
            </a:r>
            <a:r>
              <a:rPr lang="de-DE" altLang="de-DE" sz="1400" baseline="-25000">
                <a:latin typeface="Arial" panose="020B0604020202020204" pitchFamily="34" charset="0"/>
              </a:rPr>
              <a:t>i </a:t>
            </a:r>
            <a:r>
              <a:rPr lang="de-DE" altLang="de-DE" sz="1400">
                <a:latin typeface="Arial" panose="020B0604020202020204" pitchFamily="34" charset="0"/>
              </a:rPr>
              <a:t>eines Stoffes messen.</a:t>
            </a:r>
          </a:p>
        </p:txBody>
      </p:sp>
      <p:sp>
        <p:nvSpPr>
          <p:cNvPr id="29712" name="AutoShape 16">
            <a:extLst>
              <a:ext uri="{FF2B5EF4-FFF2-40B4-BE49-F238E27FC236}">
                <a16:creationId xmlns:a16="http://schemas.microsoft.com/office/drawing/2014/main" id="{729FFBE9-304D-4122-8E27-591F38EBC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562600"/>
            <a:ext cx="4854575" cy="1108075"/>
          </a:xfrm>
          <a:prstGeom prst="cloudCallout">
            <a:avLst>
              <a:gd name="adj1" fmla="val 56148"/>
              <a:gd name="adj2" fmla="val -5214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Reaktionszeiten können sehr unterschiedlich sein (Pikosekunden bis Stunden); Werte interessieren in der Schule nicht.</a:t>
            </a:r>
          </a:p>
        </p:txBody>
      </p:sp>
      <p:sp>
        <p:nvSpPr>
          <p:cNvPr id="29713" name="AutoShape 17">
            <a:extLst>
              <a:ext uri="{FF2B5EF4-FFF2-40B4-BE49-F238E27FC236}">
                <a16:creationId xmlns:a16="http://schemas.microsoft.com/office/drawing/2014/main" id="{90E3F2C0-034E-4253-8C89-D25B9CF80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5715000"/>
            <a:ext cx="2120900" cy="965200"/>
          </a:xfrm>
          <a:prstGeom prst="wedgeRoundRectCallout">
            <a:avLst>
              <a:gd name="adj1" fmla="val -39370"/>
              <a:gd name="adj2" fmla="val -7549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Deshalb werden der Zeitachse keine konkreten Werte zugeordnet.</a:t>
            </a:r>
            <a:endParaRPr lang="de-DE" altLang="de-DE"/>
          </a:p>
        </p:txBody>
      </p:sp>
      <p:sp>
        <p:nvSpPr>
          <p:cNvPr id="6157" name="Text Box 18">
            <a:extLst>
              <a:ext uri="{FF2B5EF4-FFF2-40B4-BE49-F238E27FC236}">
                <a16:creationId xmlns:a16="http://schemas.microsoft.com/office/drawing/2014/main" id="{0694ABC3-43AD-40A4-90E5-C34E5E653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717925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  <p:sp>
        <p:nvSpPr>
          <p:cNvPr id="6158" name="Text Box 4">
            <a:extLst>
              <a:ext uri="{FF2B5EF4-FFF2-40B4-BE49-F238E27FC236}">
                <a16:creationId xmlns:a16="http://schemas.microsoft.com/office/drawing/2014/main" id="{D01B220E-92BA-4B7B-8371-8E2F652F5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 animBg="1"/>
      <p:bldP spid="29711" grpId="0" animBg="1"/>
      <p:bldP spid="29712" grpId="0" animBg="1"/>
      <p:bldP spid="297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5A498550-139D-4675-9B7B-D2BA4A4216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2137B9B-CB19-48BB-8506-27A8AEB2F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D8B5151C-A703-45BD-93E6-0AA00DDAF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F1E8A772-3A47-455B-8AB1-D9732F5AC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0CC89A49-A1CF-4FDE-8160-C65BE887385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A558882E-90EF-4319-AE29-E6E3DD28B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6" name="Line 9">
            <a:extLst>
              <a:ext uri="{FF2B5EF4-FFF2-40B4-BE49-F238E27FC236}">
                <a16:creationId xmlns:a16="http://schemas.microsoft.com/office/drawing/2014/main" id="{7B3159BD-9EFA-4940-97B8-86DB95244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7" name="Text Box 10">
            <a:extLst>
              <a:ext uri="{FF2B5EF4-FFF2-40B4-BE49-F238E27FC236}">
                <a16:creationId xmlns:a16="http://schemas.microsoft.com/office/drawing/2014/main" id="{E3EEECC0-6C9D-4EE1-AF40-341F57E5F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527550"/>
            <a:ext cx="13874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Magnesiumoxid</a:t>
            </a:r>
          </a:p>
        </p:txBody>
      </p:sp>
      <p:sp>
        <p:nvSpPr>
          <p:cNvPr id="30735" name="AutoShape 15">
            <a:extLst>
              <a:ext uri="{FF2B5EF4-FFF2-40B4-BE49-F238E27FC236}">
                <a16:creationId xmlns:a16="http://schemas.microsoft.com/office/drawing/2014/main" id="{8A4E5DB3-00D0-42E3-B4F2-2ED7EE72C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0" y="660400"/>
            <a:ext cx="3368675" cy="1323975"/>
          </a:xfrm>
          <a:prstGeom prst="cloudCallout">
            <a:avLst>
              <a:gd name="adj1" fmla="val -27426"/>
              <a:gd name="adj2" fmla="val 14376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Erst wenn man den Reaktionspartnern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Energie</a:t>
            </a:r>
            <a:r>
              <a:rPr lang="de-DE" altLang="de-DE" sz="1400">
                <a:latin typeface="Arial" panose="020B0604020202020204" pitchFamily="34" charset="0"/>
              </a:rPr>
              <a:t> (z.B. Wärme)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zuführt</a:t>
            </a:r>
            <a:r>
              <a:rPr lang="de-DE" altLang="de-DE" sz="1400">
                <a:latin typeface="Arial" panose="020B0604020202020204" pitchFamily="34" charset="0"/>
              </a:rPr>
              <a:t>, beginnt die Reaktion.</a:t>
            </a:r>
          </a:p>
        </p:txBody>
      </p:sp>
      <p:sp>
        <p:nvSpPr>
          <p:cNvPr id="30737" name="AutoShape 17">
            <a:extLst>
              <a:ext uri="{FF2B5EF4-FFF2-40B4-BE49-F238E27FC236}">
                <a16:creationId xmlns:a16="http://schemas.microsoft.com/office/drawing/2014/main" id="{A4DA40A7-CB76-4ED6-A9BD-C0BBD72DC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1841500"/>
            <a:ext cx="1714500" cy="809625"/>
          </a:xfrm>
          <a:prstGeom prst="wedgeRoundRectCallout">
            <a:avLst>
              <a:gd name="adj1" fmla="val -128148"/>
              <a:gd name="adj2" fmla="val -118037"/>
              <a:gd name="adj3" fmla="val 16667"/>
            </a:avLst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 b="1">
                <a:solidFill>
                  <a:schemeClr val="bg1"/>
                </a:solidFill>
                <a:latin typeface="Arial" panose="020B0604020202020204" pitchFamily="34" charset="0"/>
              </a:rPr>
              <a:t>Woher weiß man, dass Energie zugeführt wird?</a:t>
            </a:r>
          </a:p>
        </p:txBody>
      </p:sp>
      <p:sp>
        <p:nvSpPr>
          <p:cNvPr id="7180" name="Text Box 18">
            <a:extLst>
              <a:ext uri="{FF2B5EF4-FFF2-40B4-BE49-F238E27FC236}">
                <a16:creationId xmlns:a16="http://schemas.microsoft.com/office/drawing/2014/main" id="{13190A27-3200-4BDE-99F6-3748CCDFE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  <p:sp>
        <p:nvSpPr>
          <p:cNvPr id="30739" name="Freeform 19">
            <a:extLst>
              <a:ext uri="{FF2B5EF4-FFF2-40B4-BE49-F238E27FC236}">
                <a16:creationId xmlns:a16="http://schemas.microsoft.com/office/drawing/2014/main" id="{861430C9-DF00-427D-9145-2A72BC436772}"/>
              </a:ext>
            </a:extLst>
          </p:cNvPr>
          <p:cNvSpPr>
            <a:spLocks/>
          </p:cNvSpPr>
          <p:nvPr/>
        </p:nvSpPr>
        <p:spPr bwMode="auto">
          <a:xfrm>
            <a:off x="4051300" y="2846388"/>
            <a:ext cx="889000" cy="773112"/>
          </a:xfrm>
          <a:custGeom>
            <a:avLst/>
            <a:gdLst>
              <a:gd name="T0" fmla="*/ 0 w 560"/>
              <a:gd name="T1" fmla="*/ 487 h 487"/>
              <a:gd name="T2" fmla="*/ 328 w 560"/>
              <a:gd name="T3" fmla="*/ 79 h 487"/>
              <a:gd name="T4" fmla="*/ 560 w 560"/>
              <a:gd name="T5" fmla="*/ 15 h 487"/>
              <a:gd name="T6" fmla="*/ 0 60000 65536"/>
              <a:gd name="T7" fmla="*/ 0 60000 65536"/>
              <a:gd name="T8" fmla="*/ 0 60000 65536"/>
              <a:gd name="T9" fmla="*/ 0 w 560"/>
              <a:gd name="T10" fmla="*/ 0 h 487"/>
              <a:gd name="T11" fmla="*/ 560 w 560"/>
              <a:gd name="T12" fmla="*/ 487 h 4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0" h="487">
                <a:moveTo>
                  <a:pt x="0" y="487"/>
                </a:moveTo>
                <a:cubicBezTo>
                  <a:pt x="55" y="419"/>
                  <a:pt x="235" y="158"/>
                  <a:pt x="328" y="79"/>
                </a:cubicBezTo>
                <a:cubicBezTo>
                  <a:pt x="421" y="0"/>
                  <a:pt x="512" y="28"/>
                  <a:pt x="560" y="15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5" grpId="0" animBg="1"/>
      <p:bldP spid="307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D507AC09-B188-487C-82DD-7899733DA7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8F29FA96-FF7E-4DC8-B085-D430C0B76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0F923033-07DB-4C22-92F2-8C21D1C48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50710050-A430-4747-9CB0-EFF4BFA16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B0E1496F-2586-43F0-AD3E-177C69C31E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19835B10-17F1-414C-B57F-266F72870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" name="Line 9">
            <a:extLst>
              <a:ext uri="{FF2B5EF4-FFF2-40B4-BE49-F238E27FC236}">
                <a16:creationId xmlns:a16="http://schemas.microsoft.com/office/drawing/2014/main" id="{F9707078-7748-44FE-8157-FF0EFFABE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C534B81E-999B-48A2-8474-BC77CFD06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527550"/>
            <a:ext cx="13874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Magnesiumoxid</a:t>
            </a:r>
          </a:p>
        </p:txBody>
      </p:sp>
      <p:sp>
        <p:nvSpPr>
          <p:cNvPr id="31758" name="AutoShape 14">
            <a:extLst>
              <a:ext uri="{FF2B5EF4-FFF2-40B4-BE49-F238E27FC236}">
                <a16:creationId xmlns:a16="http://schemas.microsoft.com/office/drawing/2014/main" id="{1989AA23-B7C1-4A76-B412-6DFDAB30C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1790700"/>
            <a:ext cx="2603500" cy="800100"/>
          </a:xfrm>
          <a:prstGeom prst="wedgeRoundRectCallout">
            <a:avLst>
              <a:gd name="adj1" fmla="val 13051"/>
              <a:gd name="adj2" fmla="val 7083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Die zum Starten der Reaktion nötige Energie nennt man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Aktivierungsenergie 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31759" name="Line 15">
            <a:extLst>
              <a:ext uri="{FF2B5EF4-FFF2-40B4-BE49-F238E27FC236}">
                <a16:creationId xmlns:a16="http://schemas.microsoft.com/office/drawing/2014/main" id="{97636BF2-2B07-451E-81B6-A90814FDC5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2870200"/>
            <a:ext cx="33401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0" name="Line 16">
            <a:extLst>
              <a:ext uri="{FF2B5EF4-FFF2-40B4-BE49-F238E27FC236}">
                <a16:creationId xmlns:a16="http://schemas.microsoft.com/office/drawing/2014/main" id="{BD86433F-7D79-4551-82D4-A383148A1C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6322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1" name="Line 17">
            <a:extLst>
              <a:ext uri="{FF2B5EF4-FFF2-40B4-BE49-F238E27FC236}">
                <a16:creationId xmlns:a16="http://schemas.microsoft.com/office/drawing/2014/main" id="{EF362BBA-45F6-401F-8847-435ECF113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2933700"/>
            <a:ext cx="0" cy="698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2" name="Text Box 18">
            <a:extLst>
              <a:ext uri="{FF2B5EF4-FFF2-40B4-BE49-F238E27FC236}">
                <a16:creationId xmlns:a16="http://schemas.microsoft.com/office/drawing/2014/main" id="{053A683B-D50F-4051-9E6F-EF393CEF9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275" y="3154363"/>
            <a:ext cx="523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8207" name="Text Box 19">
            <a:extLst>
              <a:ext uri="{FF2B5EF4-FFF2-40B4-BE49-F238E27FC236}">
                <a16:creationId xmlns:a16="http://schemas.microsoft.com/office/drawing/2014/main" id="{D32B37EA-988B-4951-BF8B-E8A2579B1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  <p:sp>
        <p:nvSpPr>
          <p:cNvPr id="8208" name="Freeform 20">
            <a:extLst>
              <a:ext uri="{FF2B5EF4-FFF2-40B4-BE49-F238E27FC236}">
                <a16:creationId xmlns:a16="http://schemas.microsoft.com/office/drawing/2014/main" id="{B0E0DB32-32EA-47CC-86CE-3F86375A39DA}"/>
              </a:ext>
            </a:extLst>
          </p:cNvPr>
          <p:cNvSpPr>
            <a:spLocks/>
          </p:cNvSpPr>
          <p:nvPr/>
        </p:nvSpPr>
        <p:spPr bwMode="auto">
          <a:xfrm>
            <a:off x="4051300" y="2846388"/>
            <a:ext cx="889000" cy="773112"/>
          </a:xfrm>
          <a:custGeom>
            <a:avLst/>
            <a:gdLst>
              <a:gd name="T0" fmla="*/ 0 w 560"/>
              <a:gd name="T1" fmla="*/ 487 h 487"/>
              <a:gd name="T2" fmla="*/ 328 w 560"/>
              <a:gd name="T3" fmla="*/ 79 h 487"/>
              <a:gd name="T4" fmla="*/ 560 w 560"/>
              <a:gd name="T5" fmla="*/ 15 h 487"/>
              <a:gd name="T6" fmla="*/ 0 60000 65536"/>
              <a:gd name="T7" fmla="*/ 0 60000 65536"/>
              <a:gd name="T8" fmla="*/ 0 60000 65536"/>
              <a:gd name="T9" fmla="*/ 0 w 560"/>
              <a:gd name="T10" fmla="*/ 0 h 487"/>
              <a:gd name="T11" fmla="*/ 560 w 560"/>
              <a:gd name="T12" fmla="*/ 487 h 4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0" h="487">
                <a:moveTo>
                  <a:pt x="0" y="487"/>
                </a:moveTo>
                <a:cubicBezTo>
                  <a:pt x="55" y="419"/>
                  <a:pt x="235" y="158"/>
                  <a:pt x="328" y="79"/>
                </a:cubicBezTo>
                <a:cubicBezTo>
                  <a:pt x="421" y="0"/>
                  <a:pt x="512" y="28"/>
                  <a:pt x="560" y="15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8" grpId="0" animBg="1"/>
      <p:bldP spid="317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6FDA1C22-2F04-438D-A36E-1F38BE8355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2AA49D15-6CB6-45E9-B0FE-8CC819871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011F5D2B-BD53-4904-95C6-DADF38884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A337FB99-FB91-4340-8525-408A0F789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35B769D-1C22-4A70-B705-81E3815FEE2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9ACFDD2D-59CF-438B-B5A0-4CE61F924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4" name="Line 9">
            <a:extLst>
              <a:ext uri="{FF2B5EF4-FFF2-40B4-BE49-F238E27FC236}">
                <a16:creationId xmlns:a16="http://schemas.microsoft.com/office/drawing/2014/main" id="{3C1486DB-E51F-436E-9000-A68461D1B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5" name="Text Box 10">
            <a:extLst>
              <a:ext uri="{FF2B5EF4-FFF2-40B4-BE49-F238E27FC236}">
                <a16:creationId xmlns:a16="http://schemas.microsoft.com/office/drawing/2014/main" id="{0A2824B2-E7DB-420F-BEFB-DD289DD4B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516438"/>
            <a:ext cx="13874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Magnesiumoxid</a:t>
            </a:r>
          </a:p>
        </p:txBody>
      </p:sp>
      <p:sp>
        <p:nvSpPr>
          <p:cNvPr id="32781" name="AutoShape 13">
            <a:extLst>
              <a:ext uri="{FF2B5EF4-FFF2-40B4-BE49-F238E27FC236}">
                <a16:creationId xmlns:a16="http://schemas.microsoft.com/office/drawing/2014/main" id="{BAB33B72-BC11-40CA-ADA0-073818344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3100" y="2057400"/>
            <a:ext cx="2603500" cy="533400"/>
          </a:xfrm>
          <a:prstGeom prst="wedgeRoundRectCallout">
            <a:avLst>
              <a:gd name="adj1" fmla="val 13051"/>
              <a:gd name="adj2" fmla="val 8125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Nach der Aktivierung wird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Energie frei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9227" name="Line 14">
            <a:extLst>
              <a:ext uri="{FF2B5EF4-FFF2-40B4-BE49-F238E27FC236}">
                <a16:creationId xmlns:a16="http://schemas.microsoft.com/office/drawing/2014/main" id="{CFEAA640-8F4B-4F29-81B4-7F2D23CD77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2870200"/>
            <a:ext cx="33401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8" name="Line 15">
            <a:extLst>
              <a:ext uri="{FF2B5EF4-FFF2-40B4-BE49-F238E27FC236}">
                <a16:creationId xmlns:a16="http://schemas.microsoft.com/office/drawing/2014/main" id="{D4E2DC77-0745-4735-9E54-F22AB2A19B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6322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9" name="Line 16">
            <a:extLst>
              <a:ext uri="{FF2B5EF4-FFF2-40B4-BE49-F238E27FC236}">
                <a16:creationId xmlns:a16="http://schemas.microsoft.com/office/drawing/2014/main" id="{EA58E29A-F475-4DE1-9646-ABC90903E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2924175"/>
            <a:ext cx="0" cy="708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30" name="Text Box 17">
            <a:extLst>
              <a:ext uri="{FF2B5EF4-FFF2-40B4-BE49-F238E27FC236}">
                <a16:creationId xmlns:a16="http://schemas.microsoft.com/office/drawing/2014/main" id="{92F4429A-ABE4-400B-A222-19BCEEF1D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275" y="3154363"/>
            <a:ext cx="523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2786" name="Line 18">
            <a:extLst>
              <a:ext uri="{FF2B5EF4-FFF2-40B4-BE49-F238E27FC236}">
                <a16:creationId xmlns:a16="http://schemas.microsoft.com/office/drawing/2014/main" id="{F0AA16D0-5E7B-4D27-831B-C8B44EF794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9700" y="48387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88" name="Line 20">
            <a:extLst>
              <a:ext uri="{FF2B5EF4-FFF2-40B4-BE49-F238E27FC236}">
                <a16:creationId xmlns:a16="http://schemas.microsoft.com/office/drawing/2014/main" id="{3D049694-7F98-4D23-B93A-220A50BF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7600" y="2870200"/>
            <a:ext cx="0" cy="1955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89" name="Text Box 21">
            <a:extLst>
              <a:ext uri="{FF2B5EF4-FFF2-40B4-BE49-F238E27FC236}">
                <a16:creationId xmlns:a16="http://schemas.microsoft.com/office/drawing/2014/main" id="{E50FAC56-4584-4A79-8C48-332588D00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75" y="3713163"/>
            <a:ext cx="9747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Gesamte frei werdende Energie </a:t>
            </a:r>
            <a:r>
              <a:rPr lang="el-GR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endParaRPr lang="el-GR" altLang="de-DE" sz="140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4" name="Text Box 22">
            <a:extLst>
              <a:ext uri="{FF2B5EF4-FFF2-40B4-BE49-F238E27FC236}">
                <a16:creationId xmlns:a16="http://schemas.microsoft.com/office/drawing/2014/main" id="{B4F182DC-E6B2-42FF-AA62-0CDF223D4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  <p:sp>
        <p:nvSpPr>
          <p:cNvPr id="9235" name="Freeform 23">
            <a:extLst>
              <a:ext uri="{FF2B5EF4-FFF2-40B4-BE49-F238E27FC236}">
                <a16:creationId xmlns:a16="http://schemas.microsoft.com/office/drawing/2014/main" id="{308E1897-9C1B-4C24-AF1E-68FD7EAE4D57}"/>
              </a:ext>
            </a:extLst>
          </p:cNvPr>
          <p:cNvSpPr>
            <a:spLocks/>
          </p:cNvSpPr>
          <p:nvPr/>
        </p:nvSpPr>
        <p:spPr bwMode="auto">
          <a:xfrm>
            <a:off x="4051300" y="2846388"/>
            <a:ext cx="889000" cy="773112"/>
          </a:xfrm>
          <a:custGeom>
            <a:avLst/>
            <a:gdLst>
              <a:gd name="T0" fmla="*/ 0 w 560"/>
              <a:gd name="T1" fmla="*/ 487 h 487"/>
              <a:gd name="T2" fmla="*/ 328 w 560"/>
              <a:gd name="T3" fmla="*/ 79 h 487"/>
              <a:gd name="T4" fmla="*/ 560 w 560"/>
              <a:gd name="T5" fmla="*/ 15 h 487"/>
              <a:gd name="T6" fmla="*/ 0 60000 65536"/>
              <a:gd name="T7" fmla="*/ 0 60000 65536"/>
              <a:gd name="T8" fmla="*/ 0 60000 65536"/>
              <a:gd name="T9" fmla="*/ 0 w 560"/>
              <a:gd name="T10" fmla="*/ 0 h 487"/>
              <a:gd name="T11" fmla="*/ 560 w 560"/>
              <a:gd name="T12" fmla="*/ 487 h 4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0" h="487">
                <a:moveTo>
                  <a:pt x="0" y="487"/>
                </a:moveTo>
                <a:cubicBezTo>
                  <a:pt x="55" y="419"/>
                  <a:pt x="235" y="158"/>
                  <a:pt x="328" y="79"/>
                </a:cubicBezTo>
                <a:cubicBezTo>
                  <a:pt x="421" y="0"/>
                  <a:pt x="512" y="28"/>
                  <a:pt x="560" y="15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2" name="Freeform 24">
            <a:extLst>
              <a:ext uri="{FF2B5EF4-FFF2-40B4-BE49-F238E27FC236}">
                <a16:creationId xmlns:a16="http://schemas.microsoft.com/office/drawing/2014/main" id="{A2623727-4F1F-4CDF-B4B3-86BBB8350093}"/>
              </a:ext>
            </a:extLst>
          </p:cNvPr>
          <p:cNvSpPr>
            <a:spLocks/>
          </p:cNvSpPr>
          <p:nvPr/>
        </p:nvSpPr>
        <p:spPr bwMode="auto">
          <a:xfrm>
            <a:off x="4819650" y="2855913"/>
            <a:ext cx="1020763" cy="1966912"/>
          </a:xfrm>
          <a:custGeom>
            <a:avLst/>
            <a:gdLst>
              <a:gd name="T0" fmla="*/ 0 w 643"/>
              <a:gd name="T1" fmla="*/ 13 h 1239"/>
              <a:gd name="T2" fmla="*/ 174 w 643"/>
              <a:gd name="T3" fmla="*/ 67 h 1239"/>
              <a:gd name="T4" fmla="*/ 378 w 643"/>
              <a:gd name="T5" fmla="*/ 417 h 1239"/>
              <a:gd name="T6" fmla="*/ 643 w 643"/>
              <a:gd name="T7" fmla="*/ 1239 h 1239"/>
              <a:gd name="T8" fmla="*/ 0 60000 65536"/>
              <a:gd name="T9" fmla="*/ 0 60000 65536"/>
              <a:gd name="T10" fmla="*/ 0 60000 65536"/>
              <a:gd name="T11" fmla="*/ 0 60000 65536"/>
              <a:gd name="T12" fmla="*/ 0 w 643"/>
              <a:gd name="T13" fmla="*/ 0 h 1239"/>
              <a:gd name="T14" fmla="*/ 643 w 643"/>
              <a:gd name="T15" fmla="*/ 1239 h 12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3" h="1239">
                <a:moveTo>
                  <a:pt x="0" y="13"/>
                </a:moveTo>
                <a:cubicBezTo>
                  <a:pt x="29" y="22"/>
                  <a:pt x="111" y="0"/>
                  <a:pt x="174" y="67"/>
                </a:cubicBezTo>
                <a:cubicBezTo>
                  <a:pt x="237" y="134"/>
                  <a:pt x="300" y="222"/>
                  <a:pt x="378" y="417"/>
                </a:cubicBezTo>
                <a:cubicBezTo>
                  <a:pt x="456" y="612"/>
                  <a:pt x="588" y="1068"/>
                  <a:pt x="643" y="1239"/>
                </a:cubicBezTo>
              </a:path>
            </a:pathLst>
          </a:custGeom>
          <a:noFill/>
          <a:ln w="57150" cmpd="sng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4" name="AutoShape 26">
            <a:extLst>
              <a:ext uri="{FF2B5EF4-FFF2-40B4-BE49-F238E27FC236}">
                <a16:creationId xmlns:a16="http://schemas.microsoft.com/office/drawing/2014/main" id="{39AA8009-8908-4615-B2B3-77484FC7C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2919413"/>
            <a:ext cx="1714500" cy="444500"/>
          </a:xfrm>
          <a:prstGeom prst="wedgeRoundRectCallout">
            <a:avLst>
              <a:gd name="adj1" fmla="val -166852"/>
              <a:gd name="adj2" fmla="val -166431"/>
              <a:gd name="adj3" fmla="val 16667"/>
            </a:avLst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 b="1">
                <a:solidFill>
                  <a:schemeClr val="bg1"/>
                </a:solidFill>
                <a:latin typeface="Arial" panose="020B0604020202020204" pitchFamily="34" charset="0"/>
              </a:rPr>
              <a:t>Woher weiß man das?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1" grpId="0" animBg="1"/>
      <p:bldP spid="32789" grpId="0"/>
      <p:bldP spid="327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588011FD-219A-4577-A9C9-8BD79FFB6C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5A01E30A-B661-4C8D-942F-A96205A16C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F38629BE-D1D9-43B3-9E48-4EE9DF2E6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39FFB65F-35E4-461A-BFCF-571E4A3B3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0AA057D5-AA6B-459F-96CA-AAC4FCFBD0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Energiediagramm</a:t>
            </a: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0BBA768E-185D-44F8-B212-D056459157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868C2000-F9CC-4476-9BDE-4C3D3A0E1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A126731E-5CD0-4AFB-BB5A-F14DACC70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4527550"/>
            <a:ext cx="13874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Magnesiumoxid</a:t>
            </a:r>
          </a:p>
        </p:txBody>
      </p:sp>
      <p:sp>
        <p:nvSpPr>
          <p:cNvPr id="10250" name="Line 12">
            <a:extLst>
              <a:ext uri="{FF2B5EF4-FFF2-40B4-BE49-F238E27FC236}">
                <a16:creationId xmlns:a16="http://schemas.microsoft.com/office/drawing/2014/main" id="{0405612E-06F1-4AD0-BE3A-47058FABD9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2865438"/>
            <a:ext cx="33401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51" name="Line 13">
            <a:extLst>
              <a:ext uri="{FF2B5EF4-FFF2-40B4-BE49-F238E27FC236}">
                <a16:creationId xmlns:a16="http://schemas.microsoft.com/office/drawing/2014/main" id="{E394B6E6-7C2C-4100-822E-55C9A14312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6322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52" name="Text Box 15">
            <a:extLst>
              <a:ext uri="{FF2B5EF4-FFF2-40B4-BE49-F238E27FC236}">
                <a16:creationId xmlns:a16="http://schemas.microsoft.com/office/drawing/2014/main" id="{FA39A70F-AF3D-4402-99B4-F73980791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275" y="3154363"/>
            <a:ext cx="523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253" name="Line 16">
            <a:extLst>
              <a:ext uri="{FF2B5EF4-FFF2-40B4-BE49-F238E27FC236}">
                <a16:creationId xmlns:a16="http://schemas.microsoft.com/office/drawing/2014/main" id="{6929AE48-2E18-40F6-9499-5D8B0C307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9700" y="48387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54" name="Text Box 18">
            <a:extLst>
              <a:ext uri="{FF2B5EF4-FFF2-40B4-BE49-F238E27FC236}">
                <a16:creationId xmlns:a16="http://schemas.microsoft.com/office/drawing/2014/main" id="{5D348A0A-0194-4216-9C70-9059660D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75" y="3713163"/>
            <a:ext cx="9747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Gesamte frei werdende Energie </a:t>
            </a:r>
            <a:r>
              <a:rPr lang="el-GR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r>
              <a:rPr lang="de-DE" altLang="de-DE" sz="1400" baseline="-250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G</a:t>
            </a:r>
            <a:endParaRPr lang="el-GR" altLang="de-DE" sz="140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5" name="Text Box 19">
            <a:extLst>
              <a:ext uri="{FF2B5EF4-FFF2-40B4-BE49-F238E27FC236}">
                <a16:creationId xmlns:a16="http://schemas.microsoft.com/office/drawing/2014/main" id="{B1782B19-C3A4-4653-855B-654945AA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Magnesium +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Sauerstoff</a:t>
            </a:r>
          </a:p>
        </p:txBody>
      </p:sp>
      <p:sp>
        <p:nvSpPr>
          <p:cNvPr id="33812" name="AutoShape 20">
            <a:extLst>
              <a:ext uri="{FF2B5EF4-FFF2-40B4-BE49-F238E27FC236}">
                <a16:creationId xmlns:a16="http://schemas.microsoft.com/office/drawing/2014/main" id="{33154D63-8827-45A0-A6F4-5DBF02532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349500"/>
            <a:ext cx="2387600" cy="1231900"/>
          </a:xfrm>
          <a:prstGeom prst="wedgeRoundRectCallout">
            <a:avLst>
              <a:gd name="adj1" fmla="val -62898"/>
              <a:gd name="adj2" fmla="val 898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Die übrig bleibende Energiedifferenz zwischen Produkt und Edukten nennt man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Reaktionsenergie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.</a:t>
            </a:r>
          </a:p>
          <a:p>
            <a:pPr algn="ctr" eaLnBrk="1" hangingPunct="1"/>
            <a:endParaRPr lang="de-DE" altLang="de-DE"/>
          </a:p>
        </p:txBody>
      </p:sp>
      <p:sp>
        <p:nvSpPr>
          <p:cNvPr id="33813" name="Line 21">
            <a:extLst>
              <a:ext uri="{FF2B5EF4-FFF2-40B4-BE49-F238E27FC236}">
                <a16:creationId xmlns:a16="http://schemas.microsoft.com/office/drawing/2014/main" id="{C5D061EA-DC4B-4905-90D2-55D5E497CF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4400" y="3632200"/>
            <a:ext cx="0" cy="11938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5" name="Text Box 23">
            <a:extLst>
              <a:ext uri="{FF2B5EF4-FFF2-40B4-BE49-F238E27FC236}">
                <a16:creationId xmlns:a16="http://schemas.microsoft.com/office/drawing/2014/main" id="{A385538D-56CD-4432-948C-AEA518260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575" y="3979863"/>
            <a:ext cx="644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de-DE" sz="14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endParaRPr lang="el-GR" altLang="de-DE" sz="14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9" name="Freeform 24">
            <a:extLst>
              <a:ext uri="{FF2B5EF4-FFF2-40B4-BE49-F238E27FC236}">
                <a16:creationId xmlns:a16="http://schemas.microsoft.com/office/drawing/2014/main" id="{BF1D624C-0BE3-4E06-9A02-36F0A858099E}"/>
              </a:ext>
            </a:extLst>
          </p:cNvPr>
          <p:cNvSpPr>
            <a:spLocks/>
          </p:cNvSpPr>
          <p:nvPr/>
        </p:nvSpPr>
        <p:spPr bwMode="auto">
          <a:xfrm>
            <a:off x="4013200" y="2809875"/>
            <a:ext cx="1816100" cy="2016125"/>
          </a:xfrm>
          <a:custGeom>
            <a:avLst/>
            <a:gdLst>
              <a:gd name="T0" fmla="*/ 0 w 1144"/>
              <a:gd name="T1" fmla="*/ 518 h 1270"/>
              <a:gd name="T2" fmla="*/ 388 w 1144"/>
              <a:gd name="T3" fmla="*/ 95 h 1270"/>
              <a:gd name="T4" fmla="*/ 755 w 1144"/>
              <a:gd name="T5" fmla="*/ 196 h 1270"/>
              <a:gd name="T6" fmla="*/ 1144 w 1144"/>
              <a:gd name="T7" fmla="*/ 1270 h 1270"/>
              <a:gd name="T8" fmla="*/ 0 60000 65536"/>
              <a:gd name="T9" fmla="*/ 0 60000 65536"/>
              <a:gd name="T10" fmla="*/ 0 60000 65536"/>
              <a:gd name="T11" fmla="*/ 0 60000 65536"/>
              <a:gd name="T12" fmla="*/ 0 w 1144"/>
              <a:gd name="T13" fmla="*/ 0 h 1270"/>
              <a:gd name="T14" fmla="*/ 1144 w 1144"/>
              <a:gd name="T15" fmla="*/ 1270 h 12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44" h="1270">
                <a:moveTo>
                  <a:pt x="0" y="518"/>
                </a:moveTo>
                <a:cubicBezTo>
                  <a:pt x="65" y="448"/>
                  <a:pt x="262" y="149"/>
                  <a:pt x="388" y="95"/>
                </a:cubicBezTo>
                <a:cubicBezTo>
                  <a:pt x="514" y="41"/>
                  <a:pt x="629" y="0"/>
                  <a:pt x="755" y="196"/>
                </a:cubicBezTo>
                <a:cubicBezTo>
                  <a:pt x="881" y="392"/>
                  <a:pt x="1063" y="1046"/>
                  <a:pt x="1144" y="127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60" name="Line 14">
            <a:extLst>
              <a:ext uri="{FF2B5EF4-FFF2-40B4-BE49-F238E27FC236}">
                <a16:creationId xmlns:a16="http://schemas.microsoft.com/office/drawing/2014/main" id="{B0ACCA57-B9AF-4D9F-82B3-19BFD77D8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2857500"/>
            <a:ext cx="0" cy="774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61" name="Line 17">
            <a:extLst>
              <a:ext uri="{FF2B5EF4-FFF2-40B4-BE49-F238E27FC236}">
                <a16:creationId xmlns:a16="http://schemas.microsoft.com/office/drawing/2014/main" id="{205E0A8F-7053-4246-9626-DD4CC964A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7600" y="2870200"/>
            <a:ext cx="0" cy="1955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2" grpId="0" animBg="1"/>
      <p:bldP spid="33815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Bildschirmpräsentation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Calibri</vt:lpstr>
      <vt:lpstr>Symbol</vt:lpstr>
      <vt:lpstr>Standarddesign</vt:lpstr>
      <vt:lpstr>Energiediagramm (Material 1)</vt:lpstr>
      <vt:lpstr>Energiediagramm</vt:lpstr>
      <vt:lpstr>Energiediagramm</vt:lpstr>
      <vt:lpstr>Energiediagramm</vt:lpstr>
      <vt:lpstr>Energiediagramm</vt:lpstr>
      <vt:lpstr>Energiediagramm</vt:lpstr>
      <vt:lpstr>Energiediagramm</vt:lpstr>
      <vt:lpstr>Energiediagramm</vt:lpstr>
      <vt:lpstr>Energiediagramm</vt:lpstr>
      <vt:lpstr>Energiediagramm</vt:lpstr>
    </vt:vector>
  </TitlesOfParts>
  <Company>ALP Dillingen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Teilnehmer</dc:creator>
  <cp:lastModifiedBy>Regina Schönberner</cp:lastModifiedBy>
  <cp:revision>32</cp:revision>
  <dcterms:created xsi:type="dcterms:W3CDTF">2004-07-15T06:46:59Z</dcterms:created>
  <dcterms:modified xsi:type="dcterms:W3CDTF">2021-02-05T06:21:10Z</dcterms:modified>
</cp:coreProperties>
</file>