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orient="horz" pos="535">
          <p15:clr>
            <a:srgbClr val="A4A3A4"/>
          </p15:clr>
        </p15:guide>
        <p15:guide id="3" orient="horz" pos="6068">
          <p15:clr>
            <a:srgbClr val="A4A3A4"/>
          </p15:clr>
        </p15:guide>
        <p15:guide id="4" pos="2160">
          <p15:clr>
            <a:srgbClr val="A4A3A4"/>
          </p15:clr>
        </p15:guide>
        <p15:guide id="5" pos="4201">
          <p15:clr>
            <a:srgbClr val="A4A3A4"/>
          </p15:clr>
        </p15:guide>
        <p15:guide id="6" pos="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99CCFF"/>
    <a:srgbClr val="FFCCCC"/>
    <a:srgbClr val="0000FF"/>
    <a:srgbClr val="FF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3138" y="66"/>
      </p:cViewPr>
      <p:guideLst>
        <p:guide orient="horz" pos="3120"/>
        <p:guide orient="horz" pos="535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03367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5871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3031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666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9827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0040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8274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778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7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25906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7638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82A63FE-01DB-4E03-9BF5-7C41755E6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9E21CC0-74E2-40FF-A3B2-645E1F206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329ED04-DBB3-4283-BEA4-67D44AF8E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Warum Stoffe brennen</a:t>
            </a:r>
            <a:br>
              <a:rPr lang="de-DE" altLang="de-DE" sz="1800"/>
            </a:br>
            <a:r>
              <a:rPr lang="de-DE" altLang="de-DE" sz="1400"/>
              <a:t>(Lehrerinformation, Stand </a:t>
            </a:r>
            <a:fld id="{548C8794-0FE4-4A7B-8BF8-4C7EDB91C677}" type="datetime1">
              <a:rPr lang="de-DE" altLang="de-DE" sz="1400" smtClean="0"/>
              <a:pPr eaLnBrk="1" hangingPunct="1"/>
              <a:t>05.02.2021</a:t>
            </a:fld>
            <a:r>
              <a:rPr lang="de-DE" altLang="de-DE" sz="1400"/>
              <a:t>)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E09C71-3C0A-4A7E-A8C5-6A54DED1E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913" y="631825"/>
            <a:ext cx="6480175" cy="217488"/>
          </a:xfrm>
          <a:noFill/>
        </p:spPr>
        <p:txBody>
          <a:bodyPr lIns="0" rIns="0"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de-DE" altLang="de-DE" sz="800"/>
              <a:t>Nach einem Vorschlag „Sprech- und Denkblasen“ von T. Freiman und V. Schlieker, überarbeitet von W. Kraus, W. Habelitz-Tkotz, W. Wagner.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DF475496-064C-47A2-B804-6099139BB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849313"/>
            <a:ext cx="6480175" cy="905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Lehrziele: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Erstellen des Energiediagramms (Zeit- und Energieachse) einer exothermen Reaktion.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Grundbegriffe: Aktivierungsenergie, Reaktionsenergie, exotherme Reaktion.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endParaRPr lang="de-DE" sz="800" dirty="0">
              <a:latin typeface="Arial" charset="0"/>
            </a:endParaRP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Vorkenntnisse: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Reaktionstypen (z.B. Synthese, Analyse); Energiebegriff, Energieformen.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endParaRPr lang="de-DE" sz="800" dirty="0">
              <a:latin typeface="Arial" charset="0"/>
            </a:endParaRP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Vorbereitung: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Vorführung einer exothermen Reaktion (z.B. Synthesen aus den Elementen: Verbrennung von Magnesium in Sauerstoff, Verbrennung von Eisenwolle, Reaktion von Aluminium mit Brom...). Dabei sollte die Aktivierungsenergie deutlich zu beobachten sein (z.B. Mg+O</a:t>
            </a:r>
            <a:r>
              <a:rPr lang="de-DE" sz="1200" baseline="-25000" dirty="0">
                <a:latin typeface="Arial" charset="0"/>
              </a:rPr>
              <a:t>2</a:t>
            </a:r>
            <a:r>
              <a:rPr lang="de-DE" sz="1200" dirty="0">
                <a:latin typeface="Arial" charset="0"/>
              </a:rPr>
              <a:t> besser als Al+Br</a:t>
            </a:r>
            <a:r>
              <a:rPr lang="de-DE" sz="1200" baseline="-25000" dirty="0">
                <a:latin typeface="Arial" charset="0"/>
              </a:rPr>
              <a:t>2</a:t>
            </a:r>
            <a:r>
              <a:rPr lang="de-DE" sz="1200" dirty="0">
                <a:latin typeface="Arial" charset="0"/>
              </a:rPr>
              <a:t>).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endParaRPr lang="de-DE" sz="800" dirty="0">
              <a:latin typeface="Arial" charset="0"/>
            </a:endParaRP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Einsatz im Unterricht: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u="sng" dirty="0">
                <a:latin typeface="Arial" charset="0"/>
              </a:rPr>
              <a:t>Variante 1 (darbietend):</a:t>
            </a:r>
            <a:r>
              <a:rPr lang="de-DE" sz="1200" dirty="0">
                <a:latin typeface="Arial" charset="0"/>
              </a:rPr>
              <a:t> Nach Vorführen des entsprechenden Experiments wird im Unterrichtsgespräch das Diagramm entwickelt, die erforderlichen Fachbegriffe abgeleitet und definiert. Dabei wird das Material entweder als Präsentation (Material 1) oder als </a:t>
            </a:r>
            <a:r>
              <a:rPr lang="de-DE" sz="1200" dirty="0" err="1">
                <a:latin typeface="Arial" charset="0"/>
              </a:rPr>
              <a:t>Overlay</a:t>
            </a:r>
            <a:r>
              <a:rPr lang="de-DE" sz="1200" dirty="0">
                <a:latin typeface="Arial" charset="0"/>
              </a:rPr>
              <a:t>-Foliensatz (Material 2) eingesetzt; dabei werden Sprechblasen ausgeschnitten und Pfeile, Symbole und Hilfslinien per Hand eingezeichnet. Sozialform: </a:t>
            </a:r>
            <a:r>
              <a:rPr lang="de-DE" sz="1200" b="1" dirty="0">
                <a:latin typeface="Arial" charset="0"/>
              </a:rPr>
              <a:t>Klassenarbeit</a:t>
            </a:r>
            <a:r>
              <a:rPr lang="de-DE" sz="1200" dirty="0">
                <a:latin typeface="Arial" charset="0"/>
              </a:rPr>
              <a:t>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u="sng" dirty="0">
                <a:latin typeface="Arial" charset="0"/>
              </a:rPr>
              <a:t>Variante 2 (zusammenwirkend):</a:t>
            </a:r>
            <a:r>
              <a:rPr lang="de-DE" sz="1200" dirty="0">
                <a:latin typeface="Arial" charset="0"/>
              </a:rPr>
              <a:t> Nach Vorführen des entsprechenden Experiments entwickeln zwei Schüler das Diagramm mit Hilfe des </a:t>
            </a:r>
            <a:r>
              <a:rPr lang="de-DE" sz="1200" dirty="0" err="1">
                <a:latin typeface="Arial" charset="0"/>
              </a:rPr>
              <a:t>Overlay</a:t>
            </a:r>
            <a:r>
              <a:rPr lang="de-DE" sz="1200" dirty="0">
                <a:latin typeface="Arial" charset="0"/>
              </a:rPr>
              <a:t>-Foliensatzes (Material 2). Der Lehrer fasst die erforderlichen Fachbegriffe zusammen. Gemeinsam formuliert man Definitionen. Sozialform: Klassenarbeit.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u="sng" dirty="0">
                <a:latin typeface="Arial" charset="0"/>
              </a:rPr>
              <a:t>Variante 3 (aufgebend):</a:t>
            </a:r>
            <a:r>
              <a:rPr lang="de-DE" sz="1200" dirty="0">
                <a:latin typeface="Arial" charset="0"/>
              </a:rPr>
              <a:t> Nach Vorführen des entsprechenden Experiments wird Material 1 als Präsentation an die Schüler verteilt (USB-Stick, E-Mail), die es dann selbständig zu Hause oder in Gruppen im Unterricht durchsehen. In der Folgestunde bzw. am Ende werden die erforderlichen Fachbegriffe definiert und gefestigt. Sozialform: </a:t>
            </a:r>
            <a:r>
              <a:rPr lang="de-DE" sz="1200" b="1" dirty="0">
                <a:latin typeface="Arial" charset="0"/>
              </a:rPr>
              <a:t>Einzelarbeit </a:t>
            </a:r>
            <a:r>
              <a:rPr lang="de-DE" sz="1200" dirty="0">
                <a:latin typeface="Arial" charset="0"/>
              </a:rPr>
              <a:t>bzw.</a:t>
            </a:r>
            <a:r>
              <a:rPr lang="de-DE" sz="1200" b="1" dirty="0">
                <a:latin typeface="Arial" charset="0"/>
              </a:rPr>
              <a:t> Gruppenarbeit</a:t>
            </a:r>
            <a:r>
              <a:rPr lang="de-DE" sz="1200" dirty="0">
                <a:latin typeface="Arial" charset="0"/>
              </a:rPr>
              <a:t>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u="sng" dirty="0">
                <a:latin typeface="Arial" charset="0"/>
              </a:rPr>
              <a:t>Variante 4 (aufgebend):</a:t>
            </a:r>
            <a:r>
              <a:rPr lang="de-DE" sz="1200" dirty="0">
                <a:latin typeface="Arial" charset="0"/>
              </a:rPr>
              <a:t> Nach Vorführen des entsprechenden Experiments wird Material 3 als Arbeitsblatt ausgeteilt. Die Schüler erarbeiten die erforderlichen Fachbegriffe in der Reihenfolge der aufgedruckten Nummern und formulieren Vorschläge für ihre Definition. Sozialform: </a:t>
            </a:r>
            <a:r>
              <a:rPr lang="de-DE" sz="1200" b="1" dirty="0">
                <a:latin typeface="Arial" charset="0"/>
              </a:rPr>
              <a:t>Gruppenarbeit</a:t>
            </a:r>
            <a:r>
              <a:rPr lang="de-DE" sz="1200" dirty="0">
                <a:latin typeface="Arial" charset="0"/>
              </a:rPr>
              <a:t>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u="sng" dirty="0">
                <a:latin typeface="Arial" charset="0"/>
              </a:rPr>
              <a:t>Variante 5 (aufgebend):</a:t>
            </a:r>
            <a:r>
              <a:rPr lang="de-DE" sz="1200" dirty="0">
                <a:latin typeface="Arial" charset="0"/>
              </a:rPr>
              <a:t> Nach Vorführen des entsprechenden Experiments wird Material 1 als Präsentation an den Rechnern des Computerraumes zur Verfügung gestellt. Die Schüler erarbeiten die erforderlichen Fachbegriffe und formulieren Vorschläge für ihre Definition. Sozialform: </a:t>
            </a:r>
            <a:r>
              <a:rPr lang="de-DE" sz="1200" b="1" dirty="0">
                <a:latin typeface="Arial" charset="0"/>
              </a:rPr>
              <a:t>Gruppenarbeit</a:t>
            </a:r>
            <a:r>
              <a:rPr lang="de-DE" sz="1200" dirty="0">
                <a:latin typeface="Arial" charset="0"/>
              </a:rPr>
              <a:t>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In allen Varianten bietet sich als Hausaufgabe ein Sprechblasen-Energiediagramm (Papierform oder, je nach Fertigkeiten der Schüler, auch als Präsentation) für eine endotherme Reaktion an.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endParaRPr lang="de-DE" sz="800" dirty="0">
              <a:latin typeface="Arial" charset="0"/>
            </a:endParaRP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Material: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Diese Material besteht aus 4 Dateien: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de-DE" sz="1200" dirty="0">
                <a:latin typeface="Arial" charset="0"/>
              </a:rPr>
              <a:t>Dieser Lehrerinformation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de-DE" sz="1200" dirty="0">
                <a:latin typeface="Arial" charset="0"/>
              </a:rPr>
              <a:t>Präsentation (Material 1)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de-DE" sz="1200" dirty="0">
                <a:latin typeface="Arial" charset="0"/>
              </a:rPr>
              <a:t>Folien-Vorlagen (Material 2)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de-DE" sz="1200" dirty="0">
                <a:latin typeface="Arial" charset="0"/>
              </a:rPr>
              <a:t>Arbeitsblatt (</a:t>
            </a:r>
            <a:r>
              <a:rPr lang="de-DE" sz="1200">
                <a:latin typeface="Arial" charset="0"/>
              </a:rPr>
              <a:t>Material 3).</a:t>
            </a:r>
            <a:endParaRPr lang="de-DE" sz="1200" dirty="0">
              <a:latin typeface="Arial" charset="0"/>
            </a:endParaRP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endParaRPr lang="de-DE" sz="800" dirty="0">
              <a:latin typeface="Arial" charset="0"/>
            </a:endParaRP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400" b="1" dirty="0">
                <a:latin typeface="Arial" charset="0"/>
              </a:rPr>
              <a:t>Dauer:</a:t>
            </a:r>
          </a:p>
          <a:p>
            <a:pPr marL="266700" indent="-266700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1200" dirty="0">
                <a:latin typeface="Arial" charset="0"/>
              </a:rPr>
              <a:t>15 (</a:t>
            </a:r>
            <a:r>
              <a:rPr lang="de-DE" sz="1200" dirty="0" err="1">
                <a:latin typeface="Arial" charset="0"/>
              </a:rPr>
              <a:t>Var</a:t>
            </a:r>
            <a:r>
              <a:rPr lang="de-DE" sz="1200" dirty="0">
                <a:latin typeface="Arial" charset="0"/>
              </a:rPr>
              <a:t>. 3) – 40 (</a:t>
            </a:r>
            <a:r>
              <a:rPr lang="de-DE" sz="1200" dirty="0" err="1">
                <a:latin typeface="Arial" charset="0"/>
              </a:rPr>
              <a:t>Var</a:t>
            </a:r>
            <a:r>
              <a:rPr lang="de-DE" sz="1200" dirty="0">
                <a:latin typeface="Arial" charset="0"/>
              </a:rPr>
              <a:t>. 5) Minuten Unterrichtszeit, je nach Variante.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A4-Papier (210 x 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Standarddesign</vt:lpstr>
      <vt:lpstr>Warum Stoffe brennen (Lehrerinformation, Stand 05.02.2021)</vt:lpstr>
    </vt:vector>
  </TitlesOfParts>
  <Company>Universität Bayreuth, Didaktik der Chemie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Regina Schönberner</cp:lastModifiedBy>
  <cp:revision>45</cp:revision>
  <dcterms:created xsi:type="dcterms:W3CDTF">2008-02-21T10:17:34Z</dcterms:created>
  <dcterms:modified xsi:type="dcterms:W3CDTF">2021-02-05T06:19:23Z</dcterms:modified>
</cp:coreProperties>
</file>