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3" r:id="rId3"/>
    <p:sldId id="264" r:id="rId4"/>
  </p:sldIdLst>
  <p:sldSz cx="6858000" cy="9906000" type="A4"/>
  <p:notesSz cx="6858000" cy="9945688"/>
  <p:defaultTextStyle>
    <a:defPPr>
      <a:defRPr lang="de-D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orient="horz" pos="535">
          <p15:clr>
            <a:srgbClr val="A4A3A4"/>
          </p15:clr>
        </p15:guide>
        <p15:guide id="3" orient="horz" pos="6068">
          <p15:clr>
            <a:srgbClr val="A4A3A4"/>
          </p15:clr>
        </p15:guide>
        <p15:guide id="4" pos="2160">
          <p15:clr>
            <a:srgbClr val="A4A3A4"/>
          </p15:clr>
        </p15:guide>
        <p15:guide id="5" pos="4201">
          <p15:clr>
            <a:srgbClr val="A4A3A4"/>
          </p15:clr>
        </p15:guide>
        <p15:guide id="6" pos="1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99CCFF"/>
    <a:srgbClr val="FFCCCC"/>
    <a:srgbClr val="0000FF"/>
    <a:srgbClr val="FF00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4" d="100"/>
          <a:sy n="84" d="100"/>
        </p:scale>
        <p:origin x="2916" y="108"/>
      </p:cViewPr>
      <p:guideLst>
        <p:guide orient="horz" pos="3120"/>
        <p:guide orient="horz" pos="535"/>
        <p:guide orient="horz" pos="6068"/>
        <p:guide pos="2160"/>
        <p:guide pos="4201"/>
        <p:guide pos="11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6575"/>
            <a:ext cx="5829300" cy="212407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val="697519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759658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143500" y="0"/>
            <a:ext cx="1714500" cy="96329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0" y="0"/>
            <a:ext cx="4991100" cy="96329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326474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6858000" cy="631825"/>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188913" y="849313"/>
            <a:ext cx="6480175" cy="8783637"/>
          </a:xfrm>
        </p:spPr>
        <p:txBody>
          <a:bodyPr/>
          <a:lstStyle/>
          <a:p>
            <a:pPr lvl="0"/>
            <a:endParaRPr lang="de-DE" noProof="0" smtClean="0"/>
          </a:p>
        </p:txBody>
      </p:sp>
    </p:spTree>
    <p:extLst>
      <p:ext uri="{BB962C8B-B14F-4D97-AF65-F5344CB8AC3E}">
        <p14:creationId xmlns:p14="http://schemas.microsoft.com/office/powerpoint/2010/main" val="1496827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911493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338" y="6365875"/>
            <a:ext cx="5829300" cy="1966913"/>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extLst>
      <p:ext uri="{BB962C8B-B14F-4D97-AF65-F5344CB8AC3E}">
        <p14:creationId xmlns:p14="http://schemas.microsoft.com/office/powerpoint/2010/main" val="3189437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88913" y="849313"/>
            <a:ext cx="3163887" cy="878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3505200" y="849313"/>
            <a:ext cx="3163888" cy="878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734392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96875"/>
            <a:ext cx="6172200" cy="1651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545043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241035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905833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3700"/>
            <a:ext cx="2255838" cy="1679575"/>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3853849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613" y="6934200"/>
            <a:ext cx="4114800" cy="819150"/>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40768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6858000" cy="631825"/>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Rectangle 3"/>
          <p:cNvSpPr>
            <a:spLocks noGrp="1" noChangeArrowheads="1"/>
          </p:cNvSpPr>
          <p:nvPr>
            <p:ph type="body" idx="1"/>
          </p:nvPr>
        </p:nvSpPr>
        <p:spPr bwMode="auto">
          <a:xfrm>
            <a:off x="188913" y="849313"/>
            <a:ext cx="6480175" cy="878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2000" b="1">
          <a:solidFill>
            <a:schemeClr val="tx2"/>
          </a:solidFill>
          <a:latin typeface="+mj-lt"/>
          <a:ea typeface="+mj-ea"/>
          <a:cs typeface="+mj-cs"/>
        </a:defRPr>
      </a:lvl1pPr>
      <a:lvl2pPr algn="ctr" rtl="0" eaLnBrk="0" fontAlgn="base" hangingPunct="0">
        <a:spcBef>
          <a:spcPct val="0"/>
        </a:spcBef>
        <a:spcAft>
          <a:spcPct val="0"/>
        </a:spcAft>
        <a:defRPr sz="2000" b="1">
          <a:solidFill>
            <a:schemeClr val="tx2"/>
          </a:solidFill>
          <a:latin typeface="Arial" charset="0"/>
        </a:defRPr>
      </a:lvl2pPr>
      <a:lvl3pPr algn="ctr" rtl="0" eaLnBrk="0" fontAlgn="base" hangingPunct="0">
        <a:spcBef>
          <a:spcPct val="0"/>
        </a:spcBef>
        <a:spcAft>
          <a:spcPct val="0"/>
        </a:spcAft>
        <a:defRPr sz="2000" b="1">
          <a:solidFill>
            <a:schemeClr val="tx2"/>
          </a:solidFill>
          <a:latin typeface="Arial" charset="0"/>
        </a:defRPr>
      </a:lvl3pPr>
      <a:lvl4pPr algn="ctr" rtl="0" eaLnBrk="0" fontAlgn="base" hangingPunct="0">
        <a:spcBef>
          <a:spcPct val="0"/>
        </a:spcBef>
        <a:spcAft>
          <a:spcPct val="0"/>
        </a:spcAft>
        <a:defRPr sz="2000" b="1">
          <a:solidFill>
            <a:schemeClr val="tx2"/>
          </a:solidFill>
          <a:latin typeface="Arial" charset="0"/>
        </a:defRPr>
      </a:lvl4pPr>
      <a:lvl5pPr algn="ctr" rtl="0" eaLnBrk="0" fontAlgn="base" hangingPunct="0">
        <a:spcBef>
          <a:spcPct val="0"/>
        </a:spcBef>
        <a:spcAft>
          <a:spcPct val="0"/>
        </a:spcAft>
        <a:defRPr sz="2000" b="1">
          <a:solidFill>
            <a:schemeClr val="tx2"/>
          </a:solidFill>
          <a:latin typeface="Arial" charset="0"/>
        </a:defRPr>
      </a:lvl5pPr>
      <a:lvl6pPr marL="457200" algn="ctr" rtl="0" fontAlgn="base">
        <a:spcBef>
          <a:spcPct val="0"/>
        </a:spcBef>
        <a:spcAft>
          <a:spcPct val="0"/>
        </a:spcAft>
        <a:defRPr sz="2000" b="1">
          <a:solidFill>
            <a:schemeClr val="tx2"/>
          </a:solidFill>
          <a:latin typeface="Arial" charset="0"/>
        </a:defRPr>
      </a:lvl6pPr>
      <a:lvl7pPr marL="914400" algn="ctr" rtl="0" fontAlgn="base">
        <a:spcBef>
          <a:spcPct val="0"/>
        </a:spcBef>
        <a:spcAft>
          <a:spcPct val="0"/>
        </a:spcAft>
        <a:defRPr sz="2000" b="1">
          <a:solidFill>
            <a:schemeClr val="tx2"/>
          </a:solidFill>
          <a:latin typeface="Arial" charset="0"/>
        </a:defRPr>
      </a:lvl7pPr>
      <a:lvl8pPr marL="1371600" algn="ctr" rtl="0" fontAlgn="base">
        <a:spcBef>
          <a:spcPct val="0"/>
        </a:spcBef>
        <a:spcAft>
          <a:spcPct val="0"/>
        </a:spcAft>
        <a:defRPr sz="2000" b="1">
          <a:solidFill>
            <a:schemeClr val="tx2"/>
          </a:solidFill>
          <a:latin typeface="Arial" charset="0"/>
        </a:defRPr>
      </a:lvl8pPr>
      <a:lvl9pPr marL="1828800" algn="ctr" rtl="0" fontAlgn="base">
        <a:spcBef>
          <a:spcPct val="0"/>
        </a:spcBef>
        <a:spcAft>
          <a:spcPct val="0"/>
        </a:spcAft>
        <a:defRPr sz="2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chemeClr val="tx1"/>
          </a:solidFill>
          <a:latin typeface="+mn-lt"/>
        </a:defRPr>
      </a:lvl2pPr>
      <a:lvl3pPr marL="1143000" indent="-228600" algn="l" rtl="0" eaLnBrk="0" fontAlgn="base" hangingPunct="0">
        <a:spcBef>
          <a:spcPct val="20000"/>
        </a:spcBef>
        <a:spcAft>
          <a:spcPct val="0"/>
        </a:spcAft>
        <a:buChar char="•"/>
        <a:defRPr sz="12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altLang="de-DE" smtClean="0"/>
              <a:t>Chemie auf der Party</a:t>
            </a:r>
            <a:r>
              <a:rPr lang="de-DE" altLang="de-DE" sz="1800" smtClean="0"/>
              <a:t/>
            </a:r>
            <a:br>
              <a:rPr lang="de-DE" altLang="de-DE" sz="1800" smtClean="0"/>
            </a:br>
            <a:r>
              <a:rPr lang="de-DE" altLang="de-DE" sz="1400" smtClean="0"/>
              <a:t>(Lehrerinformation, Stand </a:t>
            </a:r>
            <a:fld id="{BB5CE2A4-1E63-4FE9-AF5B-3DBE8D8B0FE2}" type="datetime1">
              <a:rPr lang="de-DE" altLang="de-DE" sz="1400" smtClean="0"/>
              <a:pPr eaLnBrk="1" hangingPunct="1"/>
              <a:t>01.02.2021</a:t>
            </a:fld>
            <a:r>
              <a:rPr lang="de-DE" altLang="de-DE" sz="1400" smtClean="0"/>
              <a:t>)</a:t>
            </a:r>
          </a:p>
        </p:txBody>
      </p:sp>
      <p:sp>
        <p:nvSpPr>
          <p:cNvPr id="2051" name="Rectangle 3"/>
          <p:cNvSpPr>
            <a:spLocks noGrp="1" noChangeArrowheads="1"/>
          </p:cNvSpPr>
          <p:nvPr>
            <p:ph type="body" idx="1"/>
          </p:nvPr>
        </p:nvSpPr>
        <p:spPr>
          <a:xfrm>
            <a:off x="188913" y="631825"/>
            <a:ext cx="6480175" cy="287338"/>
          </a:xfrm>
        </p:spPr>
        <p:txBody>
          <a:bodyPr/>
          <a:lstStyle/>
          <a:p>
            <a:pPr algn="ctr" eaLnBrk="1" hangingPunct="1">
              <a:lnSpc>
                <a:spcPct val="80000"/>
              </a:lnSpc>
              <a:buFontTx/>
              <a:buNone/>
            </a:pPr>
            <a:r>
              <a:rPr lang="de-DE" altLang="de-DE" sz="800" smtClean="0"/>
              <a:t>Dialog von W. Habelitz-Tkotz, bearbeitet W. Wagner</a:t>
            </a:r>
          </a:p>
        </p:txBody>
      </p:sp>
      <p:sp>
        <p:nvSpPr>
          <p:cNvPr id="8196" name="Rectangle 4"/>
          <p:cNvSpPr>
            <a:spLocks noChangeArrowheads="1"/>
          </p:cNvSpPr>
          <p:nvPr/>
        </p:nvSpPr>
        <p:spPr bwMode="auto">
          <a:xfrm>
            <a:off x="188913" y="920750"/>
            <a:ext cx="6480175" cy="8712200"/>
          </a:xfrm>
          <a:prstGeom prst="rect">
            <a:avLst/>
          </a:prstGeom>
          <a:noFill/>
          <a:ln w="9525">
            <a:noFill/>
            <a:miter lim="800000"/>
            <a:headEnd/>
            <a:tailEnd/>
          </a:ln>
          <a:effectLst/>
        </p:spPr>
        <p:txBody>
          <a:bodyPr/>
          <a:lstStyle/>
          <a:p>
            <a:pPr marL="177800" indent="-177800" eaLnBrk="1" hangingPunct="1">
              <a:lnSpc>
                <a:spcPct val="90000"/>
              </a:lnSpc>
              <a:spcBef>
                <a:spcPct val="20000"/>
              </a:spcBef>
              <a:defRPr/>
            </a:pPr>
            <a:r>
              <a:rPr lang="de-DE" sz="1400" b="1" dirty="0">
                <a:latin typeface="Arial" charset="0"/>
              </a:rPr>
              <a:t>Lehrziele:</a:t>
            </a:r>
          </a:p>
          <a:p>
            <a:pPr marL="177800" indent="-177800" eaLnBrk="1" hangingPunct="1">
              <a:lnSpc>
                <a:spcPct val="90000"/>
              </a:lnSpc>
              <a:spcBef>
                <a:spcPct val="20000"/>
              </a:spcBef>
              <a:defRPr/>
            </a:pPr>
            <a:r>
              <a:rPr lang="de-DE" sz="1200" dirty="0">
                <a:latin typeface="Arial" charset="0"/>
              </a:rPr>
              <a:t>Dichte als Größe; Dicht-Werte aus dem Alltag; Inhaltsstoffe von Nahrungsmitteln (Cola).</a:t>
            </a:r>
          </a:p>
          <a:p>
            <a:pPr marL="177800" indent="-177800" eaLnBrk="1" hangingPunct="1">
              <a:lnSpc>
                <a:spcPct val="90000"/>
              </a:lnSpc>
              <a:spcBef>
                <a:spcPct val="20000"/>
              </a:spcBef>
              <a:defRPr/>
            </a:pPr>
            <a:endParaRPr lang="de-DE" sz="1200" dirty="0">
              <a:latin typeface="Arial" charset="0"/>
            </a:endParaRPr>
          </a:p>
          <a:p>
            <a:pPr marL="177800" indent="-177800" eaLnBrk="1" hangingPunct="1">
              <a:lnSpc>
                <a:spcPct val="90000"/>
              </a:lnSpc>
              <a:spcBef>
                <a:spcPct val="20000"/>
              </a:spcBef>
              <a:defRPr/>
            </a:pPr>
            <a:r>
              <a:rPr lang="de-DE" sz="1400" b="1" dirty="0">
                <a:latin typeface="Arial" charset="0"/>
              </a:rPr>
              <a:t>Vorkenntnisse:</a:t>
            </a:r>
          </a:p>
          <a:p>
            <a:pPr marL="177800" indent="-177800" eaLnBrk="1" hangingPunct="1">
              <a:lnSpc>
                <a:spcPct val="90000"/>
              </a:lnSpc>
              <a:spcBef>
                <a:spcPct val="20000"/>
              </a:spcBef>
              <a:defRPr/>
            </a:pPr>
            <a:r>
              <a:rPr lang="de-DE" sz="1200" dirty="0">
                <a:latin typeface="Arial" charset="0"/>
              </a:rPr>
              <a:t>Masse- und Volumenbegriff.</a:t>
            </a:r>
          </a:p>
          <a:p>
            <a:pPr marL="177800" indent="-177800" eaLnBrk="1" hangingPunct="1">
              <a:lnSpc>
                <a:spcPct val="90000"/>
              </a:lnSpc>
              <a:spcBef>
                <a:spcPct val="20000"/>
              </a:spcBef>
              <a:defRPr/>
            </a:pPr>
            <a:endParaRPr lang="de-DE" sz="1400" dirty="0">
              <a:latin typeface="Arial" charset="0"/>
            </a:endParaRPr>
          </a:p>
          <a:p>
            <a:pPr marL="177800" indent="-177800" eaLnBrk="1" hangingPunct="1">
              <a:lnSpc>
                <a:spcPct val="90000"/>
              </a:lnSpc>
              <a:spcBef>
                <a:spcPct val="20000"/>
              </a:spcBef>
              <a:defRPr/>
            </a:pPr>
            <a:r>
              <a:rPr lang="de-DE" sz="1400" b="1" dirty="0">
                <a:latin typeface="Arial" charset="0"/>
              </a:rPr>
              <a:t>Vorbereitung:</a:t>
            </a:r>
          </a:p>
          <a:p>
            <a:pPr eaLnBrk="1" hangingPunct="1">
              <a:lnSpc>
                <a:spcPct val="90000"/>
              </a:lnSpc>
              <a:spcBef>
                <a:spcPct val="20000"/>
              </a:spcBef>
              <a:defRPr/>
            </a:pPr>
            <a:r>
              <a:rPr lang="de-DE" sz="1200" dirty="0">
                <a:latin typeface="Arial" charset="0"/>
              </a:rPr>
              <a:t>Folie mit dem Text (+ ggf. mit dem Experiment) fertigen. Material für Experiment „Demonstration der Dichteunterschiede“ vorbereiten, ggf. auch Experimente zur Dichtemessung..</a:t>
            </a:r>
          </a:p>
          <a:p>
            <a:pPr marL="177800" indent="-177800" eaLnBrk="1" hangingPunct="1">
              <a:lnSpc>
                <a:spcPct val="90000"/>
              </a:lnSpc>
              <a:spcBef>
                <a:spcPct val="20000"/>
              </a:spcBef>
              <a:defRPr/>
            </a:pPr>
            <a:endParaRPr lang="de-DE" sz="1400" dirty="0">
              <a:latin typeface="Arial" charset="0"/>
            </a:endParaRPr>
          </a:p>
          <a:p>
            <a:pPr marL="177800" indent="-177800" eaLnBrk="1" hangingPunct="1">
              <a:lnSpc>
                <a:spcPct val="90000"/>
              </a:lnSpc>
              <a:spcBef>
                <a:spcPct val="20000"/>
              </a:spcBef>
              <a:defRPr/>
            </a:pPr>
            <a:r>
              <a:rPr lang="de-DE" sz="1400" b="1" dirty="0">
                <a:latin typeface="Arial" charset="0"/>
              </a:rPr>
              <a:t>Einsatz im Unterricht:</a:t>
            </a:r>
          </a:p>
          <a:p>
            <a:pPr marL="177800" indent="-177800" eaLnBrk="1" hangingPunct="1">
              <a:lnSpc>
                <a:spcPct val="90000"/>
              </a:lnSpc>
              <a:spcBef>
                <a:spcPct val="20000"/>
              </a:spcBef>
              <a:defRPr/>
            </a:pPr>
            <a:r>
              <a:rPr lang="de-DE" sz="1200" dirty="0">
                <a:latin typeface="Arial" charset="0"/>
              </a:rPr>
              <a:t>Sozialform: Klassenverband. </a:t>
            </a:r>
            <a:r>
              <a:rPr lang="de-DE" sz="1200" dirty="0">
                <a:latin typeface="Arial" charset="0"/>
              </a:rPr>
              <a:t>Folgeexperimente</a:t>
            </a:r>
            <a:r>
              <a:rPr lang="de-DE" sz="1200" dirty="0">
                <a:latin typeface="Arial" charset="0"/>
              </a:rPr>
              <a:t>: Partner- oder Gruppenarbeit (2-4 Schüler).</a:t>
            </a:r>
          </a:p>
          <a:p>
            <a:pPr eaLnBrk="1" hangingPunct="1">
              <a:lnSpc>
                <a:spcPct val="90000"/>
              </a:lnSpc>
              <a:spcBef>
                <a:spcPct val="20000"/>
              </a:spcBef>
              <a:defRPr/>
            </a:pPr>
            <a:r>
              <a:rPr lang="de-DE" sz="1200" dirty="0">
                <a:latin typeface="Arial" charset="0"/>
              </a:rPr>
              <a:t>Als </a:t>
            </a:r>
            <a:r>
              <a:rPr lang="de-DE" sz="1200" dirty="0">
                <a:latin typeface="Arial" charset="0"/>
              </a:rPr>
              <a:t>Einstieg in den Themenbereich Dichte kann der Dialog, auf Folie kopiert, als solcher präsentiert werden. Das beschriebene Experiment kann den Schülern entweder demonstriert oder als Abbildungen mit der zweiten Folie gezeigt werden. Im Anschluss können von den Schülern Dichtemessungen mit gerührtem oder abgekochtem (Kohlenstoffdioxid entfernen!) Cola und Cola </a:t>
            </a:r>
            <a:r>
              <a:rPr lang="de-DE" sz="1200" dirty="0" err="1">
                <a:latin typeface="Arial" charset="0"/>
              </a:rPr>
              <a:t>light</a:t>
            </a:r>
            <a:r>
              <a:rPr lang="de-DE" sz="1200" dirty="0">
                <a:latin typeface="Arial" charset="0"/>
              </a:rPr>
              <a:t> durchgeführt werden. Dabei wird geklärt, dass die unterschiedliche Dichte von Cola und Cola </a:t>
            </a:r>
            <a:r>
              <a:rPr lang="de-DE" sz="1200" dirty="0" err="1">
                <a:latin typeface="Arial" charset="0"/>
              </a:rPr>
              <a:t>light</a:t>
            </a:r>
            <a:r>
              <a:rPr lang="de-DE" sz="1200" dirty="0">
                <a:latin typeface="Arial" charset="0"/>
              </a:rPr>
              <a:t> das „Schwimmverhalten“ der Getränkedose beeinflusst. Der absolute Wert wird durch das in der Dose eingeschlossene Gasvolumen und das Dosenmaterial verändert, bei beiden Sorten jedoch in genau demselben Ausmaß, so dass die Relationen erhalten bleiben.</a:t>
            </a:r>
          </a:p>
          <a:p>
            <a:pPr marL="177800" indent="-177800" eaLnBrk="1" hangingPunct="1">
              <a:lnSpc>
                <a:spcPct val="90000"/>
              </a:lnSpc>
              <a:spcBef>
                <a:spcPct val="20000"/>
              </a:spcBef>
              <a:defRPr/>
            </a:pPr>
            <a:endParaRPr lang="de-DE" sz="1200" dirty="0">
              <a:latin typeface="Arial" charset="0"/>
            </a:endParaRPr>
          </a:p>
          <a:p>
            <a:pPr marL="177800" indent="-177800" eaLnBrk="1" hangingPunct="1">
              <a:lnSpc>
                <a:spcPct val="90000"/>
              </a:lnSpc>
              <a:spcBef>
                <a:spcPct val="20000"/>
              </a:spcBef>
              <a:defRPr/>
            </a:pPr>
            <a:r>
              <a:rPr lang="de-DE" sz="1400" b="1" dirty="0">
                <a:latin typeface="Arial" charset="0"/>
              </a:rPr>
              <a:t>Material:</a:t>
            </a:r>
          </a:p>
          <a:p>
            <a:pPr marL="177800" indent="-177800" eaLnBrk="1" hangingPunct="1">
              <a:lnSpc>
                <a:spcPct val="90000"/>
              </a:lnSpc>
              <a:spcBef>
                <a:spcPct val="20000"/>
              </a:spcBef>
              <a:defRPr/>
            </a:pPr>
            <a:r>
              <a:rPr lang="de-DE" sz="1200" dirty="0">
                <a:latin typeface="Arial" charset="0"/>
              </a:rPr>
              <a:t>Dieses Material besteht aus 1 Datei:</a:t>
            </a:r>
          </a:p>
          <a:p>
            <a:pPr marL="177800" indent="-177800" eaLnBrk="1" hangingPunct="1">
              <a:lnSpc>
                <a:spcPct val="90000"/>
              </a:lnSpc>
              <a:spcBef>
                <a:spcPct val="20000"/>
              </a:spcBef>
              <a:buFontTx/>
              <a:buChar char="•"/>
              <a:defRPr/>
            </a:pPr>
            <a:r>
              <a:rPr lang="de-DE" sz="1200" dirty="0">
                <a:latin typeface="Arial" charset="0"/>
              </a:rPr>
              <a:t>1 Seite Lehrerinformation, 1 Folienvorlage Dialog und 1 Folienvorlage Versuchsbilder.</a:t>
            </a:r>
          </a:p>
          <a:p>
            <a:pPr marL="177800" indent="-177800" eaLnBrk="1" hangingPunct="1">
              <a:lnSpc>
                <a:spcPct val="90000"/>
              </a:lnSpc>
              <a:spcBef>
                <a:spcPct val="20000"/>
              </a:spcBef>
              <a:defRPr/>
            </a:pPr>
            <a:endParaRPr lang="de-DE" sz="1400" dirty="0">
              <a:latin typeface="Arial" charset="0"/>
            </a:endParaRPr>
          </a:p>
          <a:p>
            <a:pPr marL="177800" indent="-177800" eaLnBrk="1" hangingPunct="1">
              <a:lnSpc>
                <a:spcPct val="90000"/>
              </a:lnSpc>
              <a:spcBef>
                <a:spcPct val="20000"/>
              </a:spcBef>
              <a:defRPr/>
            </a:pPr>
            <a:r>
              <a:rPr lang="de-DE" sz="1400" b="1" dirty="0">
                <a:latin typeface="Arial" charset="0"/>
              </a:rPr>
              <a:t>Durchführung:</a:t>
            </a:r>
          </a:p>
          <a:p>
            <a:pPr marL="177800" indent="-177800" eaLnBrk="1" hangingPunct="1">
              <a:lnSpc>
                <a:spcPct val="90000"/>
              </a:lnSpc>
              <a:spcBef>
                <a:spcPct val="20000"/>
              </a:spcBef>
              <a:defRPr/>
            </a:pPr>
            <a:r>
              <a:rPr lang="de-DE" sz="1200" dirty="0">
                <a:latin typeface="Arial" charset="0"/>
              </a:rPr>
              <a:t>Siehe: Einsatz im Unterricht. </a:t>
            </a:r>
          </a:p>
          <a:p>
            <a:pPr marL="177800" indent="-177800" eaLnBrk="1" hangingPunct="1">
              <a:lnSpc>
                <a:spcPct val="90000"/>
              </a:lnSpc>
              <a:spcBef>
                <a:spcPct val="20000"/>
              </a:spcBef>
              <a:defRPr/>
            </a:pPr>
            <a:r>
              <a:rPr lang="de-DE" sz="1200" dirty="0">
                <a:solidFill>
                  <a:srgbClr val="FF00FF"/>
                </a:solidFill>
                <a:latin typeface="Arial" charset="0"/>
              </a:rPr>
              <a:t> </a:t>
            </a:r>
          </a:p>
          <a:p>
            <a:pPr marL="177800" indent="-177800" eaLnBrk="1" hangingPunct="1">
              <a:lnSpc>
                <a:spcPct val="90000"/>
              </a:lnSpc>
              <a:spcBef>
                <a:spcPct val="20000"/>
              </a:spcBef>
              <a:defRPr/>
            </a:pPr>
            <a:r>
              <a:rPr lang="de-DE" sz="1400" b="1" dirty="0">
                <a:latin typeface="Arial" charset="0"/>
              </a:rPr>
              <a:t>Dauer:</a:t>
            </a:r>
          </a:p>
          <a:p>
            <a:pPr marL="177800" indent="-177800" eaLnBrk="1" hangingPunct="1">
              <a:lnSpc>
                <a:spcPct val="90000"/>
              </a:lnSpc>
              <a:spcBef>
                <a:spcPct val="20000"/>
              </a:spcBef>
              <a:defRPr/>
            </a:pPr>
            <a:r>
              <a:rPr lang="de-DE" sz="1200" dirty="0">
                <a:latin typeface="Arial" charset="0"/>
              </a:rPr>
              <a:t>5-10 Minuten, je nach Präsentationsform des Experimentes.</a:t>
            </a:r>
          </a:p>
          <a:p>
            <a:pPr marL="177800" indent="-177800" eaLnBrk="1" hangingPunct="1">
              <a:lnSpc>
                <a:spcPct val="90000"/>
              </a:lnSpc>
              <a:spcBef>
                <a:spcPct val="20000"/>
              </a:spcBef>
              <a:defRPr/>
            </a:pPr>
            <a:endParaRPr lang="de-DE" sz="1200" dirty="0">
              <a:latin typeface="Arial" charset="0"/>
            </a:endParaRPr>
          </a:p>
          <a:p>
            <a:pPr marL="177800" indent="-177800" eaLnBrk="1" hangingPunct="1">
              <a:lnSpc>
                <a:spcPct val="90000"/>
              </a:lnSpc>
              <a:spcBef>
                <a:spcPct val="20000"/>
              </a:spcBef>
              <a:defRPr/>
            </a:pPr>
            <a:r>
              <a:rPr lang="de-DE" sz="1400" b="1" dirty="0">
                <a:latin typeface="Arial" charset="0"/>
              </a:rPr>
              <a:t>Besondere Hinweise:</a:t>
            </a:r>
          </a:p>
          <a:p>
            <a:pPr marL="177800" indent="-177800" eaLnBrk="1" hangingPunct="1">
              <a:lnSpc>
                <a:spcPct val="90000"/>
              </a:lnSpc>
              <a:spcBef>
                <a:spcPct val="20000"/>
              </a:spcBef>
              <a:buFontTx/>
              <a:buAutoNum type="arabicPeriod"/>
              <a:defRPr/>
            </a:pPr>
            <a:r>
              <a:rPr lang="de-DE" sz="1200" dirty="0">
                <a:latin typeface="Arial" charset="0"/>
              </a:rPr>
              <a:t>Nach Einführung des Dosenpfandes besorgt man Cola- und Cola </a:t>
            </a:r>
            <a:r>
              <a:rPr lang="de-DE" sz="1200" dirty="0" err="1">
                <a:latin typeface="Arial" charset="0"/>
              </a:rPr>
              <a:t>light</a:t>
            </a:r>
            <a:r>
              <a:rPr lang="de-DE" sz="1200" dirty="0">
                <a:latin typeface="Arial" charset="0"/>
              </a:rPr>
              <a:t>-Dosen am besten an einer Tankstelle oder vom Recycling-Hof der Gemeinde.</a:t>
            </a:r>
          </a:p>
          <a:p>
            <a:pPr marL="177800" indent="-177800" eaLnBrk="1" hangingPunct="1">
              <a:lnSpc>
                <a:spcPct val="90000"/>
              </a:lnSpc>
              <a:spcBef>
                <a:spcPct val="20000"/>
              </a:spcBef>
              <a:buFontTx/>
              <a:buAutoNum type="arabicPeriod"/>
              <a:defRPr/>
            </a:pPr>
            <a:r>
              <a:rPr lang="de-DE" sz="1200" dirty="0">
                <a:latin typeface="Arial" charset="0"/>
              </a:rPr>
              <a:t>Eine Anleitung zur Dichtebestimmung mittels Dichtespindel und Masse/Volumen-Bestimmung findet sich unter</a:t>
            </a:r>
            <a:br>
              <a:rPr lang="de-DE" sz="1200" dirty="0">
                <a:latin typeface="Arial" charset="0"/>
              </a:rPr>
            </a:br>
            <a:r>
              <a:rPr lang="de-DE" sz="1200" dirty="0">
                <a:latin typeface="Arial" charset="0"/>
              </a:rPr>
              <a:t>http://daten.didaktikchemie.uni-bayreuth.de/experimente/standard/0204_dichte3.htm</a:t>
            </a:r>
          </a:p>
          <a:p>
            <a:pPr marL="177800" indent="-177800" eaLnBrk="1" hangingPunct="1">
              <a:lnSpc>
                <a:spcPct val="90000"/>
              </a:lnSpc>
              <a:spcBef>
                <a:spcPct val="20000"/>
              </a:spcBef>
              <a:buFontTx/>
              <a:buAutoNum type="arabicPeriod"/>
              <a:defRPr/>
            </a:pPr>
            <a:r>
              <a:rPr lang="de-DE" sz="1200" dirty="0">
                <a:latin typeface="Arial" charset="0"/>
              </a:rPr>
              <a:t>Eine Anleitung zur Zuckerbestimmung (Abschätzung) über Masse/Volumen-Bestimmung und Eichgerade findet sich unter</a:t>
            </a:r>
            <a:br>
              <a:rPr lang="de-DE" sz="1200" dirty="0">
                <a:latin typeface="Arial" charset="0"/>
              </a:rPr>
            </a:br>
            <a:r>
              <a:rPr lang="de-DE" sz="1200" dirty="0">
                <a:latin typeface="Arial" charset="0"/>
              </a:rPr>
              <a:t>http://daten.didaktikchemie.uni-bayreuth.de/experimente/lebensmittel/071_cola_l.htm</a:t>
            </a:r>
          </a:p>
          <a:p>
            <a:pPr marL="177800" indent="-177800" eaLnBrk="1" hangingPunct="1">
              <a:lnSpc>
                <a:spcPct val="90000"/>
              </a:lnSpc>
              <a:spcBef>
                <a:spcPct val="20000"/>
              </a:spcBef>
              <a:buFontTx/>
              <a:buAutoNum type="arabicPeriod"/>
              <a:defRPr/>
            </a:pPr>
            <a:r>
              <a:rPr lang="de-DE" sz="1200" dirty="0">
                <a:latin typeface="Arial" charset="0"/>
              </a:rPr>
              <a:t>Als Erfolgskontrolle bietet sich das Experiment um Cola </a:t>
            </a:r>
            <a:r>
              <a:rPr lang="de-DE" sz="1200" dirty="0" err="1">
                <a:latin typeface="Arial" charset="0"/>
              </a:rPr>
              <a:t>zero</a:t>
            </a:r>
            <a:r>
              <a:rPr lang="de-DE" sz="1200" dirty="0">
                <a:latin typeface="Arial" charset="0"/>
              </a:rPr>
              <a:t> erweitert an: was kann man aus dem Vergleich schließen?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3"/>
          <p:cNvSpPr>
            <a:spLocks noGrp="1" noChangeArrowheads="1"/>
          </p:cNvSpPr>
          <p:nvPr>
            <p:ph type="title"/>
          </p:nvPr>
        </p:nvSpPr>
        <p:spPr>
          <a:xfrm>
            <a:off x="0" y="0"/>
            <a:ext cx="6858000" cy="488950"/>
          </a:xfrm>
        </p:spPr>
        <p:txBody>
          <a:bodyPr/>
          <a:lstStyle/>
          <a:p>
            <a:pPr eaLnBrk="1" hangingPunct="1"/>
            <a:r>
              <a:rPr lang="de-DE" altLang="de-DE" smtClean="0"/>
              <a:t>Julia und Silvi</a:t>
            </a:r>
          </a:p>
        </p:txBody>
      </p:sp>
      <p:sp>
        <p:nvSpPr>
          <p:cNvPr id="3075" name="Text Box 134"/>
          <p:cNvSpPr txBox="1">
            <a:spLocks noChangeArrowheads="1"/>
          </p:cNvSpPr>
          <p:nvPr/>
        </p:nvSpPr>
        <p:spPr bwMode="auto">
          <a:xfrm>
            <a:off x="188913" y="488950"/>
            <a:ext cx="64801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4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50000"/>
              </a:spcBef>
              <a:buFontTx/>
              <a:buNone/>
            </a:pPr>
            <a:r>
              <a:rPr lang="de-DE" altLang="de-DE" sz="1800"/>
              <a:t>Hey, Julia! Ich glaub ich kann mich bei „Wetten dass“ bewer-ben!</a:t>
            </a:r>
          </a:p>
        </p:txBody>
      </p:sp>
      <p:sp>
        <p:nvSpPr>
          <p:cNvPr id="3076" name="Text Box 137"/>
          <p:cNvSpPr txBox="1">
            <a:spLocks noChangeArrowheads="1"/>
          </p:cNvSpPr>
          <p:nvPr/>
        </p:nvSpPr>
        <p:spPr bwMode="auto">
          <a:xfrm>
            <a:off x="188913" y="1136650"/>
            <a:ext cx="64801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4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50000"/>
              </a:spcBef>
              <a:buFontTx/>
              <a:buNone/>
            </a:pPr>
            <a:r>
              <a:rPr lang="de-DE" altLang="de-DE" sz="1800">
                <a:solidFill>
                  <a:srgbClr val="0000FF"/>
                </a:solidFill>
              </a:rPr>
              <a:t>Wieso denn das?</a:t>
            </a:r>
          </a:p>
        </p:txBody>
      </p:sp>
      <p:sp>
        <p:nvSpPr>
          <p:cNvPr id="3077" name="Text Box 138"/>
          <p:cNvSpPr txBox="1">
            <a:spLocks noChangeArrowheads="1"/>
          </p:cNvSpPr>
          <p:nvPr/>
        </p:nvSpPr>
        <p:spPr bwMode="auto">
          <a:xfrm>
            <a:off x="188913" y="1497013"/>
            <a:ext cx="64801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4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50000"/>
              </a:spcBef>
              <a:buFontTx/>
              <a:buNone/>
            </a:pPr>
            <a:r>
              <a:rPr lang="de-DE" altLang="de-DE" sz="1800"/>
              <a:t>Ich hab am Samstag auf der Party echt was cooles entdeckt: ich kann auch im Dunkeln Cola von Cola light unterscheiden!</a:t>
            </a:r>
          </a:p>
        </p:txBody>
      </p:sp>
      <p:sp>
        <p:nvSpPr>
          <p:cNvPr id="3078" name="Text Box 139"/>
          <p:cNvSpPr txBox="1">
            <a:spLocks noChangeArrowheads="1"/>
          </p:cNvSpPr>
          <p:nvPr/>
        </p:nvSpPr>
        <p:spPr bwMode="auto">
          <a:xfrm>
            <a:off x="188913" y="2138363"/>
            <a:ext cx="64801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4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50000"/>
              </a:spcBef>
              <a:buFontTx/>
              <a:buNone/>
            </a:pPr>
            <a:r>
              <a:rPr lang="de-DE" altLang="de-DE" sz="1800">
                <a:solidFill>
                  <a:srgbClr val="0000FF"/>
                </a:solidFill>
              </a:rPr>
              <a:t>Is´ doch easy, das kann ich auch, schmeckt doch total verschieden.</a:t>
            </a:r>
          </a:p>
        </p:txBody>
      </p:sp>
      <p:sp>
        <p:nvSpPr>
          <p:cNvPr id="3079" name="Text Box 140"/>
          <p:cNvSpPr txBox="1">
            <a:spLocks noChangeArrowheads="1"/>
          </p:cNvSpPr>
          <p:nvPr/>
        </p:nvSpPr>
        <p:spPr bwMode="auto">
          <a:xfrm>
            <a:off x="188913" y="2720975"/>
            <a:ext cx="648017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4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50000"/>
              </a:spcBef>
              <a:buFontTx/>
              <a:buNone/>
            </a:pPr>
            <a:r>
              <a:rPr lang="de-DE" altLang="de-DE" sz="1800"/>
              <a:t>Quatsch, ich mein doch ohne die Cola-Dosen auf zu machen. Wenn die Dosen in einer Wanne mit Wasser liegen, schwimmen die Cola-light-Dosen und die Cola-Dosen gehen unter!</a:t>
            </a:r>
          </a:p>
        </p:txBody>
      </p:sp>
      <p:sp>
        <p:nvSpPr>
          <p:cNvPr id="3080" name="Text Box 141"/>
          <p:cNvSpPr txBox="1">
            <a:spLocks noChangeArrowheads="1"/>
          </p:cNvSpPr>
          <p:nvPr/>
        </p:nvSpPr>
        <p:spPr bwMode="auto">
          <a:xfrm>
            <a:off x="188913" y="3873500"/>
            <a:ext cx="64801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4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50000"/>
              </a:spcBef>
              <a:buFontTx/>
              <a:buNone/>
            </a:pPr>
            <a:r>
              <a:rPr lang="de-DE" altLang="de-DE" sz="1800">
                <a:solidFill>
                  <a:srgbClr val="0000FF"/>
                </a:solidFill>
              </a:rPr>
              <a:t>Echt! Und woran liegt das?</a:t>
            </a:r>
          </a:p>
        </p:txBody>
      </p:sp>
      <p:sp>
        <p:nvSpPr>
          <p:cNvPr id="3081" name="Rectangle 142"/>
          <p:cNvSpPr>
            <a:spLocks noChangeArrowheads="1"/>
          </p:cNvSpPr>
          <p:nvPr/>
        </p:nvSpPr>
        <p:spPr bwMode="auto">
          <a:xfrm>
            <a:off x="0" y="4808538"/>
            <a:ext cx="6858000" cy="4318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14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eaLnBrk="1" hangingPunct="1">
              <a:spcBef>
                <a:spcPct val="0"/>
              </a:spcBef>
              <a:buFontTx/>
              <a:buNone/>
            </a:pPr>
            <a:r>
              <a:rPr lang="de-DE" altLang="de-DE" sz="2000" b="1">
                <a:solidFill>
                  <a:schemeClr val="tx2"/>
                </a:solidFill>
              </a:rPr>
              <a:t>Das Experiment</a:t>
            </a:r>
          </a:p>
        </p:txBody>
      </p:sp>
      <p:sp>
        <p:nvSpPr>
          <p:cNvPr id="3082" name="Text Box 143"/>
          <p:cNvSpPr txBox="1">
            <a:spLocks noChangeArrowheads="1"/>
          </p:cNvSpPr>
          <p:nvPr/>
        </p:nvSpPr>
        <p:spPr bwMode="auto">
          <a:xfrm>
            <a:off x="188913" y="4232275"/>
            <a:ext cx="64801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4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50000"/>
              </a:spcBef>
              <a:buFontTx/>
              <a:buNone/>
            </a:pPr>
            <a:r>
              <a:rPr lang="de-DE" altLang="de-DE" sz="1800">
                <a:solidFill>
                  <a:srgbClr val="FF0000"/>
                </a:solidFill>
              </a:rPr>
              <a:t>Ja, woran liegt das? Keine Ahnung?</a:t>
            </a:r>
          </a:p>
        </p:txBody>
      </p:sp>
      <p:pic>
        <p:nvPicPr>
          <p:cNvPr id="3083" name="Picture 144" descr="Cola_4ab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8488" y="5243513"/>
            <a:ext cx="3121025" cy="467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de-DE" altLang="de-DE" smtClean="0"/>
              <a:t>Zwei Gründe, warum Cola light „light“ ist</a:t>
            </a:r>
          </a:p>
        </p:txBody>
      </p:sp>
      <p:pic>
        <p:nvPicPr>
          <p:cNvPr id="4099" name="Picture 4" descr="Cola_1abd"/>
          <p:cNvPicPr>
            <a:picLocks noChangeAspect="1" noChangeArrowheads="1"/>
          </p:cNvPicPr>
          <p:nvPr/>
        </p:nvPicPr>
        <p:blipFill>
          <a:blip r:embed="rId2">
            <a:lum contrast="-6000"/>
            <a:extLst>
              <a:ext uri="{28A0092B-C50C-407E-A947-70E740481C1C}">
                <a14:useLocalDpi xmlns:a14="http://schemas.microsoft.com/office/drawing/2010/main" val="0"/>
              </a:ext>
            </a:extLst>
          </a:blip>
          <a:srcRect/>
          <a:stretch>
            <a:fillRect/>
          </a:stretch>
        </p:blipFill>
        <p:spPr bwMode="auto">
          <a:xfrm>
            <a:off x="188913" y="631825"/>
            <a:ext cx="648017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5" descr="Cola_4ab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8488" y="5170488"/>
            <a:ext cx="3121025" cy="467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394</Words>
  <Application>Microsoft Office PowerPoint</Application>
  <PresentationFormat>A4-Papier (210 x 297 mm)</PresentationFormat>
  <Paragraphs>40</Paragraphs>
  <Slides>3</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Arial</vt:lpstr>
      <vt:lpstr>Calibri</vt:lpstr>
      <vt:lpstr>Standarddesign</vt:lpstr>
      <vt:lpstr>Chemie auf der Party (Lehrerinformation, Stand 01.02.2021)</vt:lpstr>
      <vt:lpstr>Julia und Silvi</vt:lpstr>
      <vt:lpstr>Zwei Gründe, warum Cola light „light“ ist</vt:lpstr>
    </vt:vector>
  </TitlesOfParts>
  <Company>Universität Bayreuth, Didaktik der Chemie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Walter Wagner</dc:creator>
  <cp:lastModifiedBy>Walter Wagner</cp:lastModifiedBy>
  <cp:revision>53</cp:revision>
  <dcterms:created xsi:type="dcterms:W3CDTF">2008-02-21T10:17:34Z</dcterms:created>
  <dcterms:modified xsi:type="dcterms:W3CDTF">2021-02-01T14:31:34Z</dcterms:modified>
</cp:coreProperties>
</file>