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Lst>
  <p:sldSz cx="6858000" cy="9906000" type="A4"/>
  <p:notesSz cx="6858000" cy="9144000"/>
  <p:defaultTex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orient="horz" pos="535">
          <p15:clr>
            <a:srgbClr val="A4A3A4"/>
          </p15:clr>
        </p15:guide>
        <p15:guide id="3" orient="horz" pos="6068">
          <p15:clr>
            <a:srgbClr val="A4A3A4"/>
          </p15:clr>
        </p15:guide>
        <p15:guide id="4" pos="2160">
          <p15:clr>
            <a:srgbClr val="A4A3A4"/>
          </p15:clr>
        </p15:guide>
        <p15:guide id="5" pos="4201">
          <p15:clr>
            <a:srgbClr val="A4A3A4"/>
          </p15:clr>
        </p15:guide>
        <p15:guide id="6" pos="1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99CCFF"/>
    <a:srgbClr val="FFCCCC"/>
    <a:srgbClr val="0000FF"/>
    <a:srgbClr val="FF0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4" d="100"/>
          <a:sy n="84" d="100"/>
        </p:scale>
        <p:origin x="2916" y="102"/>
      </p:cViewPr>
      <p:guideLst>
        <p:guide orient="horz" pos="3120"/>
        <p:guide orient="horz" pos="535"/>
        <p:guide orient="horz" pos="6068"/>
        <p:guide pos="2160"/>
        <p:guide pos="4201"/>
        <p:guide pos="11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6575"/>
            <a:ext cx="5829300" cy="212407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val="1613682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714133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143500" y="0"/>
            <a:ext cx="1714500" cy="96329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0" y="0"/>
            <a:ext cx="4991100" cy="96329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817217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6858000" cy="631825"/>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188913" y="849313"/>
            <a:ext cx="6480175" cy="8783637"/>
          </a:xfrm>
        </p:spPr>
        <p:txBody>
          <a:bodyPr/>
          <a:lstStyle/>
          <a:p>
            <a:pPr lvl="0"/>
            <a:endParaRPr lang="de-DE" noProof="0" smtClean="0"/>
          </a:p>
        </p:txBody>
      </p:sp>
    </p:spTree>
    <p:extLst>
      <p:ext uri="{BB962C8B-B14F-4D97-AF65-F5344CB8AC3E}">
        <p14:creationId xmlns:p14="http://schemas.microsoft.com/office/powerpoint/2010/main" val="2258714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005779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6365875"/>
            <a:ext cx="5829300" cy="1966913"/>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extLst>
      <p:ext uri="{BB962C8B-B14F-4D97-AF65-F5344CB8AC3E}">
        <p14:creationId xmlns:p14="http://schemas.microsoft.com/office/powerpoint/2010/main" val="982738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88913" y="849313"/>
            <a:ext cx="3163887"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505200" y="849313"/>
            <a:ext cx="3163888"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829476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875"/>
            <a:ext cx="6172200" cy="1651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905792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2161631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3607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3700"/>
            <a:ext cx="2255838" cy="1679575"/>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1511114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613" y="6934200"/>
            <a:ext cx="4114800" cy="819150"/>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366742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6858000" cy="631825"/>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Rectangle 3"/>
          <p:cNvSpPr>
            <a:spLocks noGrp="1" noChangeArrowheads="1"/>
          </p:cNvSpPr>
          <p:nvPr>
            <p:ph type="body" idx="1"/>
          </p:nvPr>
        </p:nvSpPr>
        <p:spPr bwMode="auto">
          <a:xfrm>
            <a:off x="188913" y="849313"/>
            <a:ext cx="6480175" cy="878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2000" b="1">
          <a:solidFill>
            <a:schemeClr val="tx2"/>
          </a:solidFill>
          <a:latin typeface="+mj-lt"/>
          <a:ea typeface="+mj-ea"/>
          <a:cs typeface="+mj-cs"/>
        </a:defRPr>
      </a:lvl1pPr>
      <a:lvl2pPr algn="ctr" rtl="0" eaLnBrk="0" fontAlgn="base" hangingPunct="0">
        <a:spcBef>
          <a:spcPct val="0"/>
        </a:spcBef>
        <a:spcAft>
          <a:spcPct val="0"/>
        </a:spcAft>
        <a:defRPr sz="2000" b="1">
          <a:solidFill>
            <a:schemeClr val="tx2"/>
          </a:solidFill>
          <a:latin typeface="Arial" charset="0"/>
        </a:defRPr>
      </a:lvl2pPr>
      <a:lvl3pPr algn="ctr" rtl="0" eaLnBrk="0" fontAlgn="base" hangingPunct="0">
        <a:spcBef>
          <a:spcPct val="0"/>
        </a:spcBef>
        <a:spcAft>
          <a:spcPct val="0"/>
        </a:spcAft>
        <a:defRPr sz="2000" b="1">
          <a:solidFill>
            <a:schemeClr val="tx2"/>
          </a:solidFill>
          <a:latin typeface="Arial" charset="0"/>
        </a:defRPr>
      </a:lvl3pPr>
      <a:lvl4pPr algn="ctr" rtl="0" eaLnBrk="0" fontAlgn="base" hangingPunct="0">
        <a:spcBef>
          <a:spcPct val="0"/>
        </a:spcBef>
        <a:spcAft>
          <a:spcPct val="0"/>
        </a:spcAft>
        <a:defRPr sz="2000" b="1">
          <a:solidFill>
            <a:schemeClr val="tx2"/>
          </a:solidFill>
          <a:latin typeface="Arial" charset="0"/>
        </a:defRPr>
      </a:lvl4pPr>
      <a:lvl5pPr algn="ctr" rtl="0" eaLnBrk="0" fontAlgn="base" hangingPunct="0">
        <a:spcBef>
          <a:spcPct val="0"/>
        </a:spcBef>
        <a:spcAft>
          <a:spcPct val="0"/>
        </a:spcAft>
        <a:defRPr sz="2000" b="1">
          <a:solidFill>
            <a:schemeClr val="tx2"/>
          </a:solidFill>
          <a:latin typeface="Arial" charset="0"/>
        </a:defRPr>
      </a:lvl5pPr>
      <a:lvl6pPr marL="457200" algn="ctr" rtl="0" fontAlgn="base">
        <a:spcBef>
          <a:spcPct val="0"/>
        </a:spcBef>
        <a:spcAft>
          <a:spcPct val="0"/>
        </a:spcAft>
        <a:defRPr sz="2000" b="1">
          <a:solidFill>
            <a:schemeClr val="tx2"/>
          </a:solidFill>
          <a:latin typeface="Arial" charset="0"/>
        </a:defRPr>
      </a:lvl6pPr>
      <a:lvl7pPr marL="914400" algn="ctr" rtl="0" fontAlgn="base">
        <a:spcBef>
          <a:spcPct val="0"/>
        </a:spcBef>
        <a:spcAft>
          <a:spcPct val="0"/>
        </a:spcAft>
        <a:defRPr sz="2000" b="1">
          <a:solidFill>
            <a:schemeClr val="tx2"/>
          </a:solidFill>
          <a:latin typeface="Arial" charset="0"/>
        </a:defRPr>
      </a:lvl7pPr>
      <a:lvl8pPr marL="1371600" algn="ctr" rtl="0" fontAlgn="base">
        <a:spcBef>
          <a:spcPct val="0"/>
        </a:spcBef>
        <a:spcAft>
          <a:spcPct val="0"/>
        </a:spcAft>
        <a:defRPr sz="2000" b="1">
          <a:solidFill>
            <a:schemeClr val="tx2"/>
          </a:solidFill>
          <a:latin typeface="Arial" charset="0"/>
        </a:defRPr>
      </a:lvl8pPr>
      <a:lvl9pPr marL="1828800" algn="ctr"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chemeClr val="tx1"/>
          </a:solidFill>
          <a:latin typeface="+mn-lt"/>
        </a:defRPr>
      </a:lvl2pPr>
      <a:lvl3pPr marL="1143000" indent="-228600"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altLang="de-DE" smtClean="0"/>
              <a:t>Wertigkeit</a:t>
            </a:r>
            <a:r>
              <a:rPr lang="de-DE" altLang="de-DE" sz="1800" smtClean="0"/>
              <a:t/>
            </a:r>
            <a:br>
              <a:rPr lang="de-DE" altLang="de-DE" sz="1800" smtClean="0"/>
            </a:br>
            <a:r>
              <a:rPr lang="de-DE" altLang="de-DE" sz="1400" smtClean="0"/>
              <a:t>(Lehrerinformation, Seite 1 von 2, Stand </a:t>
            </a:r>
            <a:fld id="{D711977A-4A77-4391-B2DE-A7D708BE014C}" type="datetime1">
              <a:rPr lang="de-DE" altLang="de-DE" sz="1400" smtClean="0"/>
              <a:pPr eaLnBrk="1" hangingPunct="1"/>
              <a:t>11.07.2017</a:t>
            </a:fld>
            <a:r>
              <a:rPr lang="de-DE" altLang="de-DE" sz="1400" b="0" smtClean="0"/>
              <a:t>)</a:t>
            </a:r>
          </a:p>
        </p:txBody>
      </p:sp>
      <p:sp>
        <p:nvSpPr>
          <p:cNvPr id="2051" name="Rectangle 3"/>
          <p:cNvSpPr>
            <a:spLocks noGrp="1" noChangeArrowheads="1"/>
          </p:cNvSpPr>
          <p:nvPr>
            <p:ph type="body" idx="1"/>
          </p:nvPr>
        </p:nvSpPr>
        <p:spPr>
          <a:xfrm>
            <a:off x="188913" y="631825"/>
            <a:ext cx="6480175" cy="287338"/>
          </a:xfrm>
        </p:spPr>
        <p:txBody>
          <a:bodyPr/>
          <a:lstStyle/>
          <a:p>
            <a:pPr algn="ctr" eaLnBrk="1" hangingPunct="1">
              <a:lnSpc>
                <a:spcPct val="80000"/>
              </a:lnSpc>
              <a:buFontTx/>
              <a:buNone/>
            </a:pPr>
            <a:r>
              <a:rPr lang="de-DE" altLang="de-DE" sz="800" smtClean="0"/>
              <a:t>Abgestufte Lernhilfen nach einem Vorschlag von T. Freiman; überarbeitet von W. Habelitz-Tkotz, W. Wagner</a:t>
            </a:r>
          </a:p>
        </p:txBody>
      </p:sp>
      <p:sp>
        <p:nvSpPr>
          <p:cNvPr id="2052" name="Rectangle 4"/>
          <p:cNvSpPr>
            <a:spLocks noChangeArrowheads="1"/>
          </p:cNvSpPr>
          <p:nvPr/>
        </p:nvSpPr>
        <p:spPr bwMode="auto">
          <a:xfrm>
            <a:off x="188913" y="1136650"/>
            <a:ext cx="6480175" cy="849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Lehrziele</a:t>
            </a:r>
          </a:p>
          <a:p>
            <a:pPr eaLnBrk="1" hangingPunct="1">
              <a:lnSpc>
                <a:spcPct val="90000"/>
              </a:lnSpc>
              <a:spcBef>
                <a:spcPct val="20000"/>
              </a:spcBef>
            </a:pPr>
            <a:r>
              <a:rPr lang="de-DE" altLang="de-DE" sz="1200"/>
              <a:t>Die Schüler erschließen aus (nicht selbst ermitteltem) Datenmaterial selbständig Regeln zur Vorhersage der Verhältnisformel einer Verbindung und lernen dabei die Bedeutung der Wertigkeit für die Fortentwicklung der Chemie in der damaligen Zeit und die Grenzen des Wertigkeitskonzeptes kennen. Dabei wird ihnen ein Eindruck vermittelt, wie naturwissen-schaftliches Arbeiten funktioniert.</a:t>
            </a:r>
          </a:p>
          <a:p>
            <a:pPr eaLnBrk="1" hangingPunct="1">
              <a:lnSpc>
                <a:spcPct val="90000"/>
              </a:lnSpc>
              <a:spcBef>
                <a:spcPct val="20000"/>
              </a:spcBef>
            </a:pPr>
            <a:endParaRPr lang="de-DE" altLang="de-DE" sz="1200"/>
          </a:p>
          <a:p>
            <a:pPr eaLnBrk="1" hangingPunct="1">
              <a:lnSpc>
                <a:spcPct val="90000"/>
              </a:lnSpc>
              <a:spcBef>
                <a:spcPct val="20000"/>
              </a:spcBef>
            </a:pPr>
            <a:r>
              <a:rPr lang="de-DE" altLang="de-DE" sz="1400"/>
              <a:t>Vorkenntnisse</a:t>
            </a:r>
          </a:p>
          <a:p>
            <a:pPr eaLnBrk="1" hangingPunct="1">
              <a:lnSpc>
                <a:spcPct val="90000"/>
              </a:lnSpc>
              <a:spcBef>
                <a:spcPct val="20000"/>
              </a:spcBef>
            </a:pPr>
            <a:r>
              <a:rPr lang="de-DE" altLang="de-DE" sz="1200"/>
              <a:t>Satz von der Erhaltung der Masse, Daltonsches Atommodell, Gesetz der konstanten Propor-tionen, Verhältnisformel</a:t>
            </a:r>
          </a:p>
          <a:p>
            <a:pPr eaLnBrk="1" hangingPunct="1">
              <a:lnSpc>
                <a:spcPct val="90000"/>
              </a:lnSpc>
              <a:spcBef>
                <a:spcPct val="20000"/>
              </a:spcBef>
            </a:pPr>
            <a:endParaRPr lang="de-DE" altLang="de-DE" sz="1400"/>
          </a:p>
          <a:p>
            <a:pPr eaLnBrk="1" hangingPunct="1">
              <a:lnSpc>
                <a:spcPct val="90000"/>
              </a:lnSpc>
              <a:spcBef>
                <a:spcPct val="20000"/>
              </a:spcBef>
            </a:pPr>
            <a:r>
              <a:rPr lang="de-DE" altLang="de-DE" sz="1400"/>
              <a:t>Vorbereitung</a:t>
            </a:r>
          </a:p>
          <a:p>
            <a:pPr eaLnBrk="1" hangingPunct="1">
              <a:lnSpc>
                <a:spcPct val="90000"/>
              </a:lnSpc>
              <a:spcBef>
                <a:spcPct val="20000"/>
              </a:spcBef>
            </a:pPr>
            <a:r>
              <a:rPr lang="de-DE" altLang="de-DE" sz="1200"/>
              <a:t>Arbeitsblätter im Klassensatz kopieren. 1-4 Sätze Hilfekärtchen (laminiert) fertigen.</a:t>
            </a:r>
          </a:p>
          <a:p>
            <a:pPr eaLnBrk="1" hangingPunct="1">
              <a:lnSpc>
                <a:spcPct val="90000"/>
              </a:lnSpc>
              <a:spcBef>
                <a:spcPct val="20000"/>
              </a:spcBef>
            </a:pPr>
            <a:endParaRPr lang="de-DE" altLang="de-DE" sz="1400"/>
          </a:p>
          <a:p>
            <a:pPr eaLnBrk="1" hangingPunct="1">
              <a:lnSpc>
                <a:spcPct val="90000"/>
              </a:lnSpc>
              <a:spcBef>
                <a:spcPct val="20000"/>
              </a:spcBef>
            </a:pPr>
            <a:r>
              <a:rPr lang="de-DE" altLang="de-DE" sz="1400"/>
              <a:t>Einsatz im Unterricht</a:t>
            </a:r>
          </a:p>
          <a:p>
            <a:pPr eaLnBrk="1" hangingPunct="1">
              <a:lnSpc>
                <a:spcPct val="90000"/>
              </a:lnSpc>
              <a:spcBef>
                <a:spcPct val="20000"/>
              </a:spcBef>
            </a:pPr>
            <a:r>
              <a:rPr lang="de-DE" altLang="de-DE" sz="1200"/>
              <a:t>Sozialform: Partner- oder Gruppenarbeit (2-4 Schüler).</a:t>
            </a:r>
          </a:p>
          <a:p>
            <a:pPr eaLnBrk="1" hangingPunct="1">
              <a:lnSpc>
                <a:spcPct val="90000"/>
              </a:lnSpc>
              <a:spcBef>
                <a:spcPct val="20000"/>
              </a:spcBef>
            </a:pPr>
            <a:r>
              <a:rPr lang="de-DE" altLang="de-DE" sz="1200"/>
              <a:t>Die Abgestufte Lernhilfe zeigt auf, dass die Einführung des Wertigkeits-Konzeptes im Anfangsunterricht auch „gewinnbringend“ sein kann. Denn das eigenständige Entdecken des Wertigkeits-Konzeptes ermöglicht es Schülerinnen und Schülern bereits im Anfangsunterricht einen Eindruck zu vermitteln, wie „Wissenschaft funktioniert“. Dabei folgt das Konzept der Wertigkeit dem in der Geschichte vermutlich beschrittenen Weg, bei dem, nachdem die Verhältnisformel zahlreicher Verbindungen aus Experimenten bekannt waren, nach Regeln gesucht wurde, mit denen es möglich ist, die Verhältnisformeln weiterer Verbindungen zu prognostizieren.</a:t>
            </a:r>
          </a:p>
          <a:p>
            <a:pPr eaLnBrk="1" hangingPunct="1">
              <a:lnSpc>
                <a:spcPct val="90000"/>
              </a:lnSpc>
              <a:spcBef>
                <a:spcPct val="20000"/>
              </a:spcBef>
            </a:pPr>
            <a:endParaRPr lang="de-DE" altLang="de-DE" sz="1200"/>
          </a:p>
          <a:p>
            <a:pPr eaLnBrk="1" hangingPunct="1">
              <a:lnSpc>
                <a:spcPct val="90000"/>
              </a:lnSpc>
              <a:spcBef>
                <a:spcPct val="20000"/>
              </a:spcBef>
            </a:pPr>
            <a:r>
              <a:rPr lang="de-DE" altLang="de-DE" sz="1400"/>
              <a:t>Material</a:t>
            </a:r>
          </a:p>
          <a:p>
            <a:pPr eaLnBrk="1" hangingPunct="1">
              <a:lnSpc>
                <a:spcPct val="90000"/>
              </a:lnSpc>
              <a:spcBef>
                <a:spcPct val="20000"/>
              </a:spcBef>
            </a:pPr>
            <a:r>
              <a:rPr lang="de-DE" altLang="de-DE" sz="1200"/>
              <a:t>Diese Material besteht aus der</a:t>
            </a:r>
          </a:p>
          <a:p>
            <a:pPr eaLnBrk="1" hangingPunct="1">
              <a:lnSpc>
                <a:spcPct val="90000"/>
              </a:lnSpc>
              <a:spcBef>
                <a:spcPct val="20000"/>
              </a:spcBef>
              <a:buFontTx/>
              <a:buChar char="•"/>
            </a:pPr>
            <a:r>
              <a:rPr lang="de-DE" altLang="de-DE" sz="1200"/>
              <a:t> Lehrerinformation (2 Seiten)</a:t>
            </a:r>
          </a:p>
          <a:p>
            <a:pPr eaLnBrk="1" hangingPunct="1">
              <a:lnSpc>
                <a:spcPct val="90000"/>
              </a:lnSpc>
              <a:spcBef>
                <a:spcPct val="20000"/>
              </a:spcBef>
              <a:buFontTx/>
              <a:buChar char="•"/>
            </a:pPr>
            <a:r>
              <a:rPr lang="de-DE" altLang="de-DE" sz="1200"/>
              <a:t> Arbeitsauftrag für Schüler (1 Arbeitsblatt)</a:t>
            </a:r>
          </a:p>
          <a:p>
            <a:pPr eaLnBrk="1" hangingPunct="1">
              <a:lnSpc>
                <a:spcPct val="90000"/>
              </a:lnSpc>
              <a:spcBef>
                <a:spcPct val="20000"/>
              </a:spcBef>
              <a:buFontTx/>
              <a:buChar char="•"/>
            </a:pPr>
            <a:r>
              <a:rPr lang="de-DE" altLang="de-DE" sz="1200"/>
              <a:t> 4 Hilfekärtchen (1 Blatt)</a:t>
            </a:r>
          </a:p>
          <a:p>
            <a:pPr eaLnBrk="1" hangingPunct="1">
              <a:lnSpc>
                <a:spcPct val="90000"/>
              </a:lnSpc>
              <a:spcBef>
                <a:spcPct val="20000"/>
              </a:spcBef>
              <a:buFontTx/>
              <a:buChar char="•"/>
            </a:pPr>
            <a:r>
              <a:rPr lang="de-DE" altLang="de-DE" sz="1200"/>
              <a:t> Lösungsbogen (1 Blatt).</a:t>
            </a:r>
          </a:p>
          <a:p>
            <a:pPr eaLnBrk="1" hangingPunct="1">
              <a:lnSpc>
                <a:spcPct val="90000"/>
              </a:lnSpc>
              <a:spcBef>
                <a:spcPct val="20000"/>
              </a:spcBef>
            </a:pPr>
            <a:endParaRPr lang="de-DE" altLang="de-DE" sz="1400"/>
          </a:p>
          <a:p>
            <a:pPr eaLnBrk="1" hangingPunct="1">
              <a:lnSpc>
                <a:spcPct val="90000"/>
              </a:lnSpc>
              <a:spcBef>
                <a:spcPct val="20000"/>
              </a:spcBef>
            </a:pPr>
            <a:r>
              <a:rPr lang="de-DE" altLang="de-DE" sz="1400"/>
              <a:t>Durchführung</a:t>
            </a:r>
          </a:p>
          <a:p>
            <a:pPr eaLnBrk="1" hangingPunct="1">
              <a:lnSpc>
                <a:spcPct val="90000"/>
              </a:lnSpc>
              <a:spcBef>
                <a:spcPct val="20000"/>
              </a:spcBef>
            </a:pPr>
            <a:r>
              <a:rPr lang="de-DE" altLang="de-DE" sz="1200"/>
              <a:t>Die Schüler erhalten jeder ein Arbeitsblatt mit der Aufgabenstellung. Sie diskutieren ihr Vorgehen und suchen nach der Regel. Wenn sie das Gefühl haben, nicht weiter zu kommen, holen sie sich vom Hilfestapel am Lehrerpult erst die Hilfe 1, bei weiterem Bedarf Hilfe 2 usw. Wenn alle Gruppen die Regel gefunden haben, fasst eine Gruppe sie mit eigenen Worten zusammen. Die Gruppen werden in der Liste der richtig zu stellenden Verbindungen unterschiedlich weit kommen. </a:t>
            </a:r>
          </a:p>
          <a:p>
            <a:pPr eaLnBrk="1" hangingPunct="1">
              <a:lnSpc>
                <a:spcPct val="90000"/>
              </a:lnSpc>
              <a:spcBef>
                <a:spcPct val="20000"/>
              </a:spcBef>
            </a:pPr>
            <a:r>
              <a:rPr lang="de-DE" altLang="de-DE" sz="1200">
                <a:solidFill>
                  <a:srgbClr val="FF00FF"/>
                </a:solidFill>
              </a:rPr>
              <a:t> </a:t>
            </a:r>
          </a:p>
          <a:p>
            <a:pPr eaLnBrk="1" hangingPunct="1">
              <a:lnSpc>
                <a:spcPct val="90000"/>
              </a:lnSpc>
              <a:spcBef>
                <a:spcPct val="20000"/>
              </a:spcBef>
            </a:pPr>
            <a:r>
              <a:rPr lang="de-DE" altLang="de-DE" sz="1400"/>
              <a:t>Dauer</a:t>
            </a:r>
          </a:p>
          <a:p>
            <a:pPr eaLnBrk="1" hangingPunct="1">
              <a:lnSpc>
                <a:spcPct val="90000"/>
              </a:lnSpc>
              <a:spcBef>
                <a:spcPct val="20000"/>
              </a:spcBef>
            </a:pPr>
            <a:r>
              <a:rPr lang="de-DE" altLang="de-DE" sz="1200"/>
              <a:t>15-30 Minuten, je nach Zahl der geforderten Lösungen.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de-DE" altLang="de-DE" smtClean="0"/>
              <a:t>Wertigkeit</a:t>
            </a:r>
            <a:r>
              <a:rPr lang="de-DE" altLang="de-DE" sz="1800" smtClean="0"/>
              <a:t/>
            </a:r>
            <a:br>
              <a:rPr lang="de-DE" altLang="de-DE" sz="1800" smtClean="0"/>
            </a:br>
            <a:r>
              <a:rPr lang="de-DE" altLang="de-DE" sz="1200" b="0" smtClean="0"/>
              <a:t>(Lehrerinformation, Seite 2 von 2)</a:t>
            </a:r>
          </a:p>
        </p:txBody>
      </p:sp>
      <p:sp>
        <p:nvSpPr>
          <p:cNvPr id="3075" name="Rectangle 4"/>
          <p:cNvSpPr>
            <a:spLocks noChangeArrowheads="1"/>
          </p:cNvSpPr>
          <p:nvPr/>
        </p:nvSpPr>
        <p:spPr bwMode="auto">
          <a:xfrm>
            <a:off x="188913" y="631825"/>
            <a:ext cx="6480175" cy="900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361950" indent="-182563"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Besondere Hinweise</a:t>
            </a:r>
          </a:p>
          <a:p>
            <a:pPr eaLnBrk="1" hangingPunct="1">
              <a:lnSpc>
                <a:spcPct val="90000"/>
              </a:lnSpc>
              <a:spcBef>
                <a:spcPct val="20000"/>
              </a:spcBef>
            </a:pPr>
            <a:r>
              <a:rPr lang="de-DE" altLang="de-DE" sz="1100"/>
              <a:t>Das Konzept der stöchiometrischen Wertigkeit erklärt den Zusammenhang zwischen Atomart, Zusammensetzung einer möglichen Verbindung und Formel der Verbindung nur unzureichend und wurde deshalb konsequenterweise durch die Edelgasregel und den damit präziseren Aussagen zur Ionenwertigkeit und Bindigkeit abgelöst. Dennoch erweist sich der Begriff der Wertigkeit in Lehrplänen als außerordentlich zählebig [1]. Gründe dafür wurden schon vor mehr als 20 Jahren diskutiert.</a:t>
            </a:r>
          </a:p>
          <a:p>
            <a:pPr eaLnBrk="1" hangingPunct="1">
              <a:lnSpc>
                <a:spcPct val="90000"/>
              </a:lnSpc>
              <a:spcBef>
                <a:spcPct val="20000"/>
              </a:spcBef>
            </a:pPr>
            <a:r>
              <a:rPr lang="de-DE" altLang="de-DE" sz="1100"/>
              <a:t>Der Mangel an Anschaulichkeit und mögliche Schwierigkeiten bei der Berechnung der Verhältnisformel aus analytischen Daten mögen Lehrplanautoren bewogen haben, die „Wertigkeit“ als Methode für das „Ableiten“ von Formeln im Lehrplan festzuschreiben, auch wenn normalerweise keine Begründungen für ihr Zustandekommen gegeben werden und sie im weiteren Unterricht letztlich in fünf weitere voneinander unabhängige Wertigkeitsaussagen (Ladungszahl, Oxidationszahl, Bindigkeit, Koordinationszahl, formale Ladung) differenziert werden kann.</a:t>
            </a:r>
          </a:p>
          <a:p>
            <a:pPr eaLnBrk="1" hangingPunct="1">
              <a:lnSpc>
                <a:spcPct val="90000"/>
              </a:lnSpc>
              <a:spcBef>
                <a:spcPct val="20000"/>
              </a:spcBef>
            </a:pPr>
            <a:r>
              <a:rPr lang="de-DE" altLang="de-DE" sz="1100"/>
              <a:t>Dieses Verfahren ist ebenso einfach wie bedenklich. „Die Methode zum Ableiten von Formeln beruht auf der Regel, dass in Verbindungen die Wertigkeiten der Elemente ausgeglichen sein müssen“. Es läuft auf das Errechnen des kleinsten gemeinsamen Vielfachen zweier Zahlen hinaus [2].</a:t>
            </a:r>
          </a:p>
          <a:p>
            <a:pPr eaLnBrk="1" hangingPunct="1">
              <a:lnSpc>
                <a:spcPct val="90000"/>
              </a:lnSpc>
              <a:spcBef>
                <a:spcPct val="20000"/>
              </a:spcBef>
            </a:pPr>
            <a:r>
              <a:rPr lang="de-DE" altLang="de-DE" sz="1100"/>
              <a:t>Mehrere Umstände erweisen sich bei dieser Art des Aufstellens chemischer Formeln scheinbar als gewinnbringend:</a:t>
            </a:r>
          </a:p>
          <a:p>
            <a:pPr lvl="1" eaLnBrk="1" hangingPunct="1">
              <a:lnSpc>
                <a:spcPct val="90000"/>
              </a:lnSpc>
              <a:spcBef>
                <a:spcPct val="20000"/>
              </a:spcBef>
              <a:buFontTx/>
              <a:buChar char="•"/>
            </a:pPr>
            <a:r>
              <a:rPr lang="de-DE" altLang="de-DE" sz="1100"/>
              <a:t>Das Ermitteln des kleinsten gemeinsamen Vielfachen dürfte aus dem vorangegangenen Mathematikunterricht bekannt sein.</a:t>
            </a:r>
          </a:p>
          <a:p>
            <a:pPr lvl="1" eaLnBrk="1" hangingPunct="1">
              <a:lnSpc>
                <a:spcPct val="90000"/>
              </a:lnSpc>
              <a:spcBef>
                <a:spcPct val="20000"/>
              </a:spcBef>
              <a:buFontTx/>
              <a:buChar char="•"/>
            </a:pPr>
            <a:r>
              <a:rPr lang="de-DE" altLang="de-DE" sz="1100"/>
              <a:t>Der Schwierigkeitsgrad ist vermindert, weil es sich durchweg um kleine ganze Zahlen handelt.</a:t>
            </a:r>
          </a:p>
          <a:p>
            <a:pPr lvl="1" eaLnBrk="1" hangingPunct="1">
              <a:lnSpc>
                <a:spcPct val="90000"/>
              </a:lnSpc>
              <a:spcBef>
                <a:spcPct val="20000"/>
              </a:spcBef>
              <a:buFontTx/>
              <a:buChar char="•"/>
            </a:pPr>
            <a:r>
              <a:rPr lang="de-DE" altLang="de-DE" sz="1100"/>
              <a:t>Das Ergebnis ist auf arithmetischem Wege zu erzielen, kann aber auch anschaulich auf graphischem Wege gewonnen werden.</a:t>
            </a:r>
          </a:p>
          <a:p>
            <a:pPr lvl="1" eaLnBrk="1" hangingPunct="1">
              <a:lnSpc>
                <a:spcPct val="90000"/>
              </a:lnSpc>
              <a:spcBef>
                <a:spcPct val="20000"/>
              </a:spcBef>
              <a:buFontTx/>
              <a:buChar char="•"/>
            </a:pPr>
            <a:r>
              <a:rPr lang="de-DE" altLang="de-DE" sz="1100"/>
              <a:t>Die zunächst ausführlich angelegte Schrittfolge des Lösungsweges lässt sich im Laufe des fortschreitenden Lernprozesses abgestuft verkürzen und letztlich in eine einprägsam kurze Form bringen.</a:t>
            </a:r>
          </a:p>
          <a:p>
            <a:pPr eaLnBrk="1" hangingPunct="1">
              <a:lnSpc>
                <a:spcPct val="90000"/>
              </a:lnSpc>
              <a:spcBef>
                <a:spcPct val="20000"/>
              </a:spcBef>
            </a:pPr>
            <a:r>
              <a:rPr lang="de-DE" altLang="de-DE" sz="1100"/>
              <a:t>Den methodischen Vorteilen steht entgegen:</a:t>
            </a:r>
          </a:p>
          <a:p>
            <a:pPr lvl="1" eaLnBrk="1" hangingPunct="1">
              <a:lnSpc>
                <a:spcPct val="90000"/>
              </a:lnSpc>
              <a:spcBef>
                <a:spcPct val="20000"/>
              </a:spcBef>
              <a:buFontTx/>
              <a:buChar char="•"/>
            </a:pPr>
            <a:r>
              <a:rPr lang="de-DE" altLang="de-DE" sz="1100"/>
              <a:t>In dem hier angewendeten wird ein undifferenzierter Wertigkeitsbegriff fortgeschrieben.</a:t>
            </a:r>
          </a:p>
          <a:p>
            <a:pPr lvl="1" eaLnBrk="1" hangingPunct="1">
              <a:lnSpc>
                <a:spcPct val="90000"/>
              </a:lnSpc>
              <a:spcBef>
                <a:spcPct val="20000"/>
              </a:spcBef>
              <a:buFontTx/>
              <a:buChar char="•"/>
            </a:pPr>
            <a:r>
              <a:rPr lang="de-DE" altLang="de-DE" sz="1100"/>
              <a:t>„Wertigkeit“ wird gleichsam als Eigenschaft den Elementen zugeordnet. Auf welche Weise diese „unsichtbare Eigenschaft“ festgestellt werden kann, ist nicht ersichtlich.</a:t>
            </a:r>
          </a:p>
          <a:p>
            <a:pPr lvl="1" eaLnBrk="1" hangingPunct="1">
              <a:lnSpc>
                <a:spcPct val="90000"/>
              </a:lnSpc>
              <a:spcBef>
                <a:spcPct val="20000"/>
              </a:spcBef>
              <a:buFontTx/>
              <a:buChar char="•"/>
            </a:pPr>
            <a:r>
              <a:rPr lang="de-DE" altLang="de-DE" sz="1100"/>
              <a:t>Es wird der Eindruck erweckt, jedem Element sei eine bestimmte Zahl als Wertigkeit zugeordnet. </a:t>
            </a:r>
          </a:p>
          <a:p>
            <a:pPr lvl="1" eaLnBrk="1" hangingPunct="1">
              <a:lnSpc>
                <a:spcPct val="90000"/>
              </a:lnSpc>
              <a:spcBef>
                <a:spcPct val="20000"/>
              </a:spcBef>
              <a:buFontTx/>
              <a:buChar char="•"/>
            </a:pPr>
            <a:r>
              <a:rPr lang="de-DE" altLang="de-DE" sz="1100"/>
              <a:t>Eine Begründung für das Zustandekommen der Wertigkeit wird im normalen Unterrichtsgang nicht gegeben.</a:t>
            </a:r>
          </a:p>
          <a:p>
            <a:pPr eaLnBrk="1" hangingPunct="1">
              <a:lnSpc>
                <a:spcPct val="90000"/>
              </a:lnSpc>
              <a:spcBef>
                <a:spcPct val="20000"/>
              </a:spcBef>
            </a:pPr>
            <a:r>
              <a:rPr lang="de-DE" altLang="de-DE" sz="1100"/>
              <a:t>Durch dieses Vorgehen lassen sich zwar die Verhältnisformeln einiger binärer Verbindungen aufstellen, zugleich werden falsche Vorstellungen geweckt, die nicht für weiterführende Überlegungen geeignet sind. Ein bloßer Formalismus verstellt den Weg zu einem Verständnis wirklicher Zusammenhänge. [3] Aus diesen Gründen verzichten viele Lehrkräfte ganz auf die Einführung und Verwendung der Wertigkeit. [4] </a:t>
            </a:r>
          </a:p>
          <a:p>
            <a:pPr eaLnBrk="1" hangingPunct="1">
              <a:lnSpc>
                <a:spcPct val="90000"/>
              </a:lnSpc>
              <a:spcBef>
                <a:spcPct val="20000"/>
              </a:spcBef>
            </a:pPr>
            <a:endParaRPr lang="de-DE" altLang="de-DE" sz="1100"/>
          </a:p>
          <a:p>
            <a:pPr eaLnBrk="1" hangingPunct="1">
              <a:lnSpc>
                <a:spcPct val="90000"/>
              </a:lnSpc>
              <a:spcBef>
                <a:spcPct val="20000"/>
              </a:spcBef>
            </a:pPr>
            <a:endParaRPr lang="de-DE" altLang="de-DE" sz="1100"/>
          </a:p>
          <a:p>
            <a:pPr eaLnBrk="1" hangingPunct="1">
              <a:lnSpc>
                <a:spcPct val="90000"/>
              </a:lnSpc>
              <a:spcBef>
                <a:spcPct val="20000"/>
              </a:spcBef>
            </a:pPr>
            <a:endParaRPr lang="de-DE" altLang="de-DE" sz="1100"/>
          </a:p>
          <a:p>
            <a:pPr eaLnBrk="1" hangingPunct="1">
              <a:lnSpc>
                <a:spcPct val="90000"/>
              </a:lnSpc>
              <a:spcBef>
                <a:spcPct val="20000"/>
              </a:spcBef>
            </a:pPr>
            <a:r>
              <a:rPr lang="de-DE" altLang="de-DE" sz="1100" b="1"/>
              <a:t>Literatur:</a:t>
            </a:r>
          </a:p>
          <a:p>
            <a:pPr eaLnBrk="1" hangingPunct="1">
              <a:lnSpc>
                <a:spcPct val="90000"/>
              </a:lnSpc>
              <a:spcBef>
                <a:spcPct val="20000"/>
              </a:spcBef>
            </a:pPr>
            <a:r>
              <a:rPr lang="de-DE" altLang="de-DE" sz="1000"/>
              <a:t>[1] Freiman, T. : Die Wertigkeit – Plädoyer für ein fast vergessenes Konzept, NiU Chemie, Heft 76/77, 2003, 52f.</a:t>
            </a:r>
          </a:p>
          <a:p>
            <a:pPr eaLnBrk="1" hangingPunct="1">
              <a:lnSpc>
                <a:spcPct val="90000"/>
              </a:lnSpc>
              <a:spcBef>
                <a:spcPct val="20000"/>
              </a:spcBef>
            </a:pPr>
            <a:r>
              <a:rPr lang="de-DE" altLang="de-DE" sz="1000"/>
              <a:t>[2] http://daten.didaktikchemie.uni-bayreuth.de/v_chemie/3_gleichungen.htm   30.06.2011.</a:t>
            </a:r>
          </a:p>
          <a:p>
            <a:pPr eaLnBrk="1" hangingPunct="1">
              <a:lnSpc>
                <a:spcPct val="90000"/>
              </a:lnSpc>
              <a:spcBef>
                <a:spcPct val="20000"/>
              </a:spcBef>
            </a:pPr>
            <a:r>
              <a:rPr lang="de-DE" altLang="de-DE" sz="1000"/>
              <a:t>[3] Hammer, H.O.: Mannigfaltigkeit der Formeltypen in der Chemie, NiU Chemie Heft 2, 1982, 79f.</a:t>
            </a:r>
          </a:p>
          <a:p>
            <a:pPr eaLnBrk="1" hangingPunct="1">
              <a:lnSpc>
                <a:spcPct val="90000"/>
              </a:lnSpc>
              <a:spcBef>
                <a:spcPct val="20000"/>
              </a:spcBef>
            </a:pPr>
            <a:r>
              <a:rPr lang="de-DE" altLang="de-DE" sz="1000"/>
              <a:t>[4] Pfeifer P., Lutz B., Bader H.J. (Hrsg.): Konkrete Fachdidaktik Chemie, 3. Auflage, Oldenbourg, München 2002, S. 137.</a:t>
            </a:r>
          </a:p>
          <a:p>
            <a:pPr eaLnBrk="1" hangingPunct="1">
              <a:lnSpc>
                <a:spcPct val="90000"/>
              </a:lnSpc>
              <a:spcBef>
                <a:spcPct val="20000"/>
              </a:spcBef>
            </a:pPr>
            <a:endParaRPr lang="de-DE" altLang="de-DE" sz="1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de-DE" altLang="de-DE" smtClean="0"/>
              <a:t>Nachdenkliches zur Wertigkeit</a:t>
            </a:r>
            <a:br>
              <a:rPr lang="de-DE" altLang="de-DE" smtClean="0"/>
            </a:br>
            <a:r>
              <a:rPr lang="de-DE" altLang="de-DE" sz="1400" b="0" smtClean="0"/>
              <a:t>(Arbeitsblatt)</a:t>
            </a:r>
          </a:p>
        </p:txBody>
      </p:sp>
      <p:sp>
        <p:nvSpPr>
          <p:cNvPr id="4099" name="Rectangle 3"/>
          <p:cNvSpPr>
            <a:spLocks noGrp="1" noChangeArrowheads="1"/>
          </p:cNvSpPr>
          <p:nvPr>
            <p:ph type="body" sz="half" idx="4294967295"/>
          </p:nvPr>
        </p:nvSpPr>
        <p:spPr>
          <a:xfrm>
            <a:off x="188913" y="849313"/>
            <a:ext cx="6480175" cy="1439862"/>
          </a:xfrm>
        </p:spPr>
        <p:txBody>
          <a:bodyPr/>
          <a:lstStyle/>
          <a:p>
            <a:pPr marL="0" indent="0" eaLnBrk="1" hangingPunct="1">
              <a:buFontTx/>
              <a:buNone/>
            </a:pPr>
            <a:r>
              <a:rPr lang="de-DE" altLang="de-DE" sz="1200" smtClean="0"/>
              <a:t>Der Chemiker Dr. Faulenzer hatte in seinem Labor durch Elementaranalyse schon eine ganze Reihe von Verbindungen analysiert und deren Verhältnisformeln aus den ermittelten Massenverhältnissen berechnet. Sein Chef Prof. Ganzgenau hat ihn allerdings beauftragt, noch weitere Verhältnisformeln zu ermitteln. Aber Dr. Faulenzer hat die Nase voll vom genauen Experimentieren und sucht nach einem Weg - einer Regel - wie er ohne langwierige Experimente die Formeln der übrigen Verbindungen herausfinden kann.</a:t>
            </a:r>
          </a:p>
          <a:p>
            <a:pPr marL="0" indent="0" eaLnBrk="1" hangingPunct="1">
              <a:buFontTx/>
              <a:buNone/>
            </a:pPr>
            <a:r>
              <a:rPr lang="de-DE" altLang="de-DE" sz="1200" smtClean="0"/>
              <a:t>Kannst du ihm dabei helfen? Erläutere deine Regel deinen Mitschülern!</a:t>
            </a:r>
          </a:p>
        </p:txBody>
      </p:sp>
      <p:graphicFrame>
        <p:nvGraphicFramePr>
          <p:cNvPr id="22751" name="Group 223"/>
          <p:cNvGraphicFramePr>
            <a:graphicFrameLocks noGrp="1"/>
          </p:cNvGraphicFramePr>
          <p:nvPr>
            <p:ph sz="half" idx="4294967295"/>
          </p:nvPr>
        </p:nvGraphicFramePr>
        <p:xfrm>
          <a:off x="188913" y="2578100"/>
          <a:ext cx="6480175" cy="549275"/>
        </p:xfrm>
        <a:graphic>
          <a:graphicData uri="http://schemas.openxmlformats.org/drawingml/2006/table">
            <a:tbl>
              <a:tblPr/>
              <a:tblGrid>
                <a:gridCol w="1295400">
                  <a:extLst>
                    <a:ext uri="{9D8B030D-6E8A-4147-A177-3AD203B41FA5}">
                      <a16:colId xmlns:a16="http://schemas.microsoft.com/office/drawing/2014/main" val="20000"/>
                    </a:ext>
                  </a:extLst>
                </a:gridCol>
                <a:gridCol w="129698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296988">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tblGrid>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chemeClr val="tx1"/>
                          </a:solidFill>
                          <a:effectLst/>
                          <a:latin typeface="Arial" charset="0"/>
                          <a:ea typeface="Times New Roman" pitchFamily="18" charset="0"/>
                          <a:cs typeface="Arial" charset="0"/>
                        </a:rPr>
                        <a:t>HCl</a:t>
                      </a:r>
                      <a:endParaRPr kumimoji="0" lang="de-DE"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73" marB="4577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chemeClr val="tx1"/>
                          </a:solidFill>
                          <a:effectLst/>
                          <a:latin typeface="Arial" charset="0"/>
                          <a:ea typeface="Times New Roman" pitchFamily="18" charset="0"/>
                          <a:cs typeface="Arial" charset="0"/>
                        </a:rPr>
                        <a:t>NaH</a:t>
                      </a:r>
                      <a:endParaRPr kumimoji="0" lang="de-DE"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73" marB="4577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chemeClr val="tx1"/>
                          </a:solidFill>
                          <a:effectLst/>
                          <a:latin typeface="Arial" charset="0"/>
                          <a:ea typeface="Times New Roman" pitchFamily="18" charset="0"/>
                          <a:cs typeface="Arial" charset="0"/>
                        </a:rPr>
                        <a:t>LiH</a:t>
                      </a:r>
                      <a:endParaRPr kumimoji="0" lang="de-DE"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73" marB="4577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Arial" charset="0"/>
                          <a:ea typeface="Times New Roman" pitchFamily="18" charset="0"/>
                          <a:cs typeface="Arial" charset="0"/>
                        </a:rPr>
                        <a:t>H</a:t>
                      </a:r>
                      <a:r>
                        <a:rPr kumimoji="0" lang="it-IT" sz="1200" b="0" i="0" u="none" strike="noStrike" cap="none" normalizeH="0" baseline="-30000" smtClean="0">
                          <a:ln>
                            <a:noFill/>
                          </a:ln>
                          <a:solidFill>
                            <a:schemeClr val="tx1"/>
                          </a:solidFill>
                          <a:effectLst/>
                          <a:latin typeface="Arial" charset="0"/>
                          <a:ea typeface="Times New Roman" pitchFamily="18" charset="0"/>
                          <a:cs typeface="Arial" charset="0"/>
                        </a:rPr>
                        <a:t>2</a:t>
                      </a:r>
                      <a:r>
                        <a:rPr kumimoji="0" lang="it-IT" sz="1200" b="0" i="0" u="none" strike="noStrike" cap="none" normalizeH="0" baseline="0" smtClean="0">
                          <a:ln>
                            <a:noFill/>
                          </a:ln>
                          <a:solidFill>
                            <a:schemeClr val="tx1"/>
                          </a:solidFill>
                          <a:effectLst/>
                          <a:latin typeface="Arial" charset="0"/>
                          <a:ea typeface="Times New Roman" pitchFamily="18" charset="0"/>
                          <a:cs typeface="Arial" charset="0"/>
                        </a:rPr>
                        <a:t>O</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73" marB="4577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Arial" charset="0"/>
                          <a:ea typeface="Times New Roman" pitchFamily="18" charset="0"/>
                          <a:cs typeface="Arial" charset="0"/>
                        </a:rPr>
                        <a:t>CaH</a:t>
                      </a:r>
                      <a:r>
                        <a:rPr kumimoji="0" lang="it-IT" sz="1200" b="0" i="0" u="none" strike="noStrike" cap="none" normalizeH="0" baseline="-30000" smtClean="0">
                          <a:ln>
                            <a:noFill/>
                          </a:ln>
                          <a:solidFill>
                            <a:schemeClr val="tx1"/>
                          </a:solidFill>
                          <a:effectLst/>
                          <a:latin typeface="Arial" charset="0"/>
                          <a:ea typeface="Times New Roman" pitchFamily="18" charset="0"/>
                          <a:cs typeface="Arial" charset="0"/>
                        </a:rPr>
                        <a:t>2</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73" marB="4577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smtClean="0">
                          <a:ln>
                            <a:noFill/>
                          </a:ln>
                          <a:solidFill>
                            <a:schemeClr val="tx1"/>
                          </a:solidFill>
                          <a:effectLst/>
                          <a:latin typeface="Arial" charset="0"/>
                          <a:ea typeface="Times New Roman" pitchFamily="18" charset="0"/>
                          <a:cs typeface="Arial" charset="0"/>
                        </a:rPr>
                        <a:t>MgH</a:t>
                      </a:r>
                      <a:r>
                        <a:rPr kumimoji="0" lang="it-IT" sz="1200" b="0" i="0" u="none" strike="noStrike" cap="none" normalizeH="0" baseline="-30000" smtClean="0">
                          <a:ln>
                            <a:noFill/>
                          </a:ln>
                          <a:solidFill>
                            <a:schemeClr val="tx1"/>
                          </a:solidFill>
                          <a:effectLst/>
                          <a:latin typeface="Arial" charset="0"/>
                          <a:ea typeface="Times New Roman" pitchFamily="18" charset="0"/>
                          <a:cs typeface="Arial" charset="0"/>
                        </a:rPr>
                        <a:t>2</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73" marB="4577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chemeClr val="tx1"/>
                          </a:solidFill>
                          <a:effectLst/>
                          <a:latin typeface="Arial" charset="0"/>
                          <a:ea typeface="Times New Roman" pitchFamily="18" charset="0"/>
                          <a:cs typeface="Arial" charset="0"/>
                        </a:rPr>
                        <a:t>NH</a:t>
                      </a:r>
                      <a:r>
                        <a:rPr kumimoji="0" lang="de-DE" sz="12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de-DE"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73" marB="4577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chemeClr val="tx1"/>
                          </a:solidFill>
                          <a:effectLst/>
                          <a:latin typeface="Arial" charset="0"/>
                          <a:ea typeface="Times New Roman" pitchFamily="18" charset="0"/>
                          <a:cs typeface="Arial" charset="0"/>
                        </a:rPr>
                        <a:t>AlH</a:t>
                      </a:r>
                      <a:r>
                        <a:rPr kumimoji="0" lang="de-DE" sz="12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de-DE"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73" marB="4577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chemeClr val="tx1"/>
                          </a:solidFill>
                          <a:effectLst/>
                          <a:latin typeface="Arial" charset="0"/>
                          <a:ea typeface="Times New Roman" pitchFamily="18" charset="0"/>
                          <a:cs typeface="Arial" charset="0"/>
                        </a:rPr>
                        <a:t>CH</a:t>
                      </a:r>
                      <a:r>
                        <a:rPr kumimoji="0" lang="de-DE" sz="1200" b="0" i="0" u="none" strike="noStrike" cap="none" normalizeH="0" baseline="-30000" smtClean="0">
                          <a:ln>
                            <a:noFill/>
                          </a:ln>
                          <a:solidFill>
                            <a:schemeClr val="tx1"/>
                          </a:solidFill>
                          <a:effectLst/>
                          <a:latin typeface="Arial" charset="0"/>
                          <a:ea typeface="Times New Roman" pitchFamily="18" charset="0"/>
                          <a:cs typeface="Arial" charset="0"/>
                        </a:rPr>
                        <a:t>4</a:t>
                      </a:r>
                      <a:endParaRPr kumimoji="0" lang="de-DE"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73" marB="4577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smtClean="0">
                          <a:ln>
                            <a:noFill/>
                          </a:ln>
                          <a:solidFill>
                            <a:schemeClr val="tx1"/>
                          </a:solidFill>
                          <a:effectLst/>
                          <a:latin typeface="Arial" charset="0"/>
                          <a:ea typeface="Times New Roman" pitchFamily="18" charset="0"/>
                          <a:cs typeface="Arial" charset="0"/>
                        </a:rPr>
                        <a:t>SiH</a:t>
                      </a:r>
                      <a:r>
                        <a:rPr kumimoji="0" lang="de-DE" sz="1200" b="0" i="0" u="none" strike="noStrike" cap="none" normalizeH="0" baseline="-30000" smtClean="0">
                          <a:ln>
                            <a:noFill/>
                          </a:ln>
                          <a:solidFill>
                            <a:schemeClr val="tx1"/>
                          </a:solidFill>
                          <a:effectLst/>
                          <a:latin typeface="Arial" charset="0"/>
                          <a:ea typeface="Times New Roman" pitchFamily="18" charset="0"/>
                          <a:cs typeface="Arial" charset="0"/>
                        </a:rPr>
                        <a:t>4</a:t>
                      </a:r>
                      <a:endParaRPr kumimoji="0" lang="de-DE"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73" marB="4577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120" name="Rectangle 68"/>
          <p:cNvSpPr>
            <a:spLocks noChangeArrowheads="1"/>
          </p:cNvSpPr>
          <p:nvPr/>
        </p:nvSpPr>
        <p:spPr bwMode="auto">
          <a:xfrm>
            <a:off x="188913" y="2289175"/>
            <a:ext cx="64801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de-DE" altLang="de-DE" sz="1200"/>
              <a:t>Folgende Verhältnisformeln hat Dr. Faulenzer schon ermittelt:</a:t>
            </a:r>
          </a:p>
        </p:txBody>
      </p:sp>
      <p:sp>
        <p:nvSpPr>
          <p:cNvPr id="4121" name="Rectangle 69"/>
          <p:cNvSpPr>
            <a:spLocks noChangeArrowheads="1"/>
          </p:cNvSpPr>
          <p:nvPr/>
        </p:nvSpPr>
        <p:spPr bwMode="auto">
          <a:xfrm>
            <a:off x="188913" y="3152775"/>
            <a:ext cx="64801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de-DE" altLang="de-DE" sz="1200"/>
              <a:t>Diese Formeln muss Dr. Faulenzer noch herausfinden:</a:t>
            </a:r>
          </a:p>
        </p:txBody>
      </p:sp>
      <p:graphicFrame>
        <p:nvGraphicFramePr>
          <p:cNvPr id="22722" name="Group 194"/>
          <p:cNvGraphicFramePr>
            <a:graphicFrameLocks noGrp="1"/>
          </p:cNvGraphicFramePr>
          <p:nvPr>
            <p:ph idx="4294967295"/>
          </p:nvPr>
        </p:nvGraphicFramePr>
        <p:xfrm>
          <a:off x="188913" y="3441700"/>
          <a:ext cx="6480175" cy="862013"/>
        </p:xfrm>
        <a:graphic>
          <a:graphicData uri="http://schemas.openxmlformats.org/drawingml/2006/table">
            <a:tbl>
              <a:tblPr/>
              <a:tblGrid>
                <a:gridCol w="1295400">
                  <a:extLst>
                    <a:ext uri="{9D8B030D-6E8A-4147-A177-3AD203B41FA5}">
                      <a16:colId xmlns:a16="http://schemas.microsoft.com/office/drawing/2014/main" val="20000"/>
                    </a:ext>
                  </a:extLst>
                </a:gridCol>
                <a:gridCol w="129698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296988">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tblGrid>
              <a:tr h="2873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Na</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Li</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Ca</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Mg</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Al</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73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Ca</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Mg</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Al</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Si</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3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Ca</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Si</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Al</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x</a:t>
                      </a:r>
                      <a:r>
                        <a:rPr kumimoji="0" lang="en-GB" sz="12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1200" b="0" i="0" u="none" strike="noStrike" cap="none" normalizeH="0" baseline="-30000" smtClean="0">
                          <a:ln>
                            <a:noFill/>
                          </a:ln>
                          <a:solidFill>
                            <a:schemeClr val="tx1"/>
                          </a:solidFill>
                          <a:effectLst/>
                          <a:latin typeface="Arial" charset="0"/>
                          <a:ea typeface="Times New Roman" pitchFamily="18" charset="0"/>
                          <a:cs typeface="Arial" charset="0"/>
                        </a:rPr>
                        <a:t>y</a:t>
                      </a:r>
                      <a:endParaRPr kumimoji="0" lang="en-GB"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148" name="Rectangle 221"/>
          <p:cNvSpPr>
            <a:spLocks noChangeArrowheads="1"/>
          </p:cNvSpPr>
          <p:nvPr/>
        </p:nvSpPr>
        <p:spPr bwMode="auto">
          <a:xfrm>
            <a:off x="188913" y="6248400"/>
            <a:ext cx="648017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de-DE" altLang="de-DE" sz="1200"/>
              <a:t>Falls du keine Idee hast, wie Dr. Faulenzer die fehlenden Formeln – ohne zu experimentieren - ermitteln könnte, kannst du dir abgestuft Hilfen (Hilfekärtchen 1-4) vom Lehrertisch holen.</a:t>
            </a:r>
          </a:p>
          <a:p>
            <a:pPr eaLnBrk="1" hangingPunct="1">
              <a:spcBef>
                <a:spcPct val="20000"/>
              </a:spcBef>
            </a:pPr>
            <a:endParaRPr lang="de-DE" altLang="de-DE" sz="1200"/>
          </a:p>
          <a:p>
            <a:pPr eaLnBrk="1" hangingPunct="1">
              <a:spcBef>
                <a:spcPct val="20000"/>
              </a:spcBef>
            </a:pPr>
            <a:r>
              <a:rPr lang="de-DE" altLang="de-DE" sz="1200"/>
              <a:t>Zum Schluß kannst du deine Lösungsvorschläge mit dem Lösungsbogen von Dr. Faulenzer vergleichen (auch auf dem Lehrertisch).</a:t>
            </a:r>
          </a:p>
        </p:txBody>
      </p:sp>
      <p:sp>
        <p:nvSpPr>
          <p:cNvPr id="4149" name="Rectangle 222"/>
          <p:cNvSpPr>
            <a:spLocks noChangeArrowheads="1"/>
          </p:cNvSpPr>
          <p:nvPr/>
        </p:nvSpPr>
        <p:spPr bwMode="auto">
          <a:xfrm>
            <a:off x="188913" y="7400925"/>
            <a:ext cx="6480175"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de-DE" altLang="de-DE" sz="1200" b="1"/>
              <a:t>Überlege noch Folgendes:</a:t>
            </a:r>
          </a:p>
          <a:p>
            <a:pPr eaLnBrk="1" hangingPunct="1">
              <a:spcBef>
                <a:spcPct val="20000"/>
              </a:spcBef>
            </a:pPr>
            <a:r>
              <a:rPr lang="de-DE" altLang="de-DE" sz="1200"/>
              <a:t>Prof. Ganzgenau ist überrascht von der Geschwindigkeit, in der Dr. Faulenzer seine Ergebnisse präsentiert und ist recht zufrieden. </a:t>
            </a:r>
          </a:p>
          <a:p>
            <a:pPr eaLnBrk="1" hangingPunct="1">
              <a:spcBef>
                <a:spcPct val="20000"/>
              </a:spcBef>
            </a:pPr>
            <a:r>
              <a:rPr lang="de-DE" altLang="de-DE" sz="1200"/>
              <a:t>Allerdings findet er bei der Überprüfung einige Abweichungen. So findet er Verbindungen aus Chlor- und Sauerstoffatomen mit den folgenden Verhältnisformeln:</a:t>
            </a:r>
          </a:p>
          <a:p>
            <a:pPr eaLnBrk="1" hangingPunct="1">
              <a:spcBef>
                <a:spcPct val="20000"/>
              </a:spcBef>
            </a:pPr>
            <a:r>
              <a:rPr lang="de-DE" altLang="de-DE" sz="1200"/>
              <a:t>Cl</a:t>
            </a:r>
            <a:r>
              <a:rPr lang="de-DE" altLang="de-DE" sz="1200" baseline="-25000"/>
              <a:t>2</a:t>
            </a:r>
            <a:r>
              <a:rPr lang="de-DE" altLang="de-DE" sz="1200"/>
              <a:t>O</a:t>
            </a:r>
            <a:r>
              <a:rPr lang="de-DE" altLang="de-DE" sz="1200" baseline="-25000"/>
              <a:t>3</a:t>
            </a:r>
            <a:r>
              <a:rPr lang="de-DE" altLang="de-DE" sz="1200"/>
              <a:t>, ClO</a:t>
            </a:r>
            <a:r>
              <a:rPr lang="de-DE" altLang="de-DE" sz="1200" baseline="-25000"/>
              <a:t>2</a:t>
            </a:r>
            <a:r>
              <a:rPr lang="de-DE" altLang="de-DE" sz="1200"/>
              <a:t>, Cl</a:t>
            </a:r>
            <a:r>
              <a:rPr lang="de-DE" altLang="de-DE" sz="1200" baseline="-25000"/>
              <a:t>2</a:t>
            </a:r>
            <a:r>
              <a:rPr lang="de-DE" altLang="de-DE" sz="1200"/>
              <a:t>O</a:t>
            </a:r>
            <a:r>
              <a:rPr lang="de-DE" altLang="de-DE" sz="1200" baseline="-25000"/>
              <a:t>6</a:t>
            </a:r>
            <a:r>
              <a:rPr lang="de-DE" altLang="de-DE" sz="1200"/>
              <a:t>, Cl</a:t>
            </a:r>
            <a:r>
              <a:rPr lang="de-DE" altLang="de-DE" sz="1200" baseline="-25000"/>
              <a:t>2</a:t>
            </a:r>
            <a:r>
              <a:rPr lang="de-DE" altLang="de-DE" sz="1200"/>
              <a:t>O</a:t>
            </a:r>
            <a:r>
              <a:rPr lang="de-DE" altLang="de-DE" sz="1200" baseline="-25000"/>
              <a:t>7</a:t>
            </a:r>
            <a:r>
              <a:rPr lang="de-DE" altLang="de-DE" sz="1200"/>
              <a:t>,</a:t>
            </a:r>
          </a:p>
          <a:p>
            <a:pPr eaLnBrk="1" hangingPunct="1">
              <a:spcBef>
                <a:spcPct val="20000"/>
              </a:spcBef>
            </a:pPr>
            <a:r>
              <a:rPr lang="de-DE" altLang="de-DE" sz="1200"/>
              <a:t>aber auch Verbindungen aus Stickstoff- und Sauerstoffatomen im folgenden Teilchenanzahlverhältnis:</a:t>
            </a:r>
          </a:p>
          <a:p>
            <a:pPr eaLnBrk="1" hangingPunct="1">
              <a:spcBef>
                <a:spcPct val="20000"/>
              </a:spcBef>
            </a:pPr>
            <a:r>
              <a:rPr lang="de-DE" altLang="de-DE" sz="1200"/>
              <a:t>NO, NO</a:t>
            </a:r>
            <a:r>
              <a:rPr lang="de-DE" altLang="de-DE" sz="1200" baseline="-25000"/>
              <a:t>2</a:t>
            </a:r>
            <a:r>
              <a:rPr lang="de-DE" altLang="de-DE" sz="1200"/>
              <a:t>, N</a:t>
            </a:r>
            <a:r>
              <a:rPr lang="de-DE" altLang="de-DE" sz="1200" baseline="-25000"/>
              <a:t>2</a:t>
            </a:r>
            <a:r>
              <a:rPr lang="de-DE" altLang="de-DE" sz="1200"/>
              <a:t>O</a:t>
            </a:r>
            <a:r>
              <a:rPr lang="de-DE" altLang="de-DE" sz="1200" baseline="-25000"/>
              <a:t>4</a:t>
            </a:r>
            <a:r>
              <a:rPr lang="de-DE" altLang="de-DE" sz="1200"/>
              <a:t>.</a:t>
            </a:r>
          </a:p>
          <a:p>
            <a:pPr eaLnBrk="1" hangingPunct="1">
              <a:spcBef>
                <a:spcPct val="20000"/>
              </a:spcBef>
            </a:pPr>
            <a:r>
              <a:rPr lang="de-DE" altLang="de-DE" sz="1200"/>
              <a:t>Was lässt sich daraus schließen?</a:t>
            </a:r>
          </a:p>
        </p:txBody>
      </p:sp>
      <p:sp>
        <p:nvSpPr>
          <p:cNvPr id="4150" name="Rectangle 225"/>
          <p:cNvSpPr>
            <a:spLocks noChangeArrowheads="1"/>
          </p:cNvSpPr>
          <p:nvPr/>
        </p:nvSpPr>
        <p:spPr bwMode="auto">
          <a:xfrm>
            <a:off x="188913" y="4375150"/>
            <a:ext cx="64801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de-DE" altLang="de-DE" sz="1200"/>
              <a:t>Deine Vorschläge an Dr. Faulenzer:</a:t>
            </a:r>
          </a:p>
        </p:txBody>
      </p:sp>
      <p:graphicFrame>
        <p:nvGraphicFramePr>
          <p:cNvPr id="22754" name="Group 226"/>
          <p:cNvGraphicFramePr>
            <a:graphicFrameLocks noGrp="1"/>
          </p:cNvGraphicFramePr>
          <p:nvPr/>
        </p:nvGraphicFramePr>
        <p:xfrm>
          <a:off x="188913" y="4664075"/>
          <a:ext cx="6480175" cy="1371600"/>
        </p:xfrm>
        <a:graphic>
          <a:graphicData uri="http://schemas.openxmlformats.org/drawingml/2006/table">
            <a:tbl>
              <a:tblPr/>
              <a:tblGrid>
                <a:gridCol w="1295400">
                  <a:extLst>
                    <a:ext uri="{9D8B030D-6E8A-4147-A177-3AD203B41FA5}">
                      <a16:colId xmlns:a16="http://schemas.microsoft.com/office/drawing/2014/main" val="20000"/>
                    </a:ext>
                  </a:extLst>
                </a:gridCol>
                <a:gridCol w="129698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296988">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tblGrid>
              <a:tr h="4556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Na </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Li</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Ca</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Mg</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Al</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Ca</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Mg</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Al</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Si</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56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Ca</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Si</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Al</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en-GB" sz="2400" b="0" i="0" u="none" strike="noStrike" cap="none" normalizeH="0" baseline="-30000" smtClean="0">
                          <a:ln>
                            <a:noFill/>
                          </a:ln>
                          <a:solidFill>
                            <a:schemeClr val="tx1"/>
                          </a:solidFill>
                          <a:effectLst/>
                          <a:latin typeface="Arial" charset="0"/>
                          <a:ea typeface="Times New Roman" pitchFamily="18" charset="0"/>
                          <a:cs typeface="Arial" charset="0"/>
                        </a:rPr>
                        <a:t> </a:t>
                      </a:r>
                      <a:endParaRPr kumimoji="0" lang="en-GB" sz="24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3"/>
          <p:cNvSpPr>
            <a:spLocks noGrp="1" noChangeArrowheads="1"/>
          </p:cNvSpPr>
          <p:nvPr>
            <p:ph type="title"/>
          </p:nvPr>
        </p:nvSpPr>
        <p:spPr/>
        <p:txBody>
          <a:bodyPr/>
          <a:lstStyle/>
          <a:p>
            <a:pPr eaLnBrk="1" hangingPunct="1"/>
            <a:r>
              <a:rPr lang="de-DE" altLang="de-DE" smtClean="0"/>
              <a:t>Hilfen</a:t>
            </a:r>
          </a:p>
        </p:txBody>
      </p:sp>
      <p:sp>
        <p:nvSpPr>
          <p:cNvPr id="5123" name="Text Box 104"/>
          <p:cNvSpPr txBox="1">
            <a:spLocks noChangeArrowheads="1"/>
          </p:cNvSpPr>
          <p:nvPr/>
        </p:nvSpPr>
        <p:spPr bwMode="auto">
          <a:xfrm>
            <a:off x="188913" y="704850"/>
            <a:ext cx="6478587" cy="215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a:t>Hilfe 1:</a:t>
            </a:r>
          </a:p>
          <a:p>
            <a:pPr eaLnBrk="1" hangingPunct="1">
              <a:spcBef>
                <a:spcPct val="50000"/>
              </a:spcBef>
            </a:pPr>
            <a:r>
              <a:rPr lang="de-DE" altLang="de-DE" sz="1400"/>
              <a:t>Dr. Faulenzer betrachtete die schon ermittelten Formeln eine ganze Weile und dann folgerte er, dass die Verhältnisformel für Natriumchlorid NaCl und die für Calciumchlorid CaCl</a:t>
            </a:r>
            <a:r>
              <a:rPr lang="de-DE" altLang="de-DE" sz="1400" baseline="-25000"/>
              <a:t>2</a:t>
            </a:r>
            <a:r>
              <a:rPr lang="de-DE" altLang="de-DE" sz="1400"/>
              <a:t> lauten müsste. Die experimentelle Überprüfung bestätigte sein Ergebnis. Wie kam Dr. Faulenzer zu seiner Vermutung?</a:t>
            </a:r>
          </a:p>
          <a:p>
            <a:pPr eaLnBrk="1" hangingPunct="1">
              <a:spcBef>
                <a:spcPct val="50000"/>
              </a:spcBef>
            </a:pPr>
            <a:r>
              <a:rPr lang="de-DE" altLang="de-DE" sz="1400"/>
              <a:t>Schaue die beiden Formeln und damit verwandte schon bekannte Verhältnis-formeln einmal genauer an. Fällt dir etwas auf? Wenn nicht, vielleicht hilft dir Hilfe 2 weiter.</a:t>
            </a:r>
          </a:p>
        </p:txBody>
      </p:sp>
      <p:sp>
        <p:nvSpPr>
          <p:cNvPr id="5124" name="Text Box 105"/>
          <p:cNvSpPr txBox="1">
            <a:spLocks noChangeArrowheads="1"/>
          </p:cNvSpPr>
          <p:nvPr/>
        </p:nvSpPr>
        <p:spPr bwMode="auto">
          <a:xfrm>
            <a:off x="188913" y="2936875"/>
            <a:ext cx="6478587" cy="215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a:t>Hilfe 2:</a:t>
            </a:r>
          </a:p>
          <a:p>
            <a:pPr eaLnBrk="1" hangingPunct="1">
              <a:spcBef>
                <a:spcPct val="50000"/>
              </a:spcBef>
            </a:pPr>
            <a:r>
              <a:rPr lang="de-DE" altLang="de-DE" sz="1400"/>
              <a:t>Vergleiche die Zahl der Wasserstoffatome, die die Atome einer Atomart in bekannten Verbindungen binden, und überlege dir, welche Folgerung du daraus für das Zahlenverhältnis der Atomarten in der dir vorliegenden unbekannten Formel ziehen könntest.</a:t>
            </a:r>
          </a:p>
          <a:p>
            <a:pPr eaLnBrk="1" hangingPunct="1">
              <a:spcBef>
                <a:spcPct val="50000"/>
              </a:spcBef>
            </a:pPr>
            <a:r>
              <a:rPr lang="de-DE" altLang="de-DE" sz="1400"/>
              <a:t>Wenn das nicht hilft, probiere Hilfe 3.</a:t>
            </a:r>
          </a:p>
        </p:txBody>
      </p:sp>
      <p:grpSp>
        <p:nvGrpSpPr>
          <p:cNvPr id="5125" name="Group 197"/>
          <p:cNvGrpSpPr>
            <a:grpSpLocks/>
          </p:cNvGrpSpPr>
          <p:nvPr/>
        </p:nvGrpSpPr>
        <p:grpSpPr bwMode="auto">
          <a:xfrm>
            <a:off x="188913" y="5168900"/>
            <a:ext cx="6480175" cy="2159000"/>
            <a:chOff x="119" y="3256"/>
            <a:chExt cx="4082" cy="1360"/>
          </a:xfrm>
        </p:grpSpPr>
        <p:sp>
          <p:nvSpPr>
            <p:cNvPr id="5144" name="Text Box 106"/>
            <p:cNvSpPr txBox="1">
              <a:spLocks noChangeArrowheads="1"/>
            </p:cNvSpPr>
            <p:nvPr/>
          </p:nvSpPr>
          <p:spPr bwMode="auto">
            <a:xfrm>
              <a:off x="119" y="3256"/>
              <a:ext cx="4082" cy="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a:t>Hilfe 3:</a:t>
              </a:r>
            </a:p>
            <a:p>
              <a:pPr eaLnBrk="1" hangingPunct="1">
                <a:spcBef>
                  <a:spcPct val="50000"/>
                </a:spcBef>
              </a:pPr>
              <a:r>
                <a:rPr lang="de-DE" altLang="de-DE" sz="1400"/>
                <a:t>Schreibe über die Atomarten in den bisher von dir bearbeiteten Formeln das Symbol für die Atomart Wasserstoff so oft, wie diese Atomart in den Vergleichsformeln Wasserstoffatome binden!</a:t>
              </a:r>
            </a:p>
          </p:txBody>
        </p:sp>
        <p:sp>
          <p:nvSpPr>
            <p:cNvPr id="5145" name="Rectangle 137"/>
            <p:cNvSpPr>
              <a:spLocks noChangeArrowheads="1"/>
            </p:cNvSpPr>
            <p:nvPr/>
          </p:nvSpPr>
          <p:spPr bwMode="auto">
            <a:xfrm>
              <a:off x="1367" y="4108"/>
              <a:ext cx="1247"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O</a:t>
              </a:r>
            </a:p>
          </p:txBody>
        </p:sp>
        <p:sp>
          <p:nvSpPr>
            <p:cNvPr id="5146" name="Rectangle 138"/>
            <p:cNvSpPr>
              <a:spLocks noChangeArrowheads="1"/>
            </p:cNvSpPr>
            <p:nvPr/>
          </p:nvSpPr>
          <p:spPr bwMode="auto">
            <a:xfrm>
              <a:off x="1090" y="4108"/>
              <a:ext cx="277"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de-DE" sz="1200">
                  <a:ea typeface="Times New Roman" panose="02020603050405020304" pitchFamily="18" charset="0"/>
                  <a:cs typeface="Arial" panose="020B0604020202020204" pitchFamily="34" charset="0"/>
                </a:rPr>
                <a:t>Ca</a:t>
              </a:r>
            </a:p>
          </p:txBody>
        </p:sp>
        <p:sp>
          <p:nvSpPr>
            <p:cNvPr id="5147" name="Rectangle 139"/>
            <p:cNvSpPr>
              <a:spLocks noChangeArrowheads="1"/>
            </p:cNvSpPr>
            <p:nvPr/>
          </p:nvSpPr>
          <p:spPr bwMode="auto">
            <a:xfrm>
              <a:off x="870" y="4108"/>
              <a:ext cx="22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de-DE" sz="1200">
                  <a:ea typeface="Times New Roman" panose="02020603050405020304" pitchFamily="18" charset="0"/>
                  <a:cs typeface="Arial" panose="020B0604020202020204" pitchFamily="34" charset="0"/>
                </a:rPr>
                <a:t>Cl</a:t>
              </a:r>
            </a:p>
          </p:txBody>
        </p:sp>
        <p:sp>
          <p:nvSpPr>
            <p:cNvPr id="5148" name="Rectangle 140"/>
            <p:cNvSpPr>
              <a:spLocks noChangeArrowheads="1"/>
            </p:cNvSpPr>
            <p:nvPr/>
          </p:nvSpPr>
          <p:spPr bwMode="auto">
            <a:xfrm>
              <a:off x="618" y="4108"/>
              <a:ext cx="25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de-DE" sz="1200">
                  <a:ea typeface="Times New Roman" panose="02020603050405020304" pitchFamily="18" charset="0"/>
                  <a:cs typeface="Arial" panose="020B0604020202020204" pitchFamily="34" charset="0"/>
                </a:rPr>
                <a:t>Na</a:t>
              </a:r>
            </a:p>
          </p:txBody>
        </p:sp>
        <p:sp>
          <p:nvSpPr>
            <p:cNvPr id="5149" name="Rectangle 141"/>
            <p:cNvSpPr>
              <a:spLocks noChangeArrowheads="1"/>
            </p:cNvSpPr>
            <p:nvPr/>
          </p:nvSpPr>
          <p:spPr bwMode="auto">
            <a:xfrm>
              <a:off x="119" y="4108"/>
              <a:ext cx="499"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z. B. so</a:t>
              </a:r>
            </a:p>
          </p:txBody>
        </p:sp>
        <p:sp>
          <p:nvSpPr>
            <p:cNvPr id="5150" name="Rectangle 142"/>
            <p:cNvSpPr>
              <a:spLocks noChangeArrowheads="1"/>
            </p:cNvSpPr>
            <p:nvPr/>
          </p:nvSpPr>
          <p:spPr bwMode="auto">
            <a:xfrm>
              <a:off x="1367" y="3936"/>
              <a:ext cx="1247"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HH</a:t>
              </a:r>
            </a:p>
          </p:txBody>
        </p:sp>
        <p:sp>
          <p:nvSpPr>
            <p:cNvPr id="5151" name="Rectangle 143"/>
            <p:cNvSpPr>
              <a:spLocks noChangeArrowheads="1"/>
            </p:cNvSpPr>
            <p:nvPr/>
          </p:nvSpPr>
          <p:spPr bwMode="auto">
            <a:xfrm>
              <a:off x="1090" y="3936"/>
              <a:ext cx="277"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HH</a:t>
              </a:r>
            </a:p>
          </p:txBody>
        </p:sp>
        <p:sp>
          <p:nvSpPr>
            <p:cNvPr id="5152" name="Rectangle 144"/>
            <p:cNvSpPr>
              <a:spLocks noChangeArrowheads="1"/>
            </p:cNvSpPr>
            <p:nvPr/>
          </p:nvSpPr>
          <p:spPr bwMode="auto">
            <a:xfrm>
              <a:off x="870" y="3936"/>
              <a:ext cx="22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H</a:t>
              </a:r>
            </a:p>
          </p:txBody>
        </p:sp>
        <p:sp>
          <p:nvSpPr>
            <p:cNvPr id="5153" name="Rectangle 145"/>
            <p:cNvSpPr>
              <a:spLocks noChangeArrowheads="1"/>
            </p:cNvSpPr>
            <p:nvPr/>
          </p:nvSpPr>
          <p:spPr bwMode="auto">
            <a:xfrm>
              <a:off x="618" y="3936"/>
              <a:ext cx="252"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H</a:t>
              </a:r>
            </a:p>
          </p:txBody>
        </p:sp>
        <p:sp>
          <p:nvSpPr>
            <p:cNvPr id="5154" name="Rectangle 146"/>
            <p:cNvSpPr>
              <a:spLocks noChangeArrowheads="1"/>
            </p:cNvSpPr>
            <p:nvPr/>
          </p:nvSpPr>
          <p:spPr bwMode="auto">
            <a:xfrm>
              <a:off x="119" y="3936"/>
              <a:ext cx="499"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endParaRPr lang="de-DE" altLang="de-DE" sz="1200"/>
            </a:p>
          </p:txBody>
        </p:sp>
        <p:sp>
          <p:nvSpPr>
            <p:cNvPr id="5155" name="Line 147"/>
            <p:cNvSpPr>
              <a:spLocks noChangeShapeType="1"/>
            </p:cNvSpPr>
            <p:nvPr/>
          </p:nvSpPr>
          <p:spPr bwMode="auto">
            <a:xfrm>
              <a:off x="119" y="3936"/>
              <a:ext cx="249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56" name="Line 148"/>
            <p:cNvSpPr>
              <a:spLocks noChangeShapeType="1"/>
            </p:cNvSpPr>
            <p:nvPr/>
          </p:nvSpPr>
          <p:spPr bwMode="auto">
            <a:xfrm>
              <a:off x="119" y="4280"/>
              <a:ext cx="249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57" name="Line 149"/>
            <p:cNvSpPr>
              <a:spLocks noChangeShapeType="1"/>
            </p:cNvSpPr>
            <p:nvPr/>
          </p:nvSpPr>
          <p:spPr bwMode="auto">
            <a:xfrm>
              <a:off x="119" y="3936"/>
              <a:ext cx="0" cy="344"/>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58" name="Line 150"/>
            <p:cNvSpPr>
              <a:spLocks noChangeShapeType="1"/>
            </p:cNvSpPr>
            <p:nvPr/>
          </p:nvSpPr>
          <p:spPr bwMode="auto">
            <a:xfrm>
              <a:off x="2614" y="3936"/>
              <a:ext cx="0" cy="344"/>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59" name="Text Box 170"/>
            <p:cNvSpPr txBox="1">
              <a:spLocks noChangeArrowheads="1"/>
            </p:cNvSpPr>
            <p:nvPr/>
          </p:nvSpPr>
          <p:spPr bwMode="auto">
            <a:xfrm>
              <a:off x="119" y="4299"/>
              <a:ext cx="408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400"/>
                <a:t>Wenn das nicht hilft, probiere Hilfe 4.</a:t>
              </a:r>
            </a:p>
          </p:txBody>
        </p:sp>
        <p:sp>
          <p:nvSpPr>
            <p:cNvPr id="5160" name="Rectangle 171"/>
            <p:cNvSpPr>
              <a:spLocks noChangeArrowheads="1"/>
            </p:cNvSpPr>
            <p:nvPr/>
          </p:nvSpPr>
          <p:spPr bwMode="auto">
            <a:xfrm>
              <a:off x="119" y="3256"/>
              <a:ext cx="4081" cy="13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grpSp>
      <p:grpSp>
        <p:nvGrpSpPr>
          <p:cNvPr id="5126" name="Group 198"/>
          <p:cNvGrpSpPr>
            <a:grpSpLocks/>
          </p:cNvGrpSpPr>
          <p:nvPr/>
        </p:nvGrpSpPr>
        <p:grpSpPr bwMode="auto">
          <a:xfrm>
            <a:off x="188913" y="7400925"/>
            <a:ext cx="6480175" cy="2173288"/>
            <a:chOff x="119" y="4708"/>
            <a:chExt cx="4082" cy="1369"/>
          </a:xfrm>
        </p:grpSpPr>
        <p:sp>
          <p:nvSpPr>
            <p:cNvPr id="5127" name="Text Box 172"/>
            <p:cNvSpPr txBox="1">
              <a:spLocks noChangeArrowheads="1"/>
            </p:cNvSpPr>
            <p:nvPr/>
          </p:nvSpPr>
          <p:spPr bwMode="auto">
            <a:xfrm>
              <a:off x="119" y="4708"/>
              <a:ext cx="4082" cy="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a:t>Hilfe 4:</a:t>
              </a:r>
            </a:p>
            <a:p>
              <a:pPr eaLnBrk="1" hangingPunct="1">
                <a:spcBef>
                  <a:spcPct val="50000"/>
                </a:spcBef>
              </a:pPr>
              <a:r>
                <a:rPr lang="de-DE" altLang="de-DE" sz="1400"/>
                <a:t>Schreibe über die Atomarten in den bisher von dir bearbeiteten Formeln die Zahl der Wasserstoffatome, die diese Atomarten in den Vergleichsformeln binden!</a:t>
              </a:r>
            </a:p>
          </p:txBody>
        </p:sp>
        <p:sp>
          <p:nvSpPr>
            <p:cNvPr id="5128" name="Rectangle 174"/>
            <p:cNvSpPr>
              <a:spLocks noChangeArrowheads="1"/>
            </p:cNvSpPr>
            <p:nvPr/>
          </p:nvSpPr>
          <p:spPr bwMode="auto">
            <a:xfrm>
              <a:off x="1367" y="5560"/>
              <a:ext cx="1247"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Cl</a:t>
              </a:r>
            </a:p>
          </p:txBody>
        </p:sp>
        <p:sp>
          <p:nvSpPr>
            <p:cNvPr id="5129" name="Rectangle 175"/>
            <p:cNvSpPr>
              <a:spLocks noChangeArrowheads="1"/>
            </p:cNvSpPr>
            <p:nvPr/>
          </p:nvSpPr>
          <p:spPr bwMode="auto">
            <a:xfrm>
              <a:off x="1089" y="5560"/>
              <a:ext cx="278"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de-DE" sz="1200">
                  <a:ea typeface="Times New Roman" panose="02020603050405020304" pitchFamily="18" charset="0"/>
                  <a:cs typeface="Arial" panose="020B0604020202020204" pitchFamily="34" charset="0"/>
                </a:rPr>
                <a:t>C</a:t>
              </a:r>
            </a:p>
          </p:txBody>
        </p:sp>
        <p:sp>
          <p:nvSpPr>
            <p:cNvPr id="5130" name="Rectangle 176"/>
            <p:cNvSpPr>
              <a:spLocks noChangeArrowheads="1"/>
            </p:cNvSpPr>
            <p:nvPr/>
          </p:nvSpPr>
          <p:spPr bwMode="auto">
            <a:xfrm>
              <a:off x="869" y="5560"/>
              <a:ext cx="22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de-DE" sz="1200">
                  <a:ea typeface="Times New Roman" panose="02020603050405020304" pitchFamily="18" charset="0"/>
                  <a:cs typeface="Arial" panose="020B0604020202020204" pitchFamily="34" charset="0"/>
                </a:rPr>
                <a:t>O</a:t>
              </a:r>
            </a:p>
          </p:txBody>
        </p:sp>
        <p:sp>
          <p:nvSpPr>
            <p:cNvPr id="5131" name="Rectangle 177"/>
            <p:cNvSpPr>
              <a:spLocks noChangeArrowheads="1"/>
            </p:cNvSpPr>
            <p:nvPr/>
          </p:nvSpPr>
          <p:spPr bwMode="auto">
            <a:xfrm>
              <a:off x="618" y="5560"/>
              <a:ext cx="251"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de-DE" sz="1200">
                  <a:ea typeface="Times New Roman" panose="02020603050405020304" pitchFamily="18" charset="0"/>
                  <a:cs typeface="Arial" panose="020B0604020202020204" pitchFamily="34" charset="0"/>
                </a:rPr>
                <a:t>Al</a:t>
              </a:r>
            </a:p>
          </p:txBody>
        </p:sp>
        <p:sp>
          <p:nvSpPr>
            <p:cNvPr id="5132" name="Rectangle 178"/>
            <p:cNvSpPr>
              <a:spLocks noChangeArrowheads="1"/>
            </p:cNvSpPr>
            <p:nvPr/>
          </p:nvSpPr>
          <p:spPr bwMode="auto">
            <a:xfrm>
              <a:off x="119" y="5560"/>
              <a:ext cx="499"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z. B. so</a:t>
              </a:r>
            </a:p>
          </p:txBody>
        </p:sp>
        <p:sp>
          <p:nvSpPr>
            <p:cNvPr id="5133" name="Rectangle 179"/>
            <p:cNvSpPr>
              <a:spLocks noChangeArrowheads="1"/>
            </p:cNvSpPr>
            <p:nvPr/>
          </p:nvSpPr>
          <p:spPr bwMode="auto">
            <a:xfrm>
              <a:off x="1367" y="5388"/>
              <a:ext cx="1247"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1</a:t>
              </a:r>
            </a:p>
          </p:txBody>
        </p:sp>
        <p:sp>
          <p:nvSpPr>
            <p:cNvPr id="5134" name="Rectangle 180"/>
            <p:cNvSpPr>
              <a:spLocks noChangeArrowheads="1"/>
            </p:cNvSpPr>
            <p:nvPr/>
          </p:nvSpPr>
          <p:spPr bwMode="auto">
            <a:xfrm>
              <a:off x="1089" y="5388"/>
              <a:ext cx="278"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4</a:t>
              </a:r>
            </a:p>
          </p:txBody>
        </p:sp>
        <p:sp>
          <p:nvSpPr>
            <p:cNvPr id="5135" name="Rectangle 181"/>
            <p:cNvSpPr>
              <a:spLocks noChangeArrowheads="1"/>
            </p:cNvSpPr>
            <p:nvPr/>
          </p:nvSpPr>
          <p:spPr bwMode="auto">
            <a:xfrm>
              <a:off x="869" y="5388"/>
              <a:ext cx="220"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2</a:t>
              </a:r>
            </a:p>
          </p:txBody>
        </p:sp>
        <p:sp>
          <p:nvSpPr>
            <p:cNvPr id="5136" name="Rectangle 182"/>
            <p:cNvSpPr>
              <a:spLocks noChangeArrowheads="1"/>
            </p:cNvSpPr>
            <p:nvPr/>
          </p:nvSpPr>
          <p:spPr bwMode="auto">
            <a:xfrm>
              <a:off x="618" y="5388"/>
              <a:ext cx="251"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de-DE" altLang="de-DE" sz="1200">
                  <a:ea typeface="Times New Roman" panose="02020603050405020304" pitchFamily="18" charset="0"/>
                  <a:cs typeface="Arial" panose="020B0604020202020204" pitchFamily="34" charset="0"/>
                </a:rPr>
                <a:t>3</a:t>
              </a:r>
            </a:p>
          </p:txBody>
        </p:sp>
        <p:sp>
          <p:nvSpPr>
            <p:cNvPr id="5137" name="Rectangle 183"/>
            <p:cNvSpPr>
              <a:spLocks noChangeArrowheads="1"/>
            </p:cNvSpPr>
            <p:nvPr/>
          </p:nvSpPr>
          <p:spPr bwMode="auto">
            <a:xfrm>
              <a:off x="119" y="5388"/>
              <a:ext cx="499" cy="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endParaRPr lang="de-DE" altLang="de-DE" sz="1200"/>
            </a:p>
          </p:txBody>
        </p:sp>
        <p:sp>
          <p:nvSpPr>
            <p:cNvPr id="5138" name="Line 184"/>
            <p:cNvSpPr>
              <a:spLocks noChangeShapeType="1"/>
            </p:cNvSpPr>
            <p:nvPr/>
          </p:nvSpPr>
          <p:spPr bwMode="auto">
            <a:xfrm>
              <a:off x="119" y="5388"/>
              <a:ext cx="249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39" name="Line 185"/>
            <p:cNvSpPr>
              <a:spLocks noChangeShapeType="1"/>
            </p:cNvSpPr>
            <p:nvPr/>
          </p:nvSpPr>
          <p:spPr bwMode="auto">
            <a:xfrm>
              <a:off x="119" y="5732"/>
              <a:ext cx="249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40" name="Line 186"/>
            <p:cNvSpPr>
              <a:spLocks noChangeShapeType="1"/>
            </p:cNvSpPr>
            <p:nvPr/>
          </p:nvSpPr>
          <p:spPr bwMode="auto">
            <a:xfrm>
              <a:off x="119" y="5388"/>
              <a:ext cx="0" cy="344"/>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41" name="Line 187"/>
            <p:cNvSpPr>
              <a:spLocks noChangeShapeType="1"/>
            </p:cNvSpPr>
            <p:nvPr/>
          </p:nvSpPr>
          <p:spPr bwMode="auto">
            <a:xfrm>
              <a:off x="2614" y="5388"/>
              <a:ext cx="0" cy="344"/>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42" name="Text Box 188"/>
            <p:cNvSpPr txBox="1">
              <a:spLocks noChangeArrowheads="1"/>
            </p:cNvSpPr>
            <p:nvPr/>
          </p:nvSpPr>
          <p:spPr bwMode="auto">
            <a:xfrm>
              <a:off x="119" y="5751"/>
              <a:ext cx="4082"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sz="1400"/>
                <a:t>Wenn das nicht hilft, warte die Vorstellung der anderen Gruppen ab oder schaue auf dem Lösungsbogen nach.</a:t>
              </a:r>
            </a:p>
          </p:txBody>
        </p:sp>
        <p:sp>
          <p:nvSpPr>
            <p:cNvPr id="5143" name="Rectangle 189"/>
            <p:cNvSpPr>
              <a:spLocks noChangeArrowheads="1"/>
            </p:cNvSpPr>
            <p:nvPr/>
          </p:nvSpPr>
          <p:spPr bwMode="auto">
            <a:xfrm>
              <a:off x="119" y="4708"/>
              <a:ext cx="4081" cy="13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DE" altLang="de-DE"/>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3"/>
          <p:cNvSpPr>
            <a:spLocks noGrp="1" noChangeArrowheads="1"/>
          </p:cNvSpPr>
          <p:nvPr>
            <p:ph type="title"/>
          </p:nvPr>
        </p:nvSpPr>
        <p:spPr/>
        <p:txBody>
          <a:bodyPr/>
          <a:lstStyle/>
          <a:p>
            <a:pPr eaLnBrk="1" hangingPunct="1"/>
            <a:r>
              <a:rPr lang="de-DE" altLang="de-DE" smtClean="0"/>
              <a:t>Lösungsbogen</a:t>
            </a:r>
          </a:p>
        </p:txBody>
      </p:sp>
      <p:graphicFrame>
        <p:nvGraphicFramePr>
          <p:cNvPr id="33927" name="Group 135"/>
          <p:cNvGraphicFramePr>
            <a:graphicFrameLocks noGrp="1"/>
          </p:cNvGraphicFramePr>
          <p:nvPr>
            <p:ph idx="1"/>
          </p:nvPr>
        </p:nvGraphicFramePr>
        <p:xfrm>
          <a:off x="188913" y="1497013"/>
          <a:ext cx="6480175" cy="1096962"/>
        </p:xfrm>
        <a:graphic>
          <a:graphicData uri="http://schemas.openxmlformats.org/drawingml/2006/table">
            <a:tbl>
              <a:tblPr/>
              <a:tblGrid>
                <a:gridCol w="1295400">
                  <a:extLst>
                    <a:ext uri="{9D8B030D-6E8A-4147-A177-3AD203B41FA5}">
                      <a16:colId xmlns:a16="http://schemas.microsoft.com/office/drawing/2014/main" val="20000"/>
                    </a:ext>
                  </a:extLst>
                </a:gridCol>
                <a:gridCol w="129698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296988">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tblGrid>
              <a:tr h="3656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49263" algn="r"/>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NaCl</a:t>
                      </a: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LiCl</a:t>
                      </a: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CaCl</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2</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MgCl</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2</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AlCl</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CaO</a:t>
                      </a: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MgO</a:t>
                      </a: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Al</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2</a:t>
                      </a: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Cl</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2</a:t>
                      </a: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O</a:t>
                      </a: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SiO</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2</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6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Ca</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3</a:t>
                      </a: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2</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Si</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3</a:t>
                      </a: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4</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AlN</a:t>
                      </a: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NCl</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N</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2</a:t>
                      </a:r>
                      <a:r>
                        <a:rPr kumimoji="0" lang="it-IT" sz="1800" b="0" i="0" u="none" strike="noStrike" cap="none" normalizeH="0" baseline="0" smtClean="0">
                          <a:ln>
                            <a:noFill/>
                          </a:ln>
                          <a:solidFill>
                            <a:schemeClr val="tx1"/>
                          </a:solidFill>
                          <a:effectLst/>
                          <a:latin typeface="Arial" charset="0"/>
                          <a:ea typeface="Times New Roman" pitchFamily="18" charset="0"/>
                          <a:cs typeface="Arial" charset="0"/>
                        </a:rPr>
                        <a:t>O</a:t>
                      </a:r>
                      <a:r>
                        <a:rPr kumimoji="0" lang="it-IT" sz="1800" b="0" i="0" u="none" strike="noStrike" cap="none" normalizeH="0" baseline="-30000" smtClean="0">
                          <a:ln>
                            <a:noFill/>
                          </a:ln>
                          <a:solidFill>
                            <a:schemeClr val="tx1"/>
                          </a:solidFill>
                          <a:effectLst/>
                          <a:latin typeface="Arial" charset="0"/>
                          <a:ea typeface="Times New Roman" pitchFamily="18" charset="0"/>
                          <a:cs typeface="Arial" charset="0"/>
                        </a:rPr>
                        <a:t>3</a:t>
                      </a:r>
                      <a:endParaRPr kumimoji="0" lang="it-IT"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173" name="Text Box 134"/>
          <p:cNvSpPr txBox="1">
            <a:spLocks noChangeArrowheads="1"/>
          </p:cNvSpPr>
          <p:nvPr/>
        </p:nvSpPr>
        <p:spPr bwMode="auto">
          <a:xfrm>
            <a:off x="188913" y="704850"/>
            <a:ext cx="64801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e-DE" altLang="de-DE"/>
              <a:t>So sahen Dr. Faulenzers Lösungsformeln aus – stimmen sie mit deinen überein?</a:t>
            </a:r>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1413</Words>
  <Application>Microsoft Office PowerPoint</Application>
  <PresentationFormat>A4-Papier (210 x 297 mm)</PresentationFormat>
  <Paragraphs>155</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Times New Roman</vt:lpstr>
      <vt:lpstr>Standarddesign</vt:lpstr>
      <vt:lpstr>Wertigkeit (Lehrerinformation, Seite 1 von 2, Stand 11.07.2017)</vt:lpstr>
      <vt:lpstr>Wertigkeit (Lehrerinformation, Seite 2 von 2)</vt:lpstr>
      <vt:lpstr>Nachdenkliches zur Wertigkeit (Arbeitsblatt)</vt:lpstr>
      <vt:lpstr>Hilfen</vt:lpstr>
      <vt:lpstr>Lösungsbogen</vt:lpstr>
    </vt:vector>
  </TitlesOfParts>
  <Company>Universität Bayreuth, Didaktik der Chemie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Walter Wagner</dc:creator>
  <cp:lastModifiedBy>Walter Wagner</cp:lastModifiedBy>
  <cp:revision>45</cp:revision>
  <dcterms:created xsi:type="dcterms:W3CDTF">2008-02-21T10:17:34Z</dcterms:created>
  <dcterms:modified xsi:type="dcterms:W3CDTF">2017-07-11T11:49:10Z</dcterms:modified>
</cp:coreProperties>
</file>