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6858000" cy="9906000" type="A4"/>
  <p:notesSz cx="6858000" cy="99456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orient="horz" pos="535">
          <p15:clr>
            <a:srgbClr val="A4A3A4"/>
          </p15:clr>
        </p15:guide>
        <p15:guide id="3" orient="horz" pos="6068">
          <p15:clr>
            <a:srgbClr val="A4A3A4"/>
          </p15:clr>
        </p15:guide>
        <p15:guide id="4" pos="2160">
          <p15:clr>
            <a:srgbClr val="A4A3A4"/>
          </p15:clr>
        </p15:guide>
        <p15:guide id="5" pos="4201">
          <p15:clr>
            <a:srgbClr val="A4A3A4"/>
          </p15:clr>
        </p15:guide>
        <p15:guide id="6" pos="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FF"/>
    <a:srgbClr val="FF00FF"/>
    <a:srgbClr val="99CCFF"/>
    <a:srgbClr val="FFCCCC"/>
    <a:srgbClr val="FF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3" d="100"/>
          <a:sy n="73" d="100"/>
        </p:scale>
        <p:origin x="3138" y="66"/>
      </p:cViewPr>
      <p:guideLst>
        <p:guide orient="horz" pos="3120"/>
        <p:guide orient="horz" pos="535"/>
        <p:guide orient="horz" pos="6068"/>
        <p:guide pos="2160"/>
        <p:guide pos="4201"/>
        <p:guide pos="1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378379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47038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143500" y="0"/>
            <a:ext cx="1714500" cy="96329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4991100" cy="963295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3973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7287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085969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88913" y="849313"/>
            <a:ext cx="3163887" cy="8783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849313"/>
            <a:ext cx="3163888" cy="8783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264701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6483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82078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9500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924353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283248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3A220CF-A427-48E0-BE09-0EAB42BDE4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3182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F898663-57AF-443A-AA96-9BECAFF51F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88913" y="849313"/>
            <a:ext cx="6480175" cy="878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60DCC72-7A4D-4831-BAFF-12FFE8849C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Spielen mit Salzen</a:t>
            </a:r>
            <a:br>
              <a:rPr lang="de-DE" altLang="de-DE" sz="1800"/>
            </a:br>
            <a:r>
              <a:rPr lang="de-DE" altLang="de-DE" sz="1400"/>
              <a:t>(Lehrerinformation, Stand </a:t>
            </a:r>
            <a:fld id="{2118BEFF-829A-4EFA-A395-67CDA7E46B92}" type="datetime1">
              <a:rPr lang="de-DE" altLang="de-DE" sz="1400" smtClean="0"/>
              <a:pPr eaLnBrk="1" hangingPunct="1"/>
              <a:t>05.02.2021</a:t>
            </a:fld>
            <a:r>
              <a:rPr lang="de-DE" altLang="de-DE" sz="1400"/>
              <a:t>)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D96815B-2D80-4BAA-9208-B6AD6D3F8A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8913" y="631825"/>
            <a:ext cx="6480175" cy="28733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de-DE" altLang="de-DE" sz="800"/>
              <a:t>Spiel nach einem Vorschlag von B. Niederweis, R. Freund, W. Habelitz-Tkotz, W. Kraus, B. Veith; überarbeitet von E. Peller, W. Wagner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C2867B4-6D9C-4BA9-B130-6F0031648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3" y="920750"/>
            <a:ext cx="6480175" cy="864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400" b="1"/>
              <a:t>Lehrziele: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200"/>
              <a:t>Durch würfeln erhalten die Schüler die Elementsymbole eines Metalls und eines Nichtmetalls. Aus diesen Edukten sollen sie, je nach Vorkenntnissen, Reaktionsschemata, Reaktions-gleichungen bzw. Redoxgleichungen erstellen.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de-DE" altLang="de-DE" sz="120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400" b="1"/>
              <a:t>Vorkenntnisse: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200"/>
              <a:t>Für den Anfangsunterricht: Reaktionstyp Synthese, Aufstellen von Reaktionsschemata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200"/>
              <a:t>Für den fortgeschrittenen Unterricht in anorganischer Chemie: Aufstellen von Reaktions-gleichungen bzw. von Redoxgleichungen.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de-DE" altLang="de-DE" sz="120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400" b="1"/>
              <a:t>Vorbereitung: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200"/>
              <a:t>Falls keine selbst beschrifteten Holzwürfel verwendet werden: die Schüler erhalten das auf 160g schweres Papier kopierte Arbeitsblatt. Am Lehrertisch stehen die Lösungen zur Verfügung. (Material s.u.)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de-DE" altLang="de-DE" sz="120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400" b="1"/>
              <a:t>Spielanleitung 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200"/>
              <a:t>Jeder würfelt mit beiden Würfeln.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200"/>
              <a:t>Danach formuliert jeder aus dem Würfelergebnis eine Wortgleichung und eine Symbolgleichung (Salzbildung oder Redox mit Teilgleichungen) für die erzielten Edukte (der Lehrer gibt an, was jeweils gewünscht ist).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200"/>
              <a:t>Nun wird das Blatt in Uhrzeigerrichtung dem nächsten Schüler weiter gereicht. Er überprüft die Gleichung.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200"/>
              <a:t>Wenn alle Gleichungen richtig sind, wird wieder gewürfelt. Bei Unsicherheiten helfen die Lösungen, die am Lehrertisch zur Verfügung stehen.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de-DE" altLang="de-DE" sz="120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400" b="1"/>
              <a:t>Einsatz im Unterricht: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200"/>
              <a:t>Sozialform: Gruppenarbeit von 2-4 Schülern, mit Selbstkontrolle.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200"/>
              <a:t>Die Schüler üben die fachgemäße Darstellung von Reaktionen zwischen Hauptgruppenmetallen und Nichtmetallen.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200"/>
              <a:t>Man kann auch Holzwürfel aus dem Bastelladen in ausreichender Menge (je ein Würfelpaar für eine Gruppe) mit den gewünschten Edukten beschriften.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de-DE" altLang="de-DE" sz="120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400" b="1"/>
              <a:t>Material: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200"/>
              <a:t>Diese Material besteht aus dieser Datei mit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altLang="de-DE" sz="1200"/>
              <a:t> der Lehrerinformation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altLang="de-DE" sz="1200"/>
              <a:t> dem Arbeitsauftrag für Schüler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altLang="de-DE" sz="1200"/>
              <a:t> zwei Bastelanleitungen (eine mit unbeschriftetem Würfel) für Schüler,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altLang="de-DE" sz="1200"/>
              <a:t> 4 Lösungsblättern und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altLang="de-DE" sz="1200"/>
              <a:t> einer Spielidee für ein Neutralisationsspiel.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200"/>
              <a:t>Zusätzlich wird benötigt: Je Schüler ein Blatt Papier (DIN A4, kariert) und ein Schreibstift, ggf. je 2 unbeschriftete Holzwürfel / Gruppe, 2 wasserfeste Folienstifte unterschiedlicher Farbe, ggf. schweres Papier (160g/m</a:t>
            </a:r>
            <a:r>
              <a:rPr lang="de-DE" altLang="de-DE" sz="1200" baseline="30000"/>
              <a:t>2</a:t>
            </a:r>
            <a:r>
              <a:rPr lang="de-DE" altLang="de-DE" sz="1200"/>
              <a:t>, DIN A4), Scheren, Klebstoff.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de-DE" altLang="de-DE" sz="120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400"/>
              <a:t>Dauer:</a:t>
            </a:r>
            <a:r>
              <a:rPr lang="de-DE" altLang="de-DE" sz="1200"/>
              <a:t> je nach Bastelanteil 15-45 Minuten.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D14F0DA-4584-4E5A-93E6-56877E4DA8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Salze</a:t>
            </a:r>
            <a:br>
              <a:rPr lang="de-DE" altLang="de-DE" sz="1800"/>
            </a:br>
            <a:r>
              <a:rPr lang="de-DE" altLang="de-DE" sz="1400"/>
              <a:t>(Arbeitsauftrag)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66350C0-085F-4A67-9964-008ADDF505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8913" y="849313"/>
            <a:ext cx="6480175" cy="2447925"/>
          </a:xfrm>
        </p:spPr>
        <p:txBody>
          <a:bodyPr/>
          <a:lstStyle/>
          <a:p>
            <a:pPr marL="266700" indent="-266700" eaLnBrk="1" hangingPunct="1">
              <a:buFontTx/>
              <a:buNone/>
            </a:pPr>
            <a:r>
              <a:rPr lang="de-DE" altLang="de-DE" b="1"/>
              <a:t>Spielanleitung: </a:t>
            </a:r>
            <a:endParaRPr lang="de-DE" altLang="de-DE"/>
          </a:p>
          <a:p>
            <a:pPr marL="266700" indent="-266700" eaLnBrk="1" hangingPunct="1">
              <a:buFontTx/>
              <a:buAutoNum type="arabicPeriod"/>
            </a:pPr>
            <a:r>
              <a:rPr lang="de-DE" altLang="de-DE"/>
              <a:t>Jeder würfelt mit beiden Würfeln.</a:t>
            </a:r>
          </a:p>
          <a:p>
            <a:pPr marL="266700" indent="-266700" eaLnBrk="1" hangingPunct="1">
              <a:buFontTx/>
              <a:buAutoNum type="arabicPeriod"/>
            </a:pPr>
            <a:r>
              <a:rPr lang="de-DE" altLang="de-DE"/>
              <a:t>Danach formuliert jeder aus dem Würfelergebnis eine Wortgleichung und die Symbolgleichung dazu (Stoffe oder Redox mit Teilgleichungen) für die erzielten Edukte (der Lehrer gibt an, was jeweils gewünscht ist).</a:t>
            </a:r>
          </a:p>
          <a:p>
            <a:pPr marL="266700" indent="-266700" eaLnBrk="1" hangingPunct="1">
              <a:buFontTx/>
              <a:buAutoNum type="arabicPeriod"/>
            </a:pPr>
            <a:r>
              <a:rPr lang="de-DE" altLang="de-DE"/>
              <a:t>Nun wird das Blatt im Uhrzeigersinn dem nächsten Schüler weiter gereicht. Er überprüft die Gleichung.</a:t>
            </a:r>
          </a:p>
          <a:p>
            <a:pPr marL="266700" indent="-266700" eaLnBrk="1" hangingPunct="1">
              <a:buFontTx/>
              <a:buAutoNum type="arabicPeriod"/>
            </a:pPr>
            <a:r>
              <a:rPr lang="de-DE" altLang="de-DE"/>
              <a:t>Wenn alle Gleichungen richtig sind (Hilfen befinden sich auf dem Lehrertisch), wird wieder gewürfelt.</a:t>
            </a:r>
          </a:p>
        </p:txBody>
      </p:sp>
      <p:sp>
        <p:nvSpPr>
          <p:cNvPr id="3076" name="Line 46">
            <a:extLst>
              <a:ext uri="{FF2B5EF4-FFF2-40B4-BE49-F238E27FC236}">
                <a16:creationId xmlns:a16="http://schemas.microsoft.com/office/drawing/2014/main" id="{9363986B-CC12-4DC5-A65D-065B409A156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49530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7E7F5E6-B106-42E7-8D64-3A667A6EAF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Salze</a:t>
            </a:r>
            <a:br>
              <a:rPr lang="de-DE" altLang="de-DE" sz="1800"/>
            </a:br>
            <a:r>
              <a:rPr lang="de-DE" altLang="de-DE" sz="1400"/>
              <a:t>(Arbeitsauftrag und Bastelanleitung)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AE213BE-29D0-4F6A-8435-DD78CEC933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8913" y="849313"/>
            <a:ext cx="6480175" cy="24479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de-DE" altLang="de-DE"/>
              <a:t>Schneide die Würfelschablonen aus, male die Beschriftung des Metall-Würfels rot, die des Nichtmetall-Würfels blau aus und klebe jeweils den Würfel zusammen.</a:t>
            </a:r>
          </a:p>
          <a:p>
            <a:pPr marL="0" indent="0" eaLnBrk="1" hangingPunct="1">
              <a:buFontTx/>
              <a:buNone/>
            </a:pPr>
            <a:endParaRPr lang="de-DE" altLang="de-DE"/>
          </a:p>
          <a:p>
            <a:pPr marL="0" indent="0" eaLnBrk="1" hangingPunct="1">
              <a:buFontTx/>
              <a:buNone/>
            </a:pPr>
            <a:r>
              <a:rPr lang="de-DE" altLang="de-DE" b="1"/>
              <a:t>Spielanleitung: </a:t>
            </a:r>
            <a:endParaRPr lang="de-DE" altLang="de-DE"/>
          </a:p>
          <a:p>
            <a:pPr marL="0" indent="0" eaLnBrk="1" hangingPunct="1">
              <a:buFontTx/>
              <a:buNone/>
            </a:pPr>
            <a:r>
              <a:rPr lang="de-DE" altLang="de-DE"/>
              <a:t>Formuliere aus dem Würfelergebnis mit den beiden Edukt-Würfeln jeweils das Reaktionsschema und die Reaktionsgleichung für die erzielten Edukte.</a:t>
            </a:r>
          </a:p>
          <a:p>
            <a:pPr marL="0" indent="0" eaLnBrk="1" hangingPunct="1">
              <a:buFontTx/>
              <a:buNone/>
            </a:pPr>
            <a:r>
              <a:rPr lang="de-DE" altLang="de-DE"/>
              <a:t>Sicher macht es mehr Spass, wenn ihr zu mehreren (2 bis 4) mit den Würfeln spielt und euch gegenseitig beim Formulieren der Reaktionsschemata und Reaktionsgleichungen unterstützt.</a:t>
            </a:r>
          </a:p>
        </p:txBody>
      </p:sp>
      <p:grpSp>
        <p:nvGrpSpPr>
          <p:cNvPr id="4100" name="Group 4">
            <a:extLst>
              <a:ext uri="{FF2B5EF4-FFF2-40B4-BE49-F238E27FC236}">
                <a16:creationId xmlns:a16="http://schemas.microsoft.com/office/drawing/2014/main" id="{7AB50051-53C6-4617-8334-66EEC801D360}"/>
              </a:ext>
            </a:extLst>
          </p:cNvPr>
          <p:cNvGrpSpPr>
            <a:grpSpLocks/>
          </p:cNvGrpSpPr>
          <p:nvPr/>
        </p:nvGrpSpPr>
        <p:grpSpPr bwMode="auto">
          <a:xfrm>
            <a:off x="188913" y="3513138"/>
            <a:ext cx="2565400" cy="4124325"/>
            <a:chOff x="1584" y="1152"/>
            <a:chExt cx="5616" cy="7921"/>
          </a:xfrm>
        </p:grpSpPr>
        <p:grpSp>
          <p:nvGrpSpPr>
            <p:cNvPr id="4122" name="Group 5">
              <a:extLst>
                <a:ext uri="{FF2B5EF4-FFF2-40B4-BE49-F238E27FC236}">
                  <a16:creationId xmlns:a16="http://schemas.microsoft.com/office/drawing/2014/main" id="{B0283C44-331C-49DF-BEC4-41BE53551A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4" y="1152"/>
              <a:ext cx="5616" cy="7921"/>
              <a:chOff x="2881" y="864"/>
              <a:chExt cx="5616" cy="7921"/>
            </a:xfrm>
          </p:grpSpPr>
          <p:sp>
            <p:nvSpPr>
              <p:cNvPr id="4129" name="Rectangle 6">
                <a:extLst>
                  <a:ext uri="{FF2B5EF4-FFF2-40B4-BE49-F238E27FC236}">
                    <a16:creationId xmlns:a16="http://schemas.microsoft.com/office/drawing/2014/main" id="{6DE313E0-C1AA-45CB-A167-F0896A2705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3" y="1297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30" name="Rectangle 7">
                <a:extLst>
                  <a:ext uri="{FF2B5EF4-FFF2-40B4-BE49-F238E27FC236}">
                    <a16:creationId xmlns:a16="http://schemas.microsoft.com/office/drawing/2014/main" id="{3E978175-5D2F-4B91-A5FA-8A8414C2C2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3" y="3169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31" name="Rectangle 8">
                <a:extLst>
                  <a:ext uri="{FF2B5EF4-FFF2-40B4-BE49-F238E27FC236}">
                    <a16:creationId xmlns:a16="http://schemas.microsoft.com/office/drawing/2014/main" id="{BB6C2DD0-E0FA-4EA7-AABD-30920E8611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3" y="5041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32" name="Rectangle 9">
                <a:extLst>
                  <a:ext uri="{FF2B5EF4-FFF2-40B4-BE49-F238E27FC236}">
                    <a16:creationId xmlns:a16="http://schemas.microsoft.com/office/drawing/2014/main" id="{0A02972A-B6A9-47AC-A589-2D0CD6A618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25" y="5041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33" name="Rectangle 10">
                <a:extLst>
                  <a:ext uri="{FF2B5EF4-FFF2-40B4-BE49-F238E27FC236}">
                    <a16:creationId xmlns:a16="http://schemas.microsoft.com/office/drawing/2014/main" id="{CC9D6517-2161-4AF3-9072-CC0655C92C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3" y="6913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34" name="Rectangle 11">
                <a:extLst>
                  <a:ext uri="{FF2B5EF4-FFF2-40B4-BE49-F238E27FC236}">
                    <a16:creationId xmlns:a16="http://schemas.microsoft.com/office/drawing/2014/main" id="{A5FABEB2-F651-489E-B1C4-D63CFAA4EA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1" y="5041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35" name="AutoShape 12">
                <a:extLst>
                  <a:ext uri="{FF2B5EF4-FFF2-40B4-BE49-F238E27FC236}">
                    <a16:creationId xmlns:a16="http://schemas.microsoft.com/office/drawing/2014/main" id="{43170372-DF38-4491-A540-B35AC44A8E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V="1">
                <a:off x="3600" y="2016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136" name="AutoShape 13">
                <a:extLst>
                  <a:ext uri="{FF2B5EF4-FFF2-40B4-BE49-F238E27FC236}">
                    <a16:creationId xmlns:a16="http://schemas.microsoft.com/office/drawing/2014/main" id="{852F9CE4-5731-4BD4-A9F2-DAFF3370F4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V="1">
                <a:off x="5904" y="2016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137" name="AutoShape 14">
                <a:extLst>
                  <a:ext uri="{FF2B5EF4-FFF2-40B4-BE49-F238E27FC236}">
                    <a16:creationId xmlns:a16="http://schemas.microsoft.com/office/drawing/2014/main" id="{680BE3C4-7B13-4FFA-8BA3-AED3520024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V="1">
                <a:off x="5904" y="3888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138" name="AutoShape 15">
                <a:extLst>
                  <a:ext uri="{FF2B5EF4-FFF2-40B4-BE49-F238E27FC236}">
                    <a16:creationId xmlns:a16="http://schemas.microsoft.com/office/drawing/2014/main" id="{543CE7B7-219C-41B9-8B2A-F25CB9B901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V="1">
                <a:off x="3600" y="3888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139" name="AutoShape 16">
                <a:extLst>
                  <a:ext uri="{FF2B5EF4-FFF2-40B4-BE49-F238E27FC236}">
                    <a16:creationId xmlns:a16="http://schemas.microsoft.com/office/drawing/2014/main" id="{7A7F77F9-90C3-4E9D-BA45-F1FB2CBD3A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752" y="864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140" name="AutoShape 17">
                <a:extLst>
                  <a:ext uri="{FF2B5EF4-FFF2-40B4-BE49-F238E27FC236}">
                    <a16:creationId xmlns:a16="http://schemas.microsoft.com/office/drawing/2014/main" id="{A4A7B2DE-B004-42A2-8A61-B8ABA36FC7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 flipH="1" flipV="1">
                <a:off x="3600" y="7632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141" name="AutoShape 18">
                <a:extLst>
                  <a:ext uri="{FF2B5EF4-FFF2-40B4-BE49-F238E27FC236}">
                    <a16:creationId xmlns:a16="http://schemas.microsoft.com/office/drawing/2014/main" id="{D404D431-16BF-4B79-AC35-07E94A8831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V="1">
                <a:off x="5904" y="7632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4123" name="WordArt 19">
              <a:extLst>
                <a:ext uri="{FF2B5EF4-FFF2-40B4-BE49-F238E27FC236}">
                  <a16:creationId xmlns:a16="http://schemas.microsoft.com/office/drawing/2014/main" id="{D1DA999E-E91C-4ECB-9FAE-F64CF722AE9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957" y="2016"/>
              <a:ext cx="864" cy="10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CCC"/>
                  </a:solidFill>
                  <a:cs typeface="Arial" panose="020B0604020202020204" pitchFamily="34" charset="0"/>
                </a:rPr>
                <a:t>K</a:t>
              </a:r>
            </a:p>
          </p:txBody>
        </p:sp>
        <p:sp>
          <p:nvSpPr>
            <p:cNvPr id="4124" name="WordArt 20">
              <a:extLst>
                <a:ext uri="{FF2B5EF4-FFF2-40B4-BE49-F238E27FC236}">
                  <a16:creationId xmlns:a16="http://schemas.microsoft.com/office/drawing/2014/main" id="{3A1D181C-46D4-4696-80BF-0E8B379065F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963" y="3888"/>
              <a:ext cx="864" cy="10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CCC"/>
                  </a:solidFill>
                  <a:latin typeface="Arial Black" panose="020B0A04020102020204" pitchFamily="34" charset="0"/>
                </a:rPr>
                <a:t>Na</a:t>
              </a:r>
            </a:p>
          </p:txBody>
        </p:sp>
        <p:sp>
          <p:nvSpPr>
            <p:cNvPr id="4125" name="WordArt 21">
              <a:extLst>
                <a:ext uri="{FF2B5EF4-FFF2-40B4-BE49-F238E27FC236}">
                  <a16:creationId xmlns:a16="http://schemas.microsoft.com/office/drawing/2014/main" id="{22DC793A-3843-4BF5-9DEE-B5093A1E639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016" y="5760"/>
              <a:ext cx="864" cy="10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CCC"/>
                  </a:solidFill>
                  <a:latin typeface="Arial Black" panose="020B0A04020102020204" pitchFamily="34" charset="0"/>
                </a:rPr>
                <a:t>Al</a:t>
              </a:r>
            </a:p>
          </p:txBody>
        </p:sp>
        <p:sp>
          <p:nvSpPr>
            <p:cNvPr id="4126" name="WordArt 22">
              <a:extLst>
                <a:ext uri="{FF2B5EF4-FFF2-40B4-BE49-F238E27FC236}">
                  <a16:creationId xmlns:a16="http://schemas.microsoft.com/office/drawing/2014/main" id="{9F8B9271-AA18-4902-99A0-8A00A24B37F7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888" y="5760"/>
              <a:ext cx="864" cy="10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CCC"/>
                  </a:solidFill>
                  <a:latin typeface="Arial Black" panose="020B0A04020102020204" pitchFamily="34" charset="0"/>
                </a:rPr>
                <a:t>Ca</a:t>
              </a:r>
            </a:p>
          </p:txBody>
        </p:sp>
        <p:sp>
          <p:nvSpPr>
            <p:cNvPr id="4127" name="WordArt 23">
              <a:extLst>
                <a:ext uri="{FF2B5EF4-FFF2-40B4-BE49-F238E27FC236}">
                  <a16:creationId xmlns:a16="http://schemas.microsoft.com/office/drawing/2014/main" id="{27F58DF8-5B30-47D5-8E3E-B314292C7AC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5760" y="5760"/>
              <a:ext cx="864" cy="10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CCC"/>
                  </a:solidFill>
                  <a:latin typeface="Arial Black" panose="020B0A04020102020204" pitchFamily="34" charset="0"/>
                </a:rPr>
                <a:t>Ba</a:t>
              </a:r>
            </a:p>
          </p:txBody>
        </p:sp>
        <p:sp>
          <p:nvSpPr>
            <p:cNvPr id="4128" name="WordArt 24">
              <a:extLst>
                <a:ext uri="{FF2B5EF4-FFF2-40B4-BE49-F238E27FC236}">
                  <a16:creationId xmlns:a16="http://schemas.microsoft.com/office/drawing/2014/main" id="{932C61D1-DFDF-4E40-ACB4-95834C31290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744" y="7632"/>
              <a:ext cx="1296" cy="129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CCC"/>
                  </a:solidFill>
                  <a:cs typeface="Arial" panose="020B0604020202020204" pitchFamily="34" charset="0"/>
                </a:rPr>
                <a:t>Mg</a:t>
              </a:r>
            </a:p>
          </p:txBody>
        </p:sp>
      </p:grpSp>
      <p:grpSp>
        <p:nvGrpSpPr>
          <p:cNvPr id="4101" name="Group 25">
            <a:extLst>
              <a:ext uri="{FF2B5EF4-FFF2-40B4-BE49-F238E27FC236}">
                <a16:creationId xmlns:a16="http://schemas.microsoft.com/office/drawing/2014/main" id="{78380AE8-C9D8-4AA1-B3F6-753F054E8F93}"/>
              </a:ext>
            </a:extLst>
          </p:cNvPr>
          <p:cNvGrpSpPr>
            <a:grpSpLocks/>
          </p:cNvGrpSpPr>
          <p:nvPr/>
        </p:nvGrpSpPr>
        <p:grpSpPr bwMode="auto">
          <a:xfrm>
            <a:off x="4103688" y="3521075"/>
            <a:ext cx="2565400" cy="4124325"/>
            <a:chOff x="5994" y="4077"/>
            <a:chExt cx="4476" cy="6496"/>
          </a:xfrm>
        </p:grpSpPr>
        <p:grpSp>
          <p:nvGrpSpPr>
            <p:cNvPr id="4102" name="Group 26">
              <a:extLst>
                <a:ext uri="{FF2B5EF4-FFF2-40B4-BE49-F238E27FC236}">
                  <a16:creationId xmlns:a16="http://schemas.microsoft.com/office/drawing/2014/main" id="{F7823489-0305-4EA5-852C-96B7B7F82C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94" y="4077"/>
              <a:ext cx="4476" cy="6496"/>
              <a:chOff x="2881" y="864"/>
              <a:chExt cx="5616" cy="7921"/>
            </a:xfrm>
          </p:grpSpPr>
          <p:sp>
            <p:nvSpPr>
              <p:cNvPr id="4109" name="Rectangle 27">
                <a:extLst>
                  <a:ext uri="{FF2B5EF4-FFF2-40B4-BE49-F238E27FC236}">
                    <a16:creationId xmlns:a16="http://schemas.microsoft.com/office/drawing/2014/main" id="{7F7CF4D4-5510-4144-BFF3-E14DE91027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3" y="1297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10" name="Rectangle 28">
                <a:extLst>
                  <a:ext uri="{FF2B5EF4-FFF2-40B4-BE49-F238E27FC236}">
                    <a16:creationId xmlns:a16="http://schemas.microsoft.com/office/drawing/2014/main" id="{8233B9F0-12DC-4E60-BE57-536689B160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3" y="3169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11" name="Rectangle 29">
                <a:extLst>
                  <a:ext uri="{FF2B5EF4-FFF2-40B4-BE49-F238E27FC236}">
                    <a16:creationId xmlns:a16="http://schemas.microsoft.com/office/drawing/2014/main" id="{5578F330-37CB-4C13-A094-28F3BAA7D2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3" y="5041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12" name="Rectangle 30">
                <a:extLst>
                  <a:ext uri="{FF2B5EF4-FFF2-40B4-BE49-F238E27FC236}">
                    <a16:creationId xmlns:a16="http://schemas.microsoft.com/office/drawing/2014/main" id="{9F6AB540-2FC4-44E1-9803-C7407F61D7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25" y="5041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13" name="Rectangle 31">
                <a:extLst>
                  <a:ext uri="{FF2B5EF4-FFF2-40B4-BE49-F238E27FC236}">
                    <a16:creationId xmlns:a16="http://schemas.microsoft.com/office/drawing/2014/main" id="{BA127BB6-18DC-41AB-AF3A-B3E8ED2446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3" y="6913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14" name="Rectangle 32">
                <a:extLst>
                  <a:ext uri="{FF2B5EF4-FFF2-40B4-BE49-F238E27FC236}">
                    <a16:creationId xmlns:a16="http://schemas.microsoft.com/office/drawing/2014/main" id="{6E7254DD-CEDC-491B-B550-6C283D7192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1" y="5041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15" name="AutoShape 33">
                <a:extLst>
                  <a:ext uri="{FF2B5EF4-FFF2-40B4-BE49-F238E27FC236}">
                    <a16:creationId xmlns:a16="http://schemas.microsoft.com/office/drawing/2014/main" id="{F102E4D1-F440-4EC5-AB62-1827B8268A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V="1">
                <a:off x="3600" y="2016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116" name="AutoShape 34">
                <a:extLst>
                  <a:ext uri="{FF2B5EF4-FFF2-40B4-BE49-F238E27FC236}">
                    <a16:creationId xmlns:a16="http://schemas.microsoft.com/office/drawing/2014/main" id="{7F52D4AC-EC65-41CE-8098-569E07A5B5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V="1">
                <a:off x="5904" y="2016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117" name="AutoShape 35">
                <a:extLst>
                  <a:ext uri="{FF2B5EF4-FFF2-40B4-BE49-F238E27FC236}">
                    <a16:creationId xmlns:a16="http://schemas.microsoft.com/office/drawing/2014/main" id="{9FB8BD12-1509-400F-86E6-840AFBDEBE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V="1">
                <a:off x="5904" y="3888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118" name="AutoShape 36">
                <a:extLst>
                  <a:ext uri="{FF2B5EF4-FFF2-40B4-BE49-F238E27FC236}">
                    <a16:creationId xmlns:a16="http://schemas.microsoft.com/office/drawing/2014/main" id="{B2DBA8F0-F25C-4D59-9F7B-005FAE75A8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V="1">
                <a:off x="3600" y="3888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119" name="AutoShape 37">
                <a:extLst>
                  <a:ext uri="{FF2B5EF4-FFF2-40B4-BE49-F238E27FC236}">
                    <a16:creationId xmlns:a16="http://schemas.microsoft.com/office/drawing/2014/main" id="{3F5C080C-29BB-423D-BD1F-1691929298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752" y="864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120" name="AutoShape 38">
                <a:extLst>
                  <a:ext uri="{FF2B5EF4-FFF2-40B4-BE49-F238E27FC236}">
                    <a16:creationId xmlns:a16="http://schemas.microsoft.com/office/drawing/2014/main" id="{5EFC03FD-7B9E-4D44-9DE1-6F6561B990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 flipH="1" flipV="1">
                <a:off x="3600" y="7632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121" name="AutoShape 39">
                <a:extLst>
                  <a:ext uri="{FF2B5EF4-FFF2-40B4-BE49-F238E27FC236}">
                    <a16:creationId xmlns:a16="http://schemas.microsoft.com/office/drawing/2014/main" id="{27BCBD3B-C832-4839-8D72-5DF3464833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V="1">
                <a:off x="5904" y="7632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4103" name="WordArt 40">
              <a:extLst>
                <a:ext uri="{FF2B5EF4-FFF2-40B4-BE49-F238E27FC236}">
                  <a16:creationId xmlns:a16="http://schemas.microsoft.com/office/drawing/2014/main" id="{38442DE0-08DF-4A10-9031-B06BB943C45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7830" y="9391"/>
              <a:ext cx="689" cy="83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accent1"/>
                  </a:solidFill>
                  <a:latin typeface="Arial Black" panose="020B0A04020102020204" pitchFamily="34" charset="0"/>
                </a:rPr>
                <a:t>Cl</a:t>
              </a:r>
            </a:p>
          </p:txBody>
        </p:sp>
        <p:sp>
          <p:nvSpPr>
            <p:cNvPr id="4104" name="WordArt 41">
              <a:extLst>
                <a:ext uri="{FF2B5EF4-FFF2-40B4-BE49-F238E27FC236}">
                  <a16:creationId xmlns:a16="http://schemas.microsoft.com/office/drawing/2014/main" id="{DD646F6B-7C38-4DDB-95C8-58485991BBF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6453" y="7856"/>
              <a:ext cx="574" cy="83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accent1"/>
                  </a:solidFill>
                  <a:latin typeface="Garamond" panose="02020404030301010803" pitchFamily="18" charset="0"/>
                </a:rPr>
                <a:t>I</a:t>
              </a:r>
            </a:p>
          </p:txBody>
        </p:sp>
        <p:sp>
          <p:nvSpPr>
            <p:cNvPr id="4105" name="WordArt 42">
              <a:extLst>
                <a:ext uri="{FF2B5EF4-FFF2-40B4-BE49-F238E27FC236}">
                  <a16:creationId xmlns:a16="http://schemas.microsoft.com/office/drawing/2014/main" id="{86480607-4B73-42DE-B1A9-0FE970BA7967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7830" y="7856"/>
              <a:ext cx="689" cy="83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accent1"/>
                  </a:solidFill>
                  <a:latin typeface="Arial Black" panose="020B0A04020102020204" pitchFamily="34" charset="0"/>
                </a:rPr>
                <a:t>S</a:t>
              </a:r>
            </a:p>
          </p:txBody>
        </p:sp>
        <p:sp>
          <p:nvSpPr>
            <p:cNvPr id="4106" name="WordArt 43">
              <a:extLst>
                <a:ext uri="{FF2B5EF4-FFF2-40B4-BE49-F238E27FC236}">
                  <a16:creationId xmlns:a16="http://schemas.microsoft.com/office/drawing/2014/main" id="{D59666DE-A7E9-422D-9C31-69AEB12CF81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358" y="7856"/>
              <a:ext cx="689" cy="83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accent1"/>
                  </a:solidFill>
                  <a:latin typeface="Arial Black" panose="020B0A04020102020204" pitchFamily="34" charset="0"/>
                </a:rPr>
                <a:t>N</a:t>
              </a:r>
            </a:p>
          </p:txBody>
        </p:sp>
        <p:sp>
          <p:nvSpPr>
            <p:cNvPr id="4107" name="WordArt 44">
              <a:extLst>
                <a:ext uri="{FF2B5EF4-FFF2-40B4-BE49-F238E27FC236}">
                  <a16:creationId xmlns:a16="http://schemas.microsoft.com/office/drawing/2014/main" id="{BBEA2A9C-B223-4F97-9123-CBA5ADDF1FD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7830" y="6321"/>
              <a:ext cx="918" cy="8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accent1"/>
                  </a:solidFill>
                  <a:latin typeface="Arial Black" panose="020B0A04020102020204" pitchFamily="34" charset="0"/>
                </a:rPr>
                <a:t>Br</a:t>
              </a:r>
            </a:p>
          </p:txBody>
        </p:sp>
        <p:sp>
          <p:nvSpPr>
            <p:cNvPr id="4108" name="WordArt 45">
              <a:extLst>
                <a:ext uri="{FF2B5EF4-FFF2-40B4-BE49-F238E27FC236}">
                  <a16:creationId xmlns:a16="http://schemas.microsoft.com/office/drawing/2014/main" id="{8072F09B-C5C6-42F1-BA4B-E021495CC92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7885" y="4667"/>
              <a:ext cx="689" cy="83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accent1"/>
                  </a:solidFill>
                  <a:latin typeface="Arial Black" panose="020B0A04020102020204" pitchFamily="34" charset="0"/>
                </a:rPr>
                <a:t>O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89F912A-4C24-4B9D-9FB1-5B1F4935A4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Salze</a:t>
            </a:r>
            <a:br>
              <a:rPr lang="de-DE" altLang="de-DE" sz="1800"/>
            </a:br>
            <a:r>
              <a:rPr lang="de-DE" altLang="de-DE" sz="1400"/>
              <a:t>(Arbeitsauftrag und Bastelanleitung)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8C9BA1B-FA0A-4461-B76A-6344C52EE1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8913" y="849313"/>
            <a:ext cx="6480175" cy="2447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de-DE" altLang="de-DE"/>
              <a:t>Schneide die Würfelschablonen aus, male die Beschriftung des Metall-Würfels rot, die des Nichtmetall-Würfels blau aus und klebe jeweils den Würfel zusammen. Andere Elemente bzw. Größen können über Wordart, Beispiel 1, 36 pt fett (Schriftart Arial) erstellt und eingefügt werden.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de-DE" altLang="de-DE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de-DE" altLang="de-DE" b="1"/>
              <a:t>Spielanleitung: </a:t>
            </a:r>
            <a:endParaRPr lang="de-DE" altLang="de-DE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de-DE" altLang="de-DE"/>
              <a:t>Formuliere aus dem Würfelergebnis mit den beiden Edukt-Würfeln jeweils das Reaktionsschema und die Reaktionsgleichung für die erzielten Edukte.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de-DE" altLang="de-DE"/>
              <a:t>Sicher macht es mehr Spass, wenn ihr zu mehreren (2 bis 4) mit den Würfeln spielt und euch gegenseitig beim Formulieren der Reaktionsschemata und Reaktionsgleichungen unterstützt.</a:t>
            </a:r>
          </a:p>
        </p:txBody>
      </p:sp>
      <p:grpSp>
        <p:nvGrpSpPr>
          <p:cNvPr id="5124" name="Group 5">
            <a:extLst>
              <a:ext uri="{FF2B5EF4-FFF2-40B4-BE49-F238E27FC236}">
                <a16:creationId xmlns:a16="http://schemas.microsoft.com/office/drawing/2014/main" id="{A6342172-5171-4D56-93C3-74C13DE97DA4}"/>
              </a:ext>
            </a:extLst>
          </p:cNvPr>
          <p:cNvGrpSpPr>
            <a:grpSpLocks/>
          </p:cNvGrpSpPr>
          <p:nvPr/>
        </p:nvGrpSpPr>
        <p:grpSpPr bwMode="auto">
          <a:xfrm>
            <a:off x="188913" y="3492500"/>
            <a:ext cx="2565400" cy="4124325"/>
            <a:chOff x="2881" y="864"/>
            <a:chExt cx="5616" cy="7921"/>
          </a:xfrm>
        </p:grpSpPr>
        <p:sp>
          <p:nvSpPr>
            <p:cNvPr id="5158" name="Rectangle 6">
              <a:extLst>
                <a:ext uri="{FF2B5EF4-FFF2-40B4-BE49-F238E27FC236}">
                  <a16:creationId xmlns:a16="http://schemas.microsoft.com/office/drawing/2014/main" id="{C6BB6AFF-C624-488C-BDAD-BA3CDF4CD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3" y="1297"/>
              <a:ext cx="1872" cy="187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5159" name="Rectangle 7">
              <a:extLst>
                <a:ext uri="{FF2B5EF4-FFF2-40B4-BE49-F238E27FC236}">
                  <a16:creationId xmlns:a16="http://schemas.microsoft.com/office/drawing/2014/main" id="{F1C0116F-FC3F-4E25-95F4-6CFEA033E2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3" y="3169"/>
              <a:ext cx="1872" cy="187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5160" name="Rectangle 8">
              <a:extLst>
                <a:ext uri="{FF2B5EF4-FFF2-40B4-BE49-F238E27FC236}">
                  <a16:creationId xmlns:a16="http://schemas.microsoft.com/office/drawing/2014/main" id="{C192AA7A-096F-4D5C-B5A7-5778C6D5E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3" y="5041"/>
              <a:ext cx="1872" cy="187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5161" name="Rectangle 9">
              <a:extLst>
                <a:ext uri="{FF2B5EF4-FFF2-40B4-BE49-F238E27FC236}">
                  <a16:creationId xmlns:a16="http://schemas.microsoft.com/office/drawing/2014/main" id="{02928223-4925-4120-A19E-B6D39311F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5" y="5041"/>
              <a:ext cx="1872" cy="187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5162" name="Rectangle 10">
              <a:extLst>
                <a:ext uri="{FF2B5EF4-FFF2-40B4-BE49-F238E27FC236}">
                  <a16:creationId xmlns:a16="http://schemas.microsoft.com/office/drawing/2014/main" id="{FE2D6156-0FD2-4340-84C6-DEAB23ABAA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3" y="6913"/>
              <a:ext cx="1872" cy="187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5163" name="Rectangle 11">
              <a:extLst>
                <a:ext uri="{FF2B5EF4-FFF2-40B4-BE49-F238E27FC236}">
                  <a16:creationId xmlns:a16="http://schemas.microsoft.com/office/drawing/2014/main" id="{CB135A19-BD99-4195-90DD-A6287374CD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1" y="5041"/>
              <a:ext cx="1872" cy="187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5164" name="AutoShape 12">
              <a:extLst>
                <a:ext uri="{FF2B5EF4-FFF2-40B4-BE49-F238E27FC236}">
                  <a16:creationId xmlns:a16="http://schemas.microsoft.com/office/drawing/2014/main" id="{9DB247D4-D7AE-41A8-AF83-9F809ECD41B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V="1">
              <a:off x="3600" y="2016"/>
              <a:ext cx="1872" cy="432"/>
            </a:xfrm>
            <a:custGeom>
              <a:avLst/>
              <a:gdLst>
                <a:gd name="T0" fmla="*/ 12 w 21600"/>
                <a:gd name="T1" fmla="*/ 0 h 21600"/>
                <a:gd name="T2" fmla="*/ 7 w 21600"/>
                <a:gd name="T3" fmla="*/ 0 h 21600"/>
                <a:gd name="T4" fmla="*/ 2 w 21600"/>
                <a:gd name="T5" fmla="*/ 0 h 21600"/>
                <a:gd name="T6" fmla="*/ 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65" name="AutoShape 13">
              <a:extLst>
                <a:ext uri="{FF2B5EF4-FFF2-40B4-BE49-F238E27FC236}">
                  <a16:creationId xmlns:a16="http://schemas.microsoft.com/office/drawing/2014/main" id="{32B50636-FE5D-4D9D-8F0B-B47F5B63B95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5904" y="2016"/>
              <a:ext cx="1872" cy="432"/>
            </a:xfrm>
            <a:custGeom>
              <a:avLst/>
              <a:gdLst>
                <a:gd name="T0" fmla="*/ 12 w 21600"/>
                <a:gd name="T1" fmla="*/ 0 h 21600"/>
                <a:gd name="T2" fmla="*/ 7 w 21600"/>
                <a:gd name="T3" fmla="*/ 0 h 21600"/>
                <a:gd name="T4" fmla="*/ 2 w 21600"/>
                <a:gd name="T5" fmla="*/ 0 h 21600"/>
                <a:gd name="T6" fmla="*/ 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66" name="AutoShape 14">
              <a:extLst>
                <a:ext uri="{FF2B5EF4-FFF2-40B4-BE49-F238E27FC236}">
                  <a16:creationId xmlns:a16="http://schemas.microsoft.com/office/drawing/2014/main" id="{DAE2323A-75C9-401F-8DE8-3EF59009D8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5904" y="3888"/>
              <a:ext cx="1872" cy="432"/>
            </a:xfrm>
            <a:custGeom>
              <a:avLst/>
              <a:gdLst>
                <a:gd name="T0" fmla="*/ 12 w 21600"/>
                <a:gd name="T1" fmla="*/ 0 h 21600"/>
                <a:gd name="T2" fmla="*/ 7 w 21600"/>
                <a:gd name="T3" fmla="*/ 0 h 21600"/>
                <a:gd name="T4" fmla="*/ 2 w 21600"/>
                <a:gd name="T5" fmla="*/ 0 h 21600"/>
                <a:gd name="T6" fmla="*/ 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67" name="AutoShape 15">
              <a:extLst>
                <a:ext uri="{FF2B5EF4-FFF2-40B4-BE49-F238E27FC236}">
                  <a16:creationId xmlns:a16="http://schemas.microsoft.com/office/drawing/2014/main" id="{680164E0-7792-47A8-98D0-4AB2EAD212A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V="1">
              <a:off x="3600" y="3888"/>
              <a:ext cx="1872" cy="432"/>
            </a:xfrm>
            <a:custGeom>
              <a:avLst/>
              <a:gdLst>
                <a:gd name="T0" fmla="*/ 12 w 21600"/>
                <a:gd name="T1" fmla="*/ 0 h 21600"/>
                <a:gd name="T2" fmla="*/ 7 w 21600"/>
                <a:gd name="T3" fmla="*/ 0 h 21600"/>
                <a:gd name="T4" fmla="*/ 2 w 21600"/>
                <a:gd name="T5" fmla="*/ 0 h 21600"/>
                <a:gd name="T6" fmla="*/ 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68" name="AutoShape 16">
              <a:extLst>
                <a:ext uri="{FF2B5EF4-FFF2-40B4-BE49-F238E27FC236}">
                  <a16:creationId xmlns:a16="http://schemas.microsoft.com/office/drawing/2014/main" id="{B88BFB8B-5BBD-4A16-B7AE-2E35624F5CF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752" y="864"/>
              <a:ext cx="1872" cy="432"/>
            </a:xfrm>
            <a:custGeom>
              <a:avLst/>
              <a:gdLst>
                <a:gd name="T0" fmla="*/ 12 w 21600"/>
                <a:gd name="T1" fmla="*/ 0 h 21600"/>
                <a:gd name="T2" fmla="*/ 7 w 21600"/>
                <a:gd name="T3" fmla="*/ 0 h 21600"/>
                <a:gd name="T4" fmla="*/ 2 w 21600"/>
                <a:gd name="T5" fmla="*/ 0 h 21600"/>
                <a:gd name="T6" fmla="*/ 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69" name="AutoShape 17">
              <a:extLst>
                <a:ext uri="{FF2B5EF4-FFF2-40B4-BE49-F238E27FC236}">
                  <a16:creationId xmlns:a16="http://schemas.microsoft.com/office/drawing/2014/main" id="{B161CA68-E5B3-49EB-91AB-F6BB8647F7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 flipH="1" flipV="1">
              <a:off x="3600" y="7632"/>
              <a:ext cx="1872" cy="432"/>
            </a:xfrm>
            <a:custGeom>
              <a:avLst/>
              <a:gdLst>
                <a:gd name="T0" fmla="*/ 12 w 21600"/>
                <a:gd name="T1" fmla="*/ 0 h 21600"/>
                <a:gd name="T2" fmla="*/ 7 w 21600"/>
                <a:gd name="T3" fmla="*/ 0 h 21600"/>
                <a:gd name="T4" fmla="*/ 2 w 21600"/>
                <a:gd name="T5" fmla="*/ 0 h 21600"/>
                <a:gd name="T6" fmla="*/ 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70" name="AutoShape 18">
              <a:extLst>
                <a:ext uri="{FF2B5EF4-FFF2-40B4-BE49-F238E27FC236}">
                  <a16:creationId xmlns:a16="http://schemas.microsoft.com/office/drawing/2014/main" id="{B6299C8F-33BB-41A7-8DA0-C52C592591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5904" y="7632"/>
              <a:ext cx="1872" cy="432"/>
            </a:xfrm>
            <a:custGeom>
              <a:avLst/>
              <a:gdLst>
                <a:gd name="T0" fmla="*/ 12 w 21600"/>
                <a:gd name="T1" fmla="*/ 0 h 21600"/>
                <a:gd name="T2" fmla="*/ 7 w 21600"/>
                <a:gd name="T3" fmla="*/ 0 h 21600"/>
                <a:gd name="T4" fmla="*/ 2 w 21600"/>
                <a:gd name="T5" fmla="*/ 0 h 21600"/>
                <a:gd name="T6" fmla="*/ 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125" name="WordArt 19">
            <a:extLst>
              <a:ext uri="{FF2B5EF4-FFF2-40B4-BE49-F238E27FC236}">
                <a16:creationId xmlns:a16="http://schemas.microsoft.com/office/drawing/2014/main" id="{49E40E4E-764F-404D-ABAE-B517B1341E6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92400" y="9101138"/>
            <a:ext cx="287338" cy="5318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noFill/>
                <a:latin typeface="Arial Black" panose="020B0A04020102020204" pitchFamily="34" charset="0"/>
              </a:rPr>
              <a:t>K</a:t>
            </a:r>
          </a:p>
        </p:txBody>
      </p:sp>
      <p:sp>
        <p:nvSpPr>
          <p:cNvPr id="5126" name="WordArt 20">
            <a:extLst>
              <a:ext uri="{FF2B5EF4-FFF2-40B4-BE49-F238E27FC236}">
                <a16:creationId xmlns:a16="http://schemas.microsoft.com/office/drawing/2014/main" id="{8FE56F3A-AA68-43AD-8E70-1144C47C9FD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57588" y="9101138"/>
            <a:ext cx="287337" cy="5318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noFill/>
                <a:cs typeface="Arial" panose="020B0604020202020204" pitchFamily="34" charset="0"/>
              </a:rPr>
              <a:t>N</a:t>
            </a:r>
          </a:p>
        </p:txBody>
      </p:sp>
      <p:sp>
        <p:nvSpPr>
          <p:cNvPr id="5127" name="WordArt 21">
            <a:extLst>
              <a:ext uri="{FF2B5EF4-FFF2-40B4-BE49-F238E27FC236}">
                <a16:creationId xmlns:a16="http://schemas.microsoft.com/office/drawing/2014/main" id="{B3EB3E2D-20B0-46AA-8E9F-852881B4CA2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575" y="9101138"/>
            <a:ext cx="395288" cy="5318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noFill/>
                <a:cs typeface="Arial" panose="020B0604020202020204" pitchFamily="34" charset="0"/>
              </a:rPr>
              <a:t>A</a:t>
            </a:r>
          </a:p>
        </p:txBody>
      </p:sp>
      <p:sp>
        <p:nvSpPr>
          <p:cNvPr id="5128" name="WordArt 22">
            <a:extLst>
              <a:ext uri="{FF2B5EF4-FFF2-40B4-BE49-F238E27FC236}">
                <a16:creationId xmlns:a16="http://schemas.microsoft.com/office/drawing/2014/main" id="{84934978-FB00-4350-BE9C-E4F73B21AF5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47713" y="9101138"/>
            <a:ext cx="360362" cy="5318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noFill/>
                <a:cs typeface="Arial" panose="020B0604020202020204" pitchFamily="34" charset="0"/>
              </a:rPr>
              <a:t>C</a:t>
            </a:r>
          </a:p>
        </p:txBody>
      </p:sp>
      <p:sp>
        <p:nvSpPr>
          <p:cNvPr id="5129" name="WordArt 23">
            <a:extLst>
              <a:ext uri="{FF2B5EF4-FFF2-40B4-BE49-F238E27FC236}">
                <a16:creationId xmlns:a16="http://schemas.microsoft.com/office/drawing/2014/main" id="{19D74937-1D70-411A-B06F-E3C86CF5D1C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60375" y="9101138"/>
            <a:ext cx="287338" cy="5318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noFill/>
                <a:cs typeface="Arial" panose="020B0604020202020204" pitchFamily="34" charset="0"/>
              </a:rPr>
              <a:t>B</a:t>
            </a:r>
          </a:p>
        </p:txBody>
      </p:sp>
      <p:sp>
        <p:nvSpPr>
          <p:cNvPr id="5130" name="WordArt 24">
            <a:extLst>
              <a:ext uri="{FF2B5EF4-FFF2-40B4-BE49-F238E27FC236}">
                <a16:creationId xmlns:a16="http://schemas.microsoft.com/office/drawing/2014/main" id="{BD757E5A-EAB0-442B-9ADA-14ADD068F21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52763" y="9102725"/>
            <a:ext cx="431800" cy="5302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noFill/>
                <a:cs typeface="Arial" panose="020B0604020202020204" pitchFamily="34" charset="0"/>
              </a:rPr>
              <a:t>M</a:t>
            </a:r>
          </a:p>
        </p:txBody>
      </p:sp>
      <p:grpSp>
        <p:nvGrpSpPr>
          <p:cNvPr id="5131" name="Group 26">
            <a:extLst>
              <a:ext uri="{FF2B5EF4-FFF2-40B4-BE49-F238E27FC236}">
                <a16:creationId xmlns:a16="http://schemas.microsoft.com/office/drawing/2014/main" id="{DF8E2A52-FE72-4178-863A-DF5B5A63A879}"/>
              </a:ext>
            </a:extLst>
          </p:cNvPr>
          <p:cNvGrpSpPr>
            <a:grpSpLocks/>
          </p:cNvGrpSpPr>
          <p:nvPr/>
        </p:nvGrpSpPr>
        <p:grpSpPr bwMode="auto">
          <a:xfrm>
            <a:off x="4103688" y="3492500"/>
            <a:ext cx="2565400" cy="4124325"/>
            <a:chOff x="2881" y="864"/>
            <a:chExt cx="5616" cy="7921"/>
          </a:xfrm>
        </p:grpSpPr>
        <p:sp>
          <p:nvSpPr>
            <p:cNvPr id="5145" name="Rectangle 27">
              <a:extLst>
                <a:ext uri="{FF2B5EF4-FFF2-40B4-BE49-F238E27FC236}">
                  <a16:creationId xmlns:a16="http://schemas.microsoft.com/office/drawing/2014/main" id="{6E34A219-F8EE-4C87-AF37-5C240D129F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3" y="1297"/>
              <a:ext cx="1872" cy="187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5146" name="Rectangle 28">
              <a:extLst>
                <a:ext uri="{FF2B5EF4-FFF2-40B4-BE49-F238E27FC236}">
                  <a16:creationId xmlns:a16="http://schemas.microsoft.com/office/drawing/2014/main" id="{0E653BC1-E968-465D-8520-E0DE3151F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3" y="3169"/>
              <a:ext cx="1872" cy="187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5147" name="Rectangle 29">
              <a:extLst>
                <a:ext uri="{FF2B5EF4-FFF2-40B4-BE49-F238E27FC236}">
                  <a16:creationId xmlns:a16="http://schemas.microsoft.com/office/drawing/2014/main" id="{7FF99E3F-C521-40D2-8F6B-83F3CA17C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3" y="5041"/>
              <a:ext cx="1872" cy="187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5148" name="Rectangle 30">
              <a:extLst>
                <a:ext uri="{FF2B5EF4-FFF2-40B4-BE49-F238E27FC236}">
                  <a16:creationId xmlns:a16="http://schemas.microsoft.com/office/drawing/2014/main" id="{06400EFC-CBA0-4257-80EE-118D554BA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5" y="5041"/>
              <a:ext cx="1872" cy="187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5149" name="Rectangle 31">
              <a:extLst>
                <a:ext uri="{FF2B5EF4-FFF2-40B4-BE49-F238E27FC236}">
                  <a16:creationId xmlns:a16="http://schemas.microsoft.com/office/drawing/2014/main" id="{2F735141-9496-471D-8EED-0EC0816A43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3" y="6913"/>
              <a:ext cx="1872" cy="187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5150" name="Rectangle 32">
              <a:extLst>
                <a:ext uri="{FF2B5EF4-FFF2-40B4-BE49-F238E27FC236}">
                  <a16:creationId xmlns:a16="http://schemas.microsoft.com/office/drawing/2014/main" id="{7FEA29A2-564C-4BEB-B9C9-87F420741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1" y="5041"/>
              <a:ext cx="1872" cy="187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5151" name="AutoShape 33">
              <a:extLst>
                <a:ext uri="{FF2B5EF4-FFF2-40B4-BE49-F238E27FC236}">
                  <a16:creationId xmlns:a16="http://schemas.microsoft.com/office/drawing/2014/main" id="{4AAC51F3-A907-4186-8648-D3CE948CB0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V="1">
              <a:off x="3600" y="2016"/>
              <a:ext cx="1872" cy="432"/>
            </a:xfrm>
            <a:custGeom>
              <a:avLst/>
              <a:gdLst>
                <a:gd name="T0" fmla="*/ 12 w 21600"/>
                <a:gd name="T1" fmla="*/ 0 h 21600"/>
                <a:gd name="T2" fmla="*/ 7 w 21600"/>
                <a:gd name="T3" fmla="*/ 0 h 21600"/>
                <a:gd name="T4" fmla="*/ 2 w 21600"/>
                <a:gd name="T5" fmla="*/ 0 h 21600"/>
                <a:gd name="T6" fmla="*/ 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2" name="AutoShape 34">
              <a:extLst>
                <a:ext uri="{FF2B5EF4-FFF2-40B4-BE49-F238E27FC236}">
                  <a16:creationId xmlns:a16="http://schemas.microsoft.com/office/drawing/2014/main" id="{69184ADF-D459-469C-9704-DB39D349068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5904" y="2016"/>
              <a:ext cx="1872" cy="432"/>
            </a:xfrm>
            <a:custGeom>
              <a:avLst/>
              <a:gdLst>
                <a:gd name="T0" fmla="*/ 12 w 21600"/>
                <a:gd name="T1" fmla="*/ 0 h 21600"/>
                <a:gd name="T2" fmla="*/ 7 w 21600"/>
                <a:gd name="T3" fmla="*/ 0 h 21600"/>
                <a:gd name="T4" fmla="*/ 2 w 21600"/>
                <a:gd name="T5" fmla="*/ 0 h 21600"/>
                <a:gd name="T6" fmla="*/ 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3" name="AutoShape 35">
              <a:extLst>
                <a:ext uri="{FF2B5EF4-FFF2-40B4-BE49-F238E27FC236}">
                  <a16:creationId xmlns:a16="http://schemas.microsoft.com/office/drawing/2014/main" id="{8C0B27B5-F6F1-43CA-AC0D-30F338623EF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5904" y="3888"/>
              <a:ext cx="1872" cy="432"/>
            </a:xfrm>
            <a:custGeom>
              <a:avLst/>
              <a:gdLst>
                <a:gd name="T0" fmla="*/ 12 w 21600"/>
                <a:gd name="T1" fmla="*/ 0 h 21600"/>
                <a:gd name="T2" fmla="*/ 7 w 21600"/>
                <a:gd name="T3" fmla="*/ 0 h 21600"/>
                <a:gd name="T4" fmla="*/ 2 w 21600"/>
                <a:gd name="T5" fmla="*/ 0 h 21600"/>
                <a:gd name="T6" fmla="*/ 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4" name="AutoShape 36">
              <a:extLst>
                <a:ext uri="{FF2B5EF4-FFF2-40B4-BE49-F238E27FC236}">
                  <a16:creationId xmlns:a16="http://schemas.microsoft.com/office/drawing/2014/main" id="{7F65FA35-4637-43CC-91DC-AFA2279DDE2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V="1">
              <a:off x="3600" y="3888"/>
              <a:ext cx="1872" cy="432"/>
            </a:xfrm>
            <a:custGeom>
              <a:avLst/>
              <a:gdLst>
                <a:gd name="T0" fmla="*/ 12 w 21600"/>
                <a:gd name="T1" fmla="*/ 0 h 21600"/>
                <a:gd name="T2" fmla="*/ 7 w 21600"/>
                <a:gd name="T3" fmla="*/ 0 h 21600"/>
                <a:gd name="T4" fmla="*/ 2 w 21600"/>
                <a:gd name="T5" fmla="*/ 0 h 21600"/>
                <a:gd name="T6" fmla="*/ 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5" name="AutoShape 37">
              <a:extLst>
                <a:ext uri="{FF2B5EF4-FFF2-40B4-BE49-F238E27FC236}">
                  <a16:creationId xmlns:a16="http://schemas.microsoft.com/office/drawing/2014/main" id="{C147D63F-BEDD-466A-93D5-4C50744AAA7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752" y="864"/>
              <a:ext cx="1872" cy="432"/>
            </a:xfrm>
            <a:custGeom>
              <a:avLst/>
              <a:gdLst>
                <a:gd name="T0" fmla="*/ 12 w 21600"/>
                <a:gd name="T1" fmla="*/ 0 h 21600"/>
                <a:gd name="T2" fmla="*/ 7 w 21600"/>
                <a:gd name="T3" fmla="*/ 0 h 21600"/>
                <a:gd name="T4" fmla="*/ 2 w 21600"/>
                <a:gd name="T5" fmla="*/ 0 h 21600"/>
                <a:gd name="T6" fmla="*/ 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6" name="AutoShape 38">
              <a:extLst>
                <a:ext uri="{FF2B5EF4-FFF2-40B4-BE49-F238E27FC236}">
                  <a16:creationId xmlns:a16="http://schemas.microsoft.com/office/drawing/2014/main" id="{06137A68-0EFF-4441-87C6-64A82DFD9F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 flipH="1" flipV="1">
              <a:off x="3600" y="7632"/>
              <a:ext cx="1872" cy="432"/>
            </a:xfrm>
            <a:custGeom>
              <a:avLst/>
              <a:gdLst>
                <a:gd name="T0" fmla="*/ 12 w 21600"/>
                <a:gd name="T1" fmla="*/ 0 h 21600"/>
                <a:gd name="T2" fmla="*/ 7 w 21600"/>
                <a:gd name="T3" fmla="*/ 0 h 21600"/>
                <a:gd name="T4" fmla="*/ 2 w 21600"/>
                <a:gd name="T5" fmla="*/ 0 h 21600"/>
                <a:gd name="T6" fmla="*/ 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7" name="AutoShape 39">
              <a:extLst>
                <a:ext uri="{FF2B5EF4-FFF2-40B4-BE49-F238E27FC236}">
                  <a16:creationId xmlns:a16="http://schemas.microsoft.com/office/drawing/2014/main" id="{A81DCAC3-DFD8-4FB0-8F73-9BB38695AF4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5904" y="7632"/>
              <a:ext cx="1872" cy="432"/>
            </a:xfrm>
            <a:custGeom>
              <a:avLst/>
              <a:gdLst>
                <a:gd name="T0" fmla="*/ 12 w 21600"/>
                <a:gd name="T1" fmla="*/ 0 h 21600"/>
                <a:gd name="T2" fmla="*/ 7 w 21600"/>
                <a:gd name="T3" fmla="*/ 0 h 21600"/>
                <a:gd name="T4" fmla="*/ 2 w 21600"/>
                <a:gd name="T5" fmla="*/ 0 h 21600"/>
                <a:gd name="T6" fmla="*/ 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132" name="WordArt 41">
            <a:extLst>
              <a:ext uri="{FF2B5EF4-FFF2-40B4-BE49-F238E27FC236}">
                <a16:creationId xmlns:a16="http://schemas.microsoft.com/office/drawing/2014/main" id="{EDDE0625-2659-4878-B831-03ED446E171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43175" y="9105900"/>
            <a:ext cx="77788" cy="5270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noFill/>
                <a:cs typeface="Arial" panose="020B0604020202020204" pitchFamily="34" charset="0"/>
              </a:rPr>
              <a:t>I</a:t>
            </a:r>
          </a:p>
        </p:txBody>
      </p:sp>
      <p:sp>
        <p:nvSpPr>
          <p:cNvPr id="5133" name="WordArt 42">
            <a:extLst>
              <a:ext uri="{FF2B5EF4-FFF2-40B4-BE49-F238E27FC236}">
                <a16:creationId xmlns:a16="http://schemas.microsoft.com/office/drawing/2014/main" id="{EE13BC03-6394-4A1E-A83E-C7777FCA8DA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013325" y="9105900"/>
            <a:ext cx="323850" cy="5270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noFill/>
                <a:cs typeface="Arial" panose="020B0604020202020204" pitchFamily="34" charset="0"/>
              </a:rPr>
              <a:t>S</a:t>
            </a:r>
          </a:p>
        </p:txBody>
      </p:sp>
      <p:sp>
        <p:nvSpPr>
          <p:cNvPr id="5134" name="WordArt 45">
            <a:extLst>
              <a:ext uri="{FF2B5EF4-FFF2-40B4-BE49-F238E27FC236}">
                <a16:creationId xmlns:a16="http://schemas.microsoft.com/office/drawing/2014/main" id="{CAEBBC5B-DCB4-43CF-83BE-B833E509C89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19538" y="9104313"/>
            <a:ext cx="357187" cy="5286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noFill/>
                <a:cs typeface="Arial" panose="020B0604020202020204" pitchFamily="34" charset="0"/>
              </a:rPr>
              <a:t>O</a:t>
            </a:r>
          </a:p>
        </p:txBody>
      </p:sp>
      <p:sp>
        <p:nvSpPr>
          <p:cNvPr id="5135" name="WordArt 46">
            <a:extLst>
              <a:ext uri="{FF2B5EF4-FFF2-40B4-BE49-F238E27FC236}">
                <a16:creationId xmlns:a16="http://schemas.microsoft.com/office/drawing/2014/main" id="{1E88B19B-04C3-4FC3-AA31-4399CF4E4E3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68438" y="9109075"/>
            <a:ext cx="2762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 panose="020B0604020202020204" pitchFamily="34" charset="0"/>
              </a:rPr>
              <a:t>F</a:t>
            </a:r>
          </a:p>
        </p:txBody>
      </p:sp>
      <p:sp>
        <p:nvSpPr>
          <p:cNvPr id="5136" name="WordArt 47">
            <a:extLst>
              <a:ext uri="{FF2B5EF4-FFF2-40B4-BE49-F238E27FC236}">
                <a16:creationId xmlns:a16="http://schemas.microsoft.com/office/drawing/2014/main" id="{F44617AD-5387-4D61-B144-26C2F78F825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92600" y="9109075"/>
            <a:ext cx="3048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 panose="020B0604020202020204" pitchFamily="34" charset="0"/>
              </a:rPr>
              <a:t>P</a:t>
            </a:r>
          </a:p>
        </p:txBody>
      </p:sp>
      <p:sp>
        <p:nvSpPr>
          <p:cNvPr id="5137" name="WordArt 48">
            <a:extLst>
              <a:ext uri="{FF2B5EF4-FFF2-40B4-BE49-F238E27FC236}">
                <a16:creationId xmlns:a16="http://schemas.microsoft.com/office/drawing/2014/main" id="{5EF5E29E-0087-49C8-BE51-4FC36FB090D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08075" y="9099550"/>
            <a:ext cx="304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 panose="020B0604020202020204" pitchFamily="34" charset="0"/>
              </a:rPr>
              <a:t>E</a:t>
            </a:r>
          </a:p>
        </p:txBody>
      </p:sp>
      <p:sp>
        <p:nvSpPr>
          <p:cNvPr id="5138" name="WordArt 49">
            <a:extLst>
              <a:ext uri="{FF2B5EF4-FFF2-40B4-BE49-F238E27FC236}">
                <a16:creationId xmlns:a16="http://schemas.microsoft.com/office/drawing/2014/main" id="{2AA4A47A-7627-4AB7-B195-C65F4AFE393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7363" y="9099550"/>
            <a:ext cx="35242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 panose="020B0604020202020204" pitchFamily="34" charset="0"/>
              </a:rPr>
              <a:t>G</a:t>
            </a:r>
          </a:p>
        </p:txBody>
      </p:sp>
      <p:sp>
        <p:nvSpPr>
          <p:cNvPr id="5139" name="WordArt 50">
            <a:extLst>
              <a:ext uri="{FF2B5EF4-FFF2-40B4-BE49-F238E27FC236}">
                <a16:creationId xmlns:a16="http://schemas.microsoft.com/office/drawing/2014/main" id="{827E0F0E-5EE8-4518-83A0-FA2F1C69DAB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43125" y="9099550"/>
            <a:ext cx="3333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 panose="020B0604020202020204" pitchFamily="34" charset="0"/>
              </a:rPr>
              <a:t>H</a:t>
            </a:r>
          </a:p>
        </p:txBody>
      </p:sp>
      <p:sp>
        <p:nvSpPr>
          <p:cNvPr id="5140" name="WordArt 51">
            <a:extLst>
              <a:ext uri="{FF2B5EF4-FFF2-40B4-BE49-F238E27FC236}">
                <a16:creationId xmlns:a16="http://schemas.microsoft.com/office/drawing/2014/main" id="{1D5C59E8-EC33-4EE0-8260-DF38BEF51E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652963" y="9099550"/>
            <a:ext cx="3333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 panose="020B0604020202020204" pitchFamily="34" charset="0"/>
              </a:rPr>
              <a:t>R</a:t>
            </a:r>
          </a:p>
        </p:txBody>
      </p:sp>
      <p:sp>
        <p:nvSpPr>
          <p:cNvPr id="5141" name="WordArt 52">
            <a:extLst>
              <a:ext uri="{FF2B5EF4-FFF2-40B4-BE49-F238E27FC236}">
                <a16:creationId xmlns:a16="http://schemas.microsoft.com/office/drawing/2014/main" id="{E5D8AC81-E4AA-406F-8FBD-6ED88306599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689600" y="9099550"/>
            <a:ext cx="3333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 panose="020B0604020202020204" pitchFamily="34" charset="0"/>
              </a:rPr>
              <a:t>U</a:t>
            </a:r>
          </a:p>
        </p:txBody>
      </p:sp>
      <p:sp>
        <p:nvSpPr>
          <p:cNvPr id="5142" name="WordArt 53">
            <a:extLst>
              <a:ext uri="{FF2B5EF4-FFF2-40B4-BE49-F238E27FC236}">
                <a16:creationId xmlns:a16="http://schemas.microsoft.com/office/drawing/2014/main" id="{E7FC8DE0-A3AE-419B-A774-83D8A623BEC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76863" y="9099550"/>
            <a:ext cx="28575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 panose="020B0604020202020204" pitchFamily="34" charset="0"/>
              </a:rPr>
              <a:t>T</a:t>
            </a:r>
          </a:p>
        </p:txBody>
      </p:sp>
      <p:sp>
        <p:nvSpPr>
          <p:cNvPr id="5143" name="WordArt 54">
            <a:extLst>
              <a:ext uri="{FF2B5EF4-FFF2-40B4-BE49-F238E27FC236}">
                <a16:creationId xmlns:a16="http://schemas.microsoft.com/office/drawing/2014/main" id="{8B0D5699-CB0D-433C-B236-49E03FDE170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94413" y="9099550"/>
            <a:ext cx="304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 panose="020B0604020202020204" pitchFamily="34" charset="0"/>
              </a:rPr>
              <a:t>V</a:t>
            </a:r>
          </a:p>
        </p:txBody>
      </p:sp>
      <p:sp>
        <p:nvSpPr>
          <p:cNvPr id="5144" name="WordArt 55">
            <a:extLst>
              <a:ext uri="{FF2B5EF4-FFF2-40B4-BE49-F238E27FC236}">
                <a16:creationId xmlns:a16="http://schemas.microsoft.com/office/drawing/2014/main" id="{B38BE1C4-F15D-48E3-B7FD-54C216C0142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400800" y="9099550"/>
            <a:ext cx="42862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 panose="020B0604020202020204" pitchFamily="34" charset="0"/>
              </a:rPr>
              <a:t>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159" name="Group 607">
            <a:extLst>
              <a:ext uri="{FF2B5EF4-FFF2-40B4-BE49-F238E27FC236}">
                <a16:creationId xmlns:a16="http://schemas.microsoft.com/office/drawing/2014/main" id="{7BADD02F-65AC-436B-A51B-D87022260224}"/>
              </a:ext>
            </a:extLst>
          </p:cNvPr>
          <p:cNvGraphicFramePr>
            <a:graphicFrameLocks noGrp="1"/>
          </p:cNvGraphicFramePr>
          <p:nvPr/>
        </p:nvGraphicFramePr>
        <p:xfrm>
          <a:off x="188913" y="849313"/>
          <a:ext cx="6480175" cy="2268537"/>
        </p:xfrm>
        <a:graphic>
          <a:graphicData uri="http://schemas.openxmlformats.org/drawingml/2006/table">
            <a:tbl>
              <a:tblPr/>
              <a:tblGrid>
                <a:gridCol w="159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71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0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43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Stoffebene: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33" marB="4573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Natrium (s)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+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Chlor (g)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Natriumchlorid (s)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Teilchenebene: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Elektronenabgabe = Oxidation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Na*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Na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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 2</a:t>
                      </a: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Times New Roman" pitchFamily="16" charset="0"/>
                        <a:sym typeface="Symbol" pitchFamily="18" charset="2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Elektronenaufnahme = Reduktion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Cl</a:t>
                      </a:r>
                      <a:r>
                        <a:rPr kumimoji="0" lang="de-DE" sz="16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**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e</a:t>
                      </a:r>
                      <a:r>
                        <a:rPr kumimoji="0" lang="de-DE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Cl</a:t>
                      </a:r>
                      <a:r>
                        <a:rPr kumimoji="0" lang="de-DE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Elektronenübergang = </a:t>
                      </a:r>
                      <a:r>
                        <a:rPr kumimoji="0" 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Red</a:t>
                      </a:r>
                      <a:r>
                        <a:rPr kumimoji="0" 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ox</a:t>
                      </a: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-Reaktion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Na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Cl</a:t>
                      </a:r>
                      <a:r>
                        <a:rPr kumimoji="0" lang="en-GB" sz="16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Na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Cl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         2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NaCl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33" marB="45733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200" name="Rectangle 2">
            <a:extLst>
              <a:ext uri="{FF2B5EF4-FFF2-40B4-BE49-F238E27FC236}">
                <a16:creationId xmlns:a16="http://schemas.microsoft.com/office/drawing/2014/main" id="{BFE3E0EB-04C9-4019-A50E-37198E42E3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Salze</a:t>
            </a:r>
            <a:br>
              <a:rPr lang="de-DE" altLang="de-DE" sz="1800"/>
            </a:br>
            <a:r>
              <a:rPr lang="de-DE" altLang="de-DE" sz="1400"/>
              <a:t>(Lösungen für Natrium, Kalium)</a:t>
            </a:r>
          </a:p>
        </p:txBody>
      </p:sp>
      <p:sp>
        <p:nvSpPr>
          <p:cNvPr id="6201" name="AutoShape 4">
            <a:extLst>
              <a:ext uri="{FF2B5EF4-FFF2-40B4-BE49-F238E27FC236}">
                <a16:creationId xmlns:a16="http://schemas.microsoft.com/office/drawing/2014/main" id="{5EB47875-928B-4A45-BEAA-7A4446881046}"/>
              </a:ext>
            </a:extLst>
          </p:cNvPr>
          <p:cNvSpPr>
            <a:spLocks/>
          </p:cNvSpPr>
          <p:nvPr/>
        </p:nvSpPr>
        <p:spPr bwMode="auto">
          <a:xfrm rot="-5400000">
            <a:off x="4978400" y="2155826"/>
            <a:ext cx="117475" cy="958850"/>
          </a:xfrm>
          <a:prstGeom prst="leftBrace">
            <a:avLst>
              <a:gd name="adj1" fmla="val 68018"/>
              <a:gd name="adj2" fmla="val 50000"/>
            </a:avLst>
          </a:prstGeom>
          <a:noFill/>
          <a:ln w="9525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graphicFrame>
        <p:nvGraphicFramePr>
          <p:cNvPr id="24161" name="Group 609">
            <a:extLst>
              <a:ext uri="{FF2B5EF4-FFF2-40B4-BE49-F238E27FC236}">
                <a16:creationId xmlns:a16="http://schemas.microsoft.com/office/drawing/2014/main" id="{CF537405-29A2-4D5C-9A74-C1019FE1D1EB}"/>
              </a:ext>
            </a:extLst>
          </p:cNvPr>
          <p:cNvGraphicFramePr>
            <a:graphicFrameLocks noGrp="1"/>
          </p:cNvGraphicFramePr>
          <p:nvPr/>
        </p:nvGraphicFramePr>
        <p:xfrm>
          <a:off x="188913" y="3513138"/>
          <a:ext cx="6480175" cy="2525712"/>
        </p:xfrm>
        <a:graphic>
          <a:graphicData uri="http://schemas.openxmlformats.org/drawingml/2006/table">
            <a:tbl>
              <a:tblPr/>
              <a:tblGrid>
                <a:gridCol w="159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71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0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Stoffebene: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Natrium (s)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+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Sauer-stoff (g)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Natriumoxid (s)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Teilchenebene: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Elektronenabgabe = Oxidation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Na*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Na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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 4</a:t>
                      </a: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Times New Roman" pitchFamily="16" charset="0"/>
                        <a:sym typeface="Symbol" pitchFamily="18" charset="2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Elektronenaufnahme = Reduktion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</a:t>
                      </a:r>
                      <a:r>
                        <a:rPr kumimoji="0" lang="de-DE" sz="16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**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4 e</a:t>
                      </a:r>
                      <a:r>
                        <a:rPr kumimoji="0" lang="de-DE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O</a:t>
                      </a:r>
                      <a:r>
                        <a:rPr kumimoji="0" lang="de-DE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2-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Elektronenübergang = </a:t>
                      </a:r>
                      <a:r>
                        <a:rPr kumimoji="0" 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Red</a:t>
                      </a:r>
                      <a:r>
                        <a:rPr kumimoji="0" 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ox</a:t>
                      </a: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-Reaktion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4 Na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</a:t>
                      </a:r>
                      <a:r>
                        <a:rPr kumimoji="0" lang="en-GB" sz="16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4 Na</a:t>
                      </a:r>
                      <a:r>
                        <a:rPr kumimoji="0" lang="en-GB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O</a:t>
                      </a:r>
                      <a:r>
                        <a:rPr kumimoji="0" lang="en-GB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2-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         Na</a:t>
                      </a:r>
                      <a:r>
                        <a:rPr kumimoji="0" lang="en-GB" sz="16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O***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256" name="AutoShape 538">
            <a:extLst>
              <a:ext uri="{FF2B5EF4-FFF2-40B4-BE49-F238E27FC236}">
                <a16:creationId xmlns:a16="http://schemas.microsoft.com/office/drawing/2014/main" id="{2412BDFE-24B9-423E-BDF4-D809C66AB9DE}"/>
              </a:ext>
            </a:extLst>
          </p:cNvPr>
          <p:cNvSpPr>
            <a:spLocks/>
          </p:cNvSpPr>
          <p:nvPr/>
        </p:nvSpPr>
        <p:spPr bwMode="auto">
          <a:xfrm rot="-5400000">
            <a:off x="5073650" y="5037138"/>
            <a:ext cx="117475" cy="958850"/>
          </a:xfrm>
          <a:prstGeom prst="leftBrace">
            <a:avLst>
              <a:gd name="adj1" fmla="val 68018"/>
              <a:gd name="adj2" fmla="val 50000"/>
            </a:avLst>
          </a:prstGeom>
          <a:noFill/>
          <a:ln w="9525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6257" name="Text Box 539">
            <a:extLst>
              <a:ext uri="{FF2B5EF4-FFF2-40B4-BE49-F238E27FC236}">
                <a16:creationId xmlns:a16="http://schemas.microsoft.com/office/drawing/2014/main" id="{C67A5C92-01E9-44B9-9D90-99186CFAB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6032500"/>
            <a:ext cx="64801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/>
              <a:t>* Gilt für K genauso.    **Gilt für S genauso.</a:t>
            </a:r>
          </a:p>
          <a:p>
            <a:pPr eaLnBrk="1" hangingPunct="1"/>
            <a:r>
              <a:rPr lang="de-DE" altLang="de-DE" sz="1200"/>
              <a:t>*** Aus verschiedenen nicht in der Schule relevanten Gründen bilden Na und K bei Verbren-nung an der Luft nicht Oxide sondern u.a. Peroxide (Na</a:t>
            </a:r>
            <a:r>
              <a:rPr lang="de-DE" altLang="de-DE" sz="1200" baseline="-25000"/>
              <a:t>2</a:t>
            </a:r>
            <a:r>
              <a:rPr lang="de-DE" altLang="de-DE" sz="1200"/>
              <a:t>O</a:t>
            </a:r>
            <a:r>
              <a:rPr lang="de-DE" altLang="de-DE" sz="1200" baseline="-25000"/>
              <a:t>2</a:t>
            </a:r>
            <a:r>
              <a:rPr lang="de-DE" altLang="de-DE" sz="1200"/>
              <a:t>). Kannst du die Reaktions-gleichungen mit K und Na formulieren? Lösungen siehe anderes Blatt.</a:t>
            </a:r>
          </a:p>
        </p:txBody>
      </p:sp>
      <p:graphicFrame>
        <p:nvGraphicFramePr>
          <p:cNvPr id="24162" name="Group 610">
            <a:extLst>
              <a:ext uri="{FF2B5EF4-FFF2-40B4-BE49-F238E27FC236}">
                <a16:creationId xmlns:a16="http://schemas.microsoft.com/office/drawing/2014/main" id="{DAF27301-0919-42EA-856D-79EF4168115A}"/>
              </a:ext>
            </a:extLst>
          </p:cNvPr>
          <p:cNvGraphicFramePr>
            <a:graphicFrameLocks noGrp="1"/>
          </p:cNvGraphicFramePr>
          <p:nvPr/>
        </p:nvGraphicFramePr>
        <p:xfrm>
          <a:off x="188913" y="6956425"/>
          <a:ext cx="6480175" cy="2497138"/>
        </p:xfrm>
        <a:graphic>
          <a:graphicData uri="http://schemas.openxmlformats.org/drawingml/2006/table">
            <a:tbl>
              <a:tblPr/>
              <a:tblGrid>
                <a:gridCol w="159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71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0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57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Stoffebene: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Natrium (s)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+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Stick-stoff (g)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Natriumnitrid (s)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Teilchenebene: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Elektronenabgabe = Oxidation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Na*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Na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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 6</a:t>
                      </a: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Times New Roman" pitchFamily="16" charset="0"/>
                        <a:sym typeface="Symbol" pitchFamily="18" charset="2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Elektronenaufnahme = Reduktion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N</a:t>
                      </a:r>
                      <a:r>
                        <a:rPr kumimoji="0" lang="de-DE" sz="16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6 e</a:t>
                      </a:r>
                      <a:r>
                        <a:rPr kumimoji="0" lang="de-DE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N</a:t>
                      </a:r>
                      <a:r>
                        <a:rPr kumimoji="0" lang="de-DE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3-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Elektronenübergang = </a:t>
                      </a:r>
                      <a:r>
                        <a:rPr kumimoji="0" 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Red</a:t>
                      </a:r>
                      <a:r>
                        <a:rPr kumimoji="0" 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ox</a:t>
                      </a: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-Reaktion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6 Na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N</a:t>
                      </a:r>
                      <a:r>
                        <a:rPr kumimoji="0" lang="en-GB" sz="16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6 Na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N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3-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       2 Na</a:t>
                      </a:r>
                      <a:r>
                        <a:rPr kumimoji="0" lang="en-GB" sz="16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N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312" name="AutoShape 605">
            <a:extLst>
              <a:ext uri="{FF2B5EF4-FFF2-40B4-BE49-F238E27FC236}">
                <a16:creationId xmlns:a16="http://schemas.microsoft.com/office/drawing/2014/main" id="{BF1C06A5-B9B3-40F7-9036-8B21FE912966}"/>
              </a:ext>
            </a:extLst>
          </p:cNvPr>
          <p:cNvSpPr>
            <a:spLocks/>
          </p:cNvSpPr>
          <p:nvPr/>
        </p:nvSpPr>
        <p:spPr bwMode="auto">
          <a:xfrm rot="-5400000">
            <a:off x="5002212" y="8493126"/>
            <a:ext cx="117475" cy="958850"/>
          </a:xfrm>
          <a:prstGeom prst="leftBrace">
            <a:avLst>
              <a:gd name="adj1" fmla="val 68018"/>
              <a:gd name="adj2" fmla="val 50000"/>
            </a:avLst>
          </a:prstGeom>
          <a:noFill/>
          <a:ln w="9525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6313" name="Text Box 608">
            <a:extLst>
              <a:ext uri="{FF2B5EF4-FFF2-40B4-BE49-F238E27FC236}">
                <a16:creationId xmlns:a16="http://schemas.microsoft.com/office/drawing/2014/main" id="{71C7B31E-8DA3-47E2-8F92-9B8D739E5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3081338"/>
            <a:ext cx="64801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200"/>
              <a:t>* Gilt für K genauso.   ** Gilt für Br und I genauso.</a:t>
            </a:r>
          </a:p>
        </p:txBody>
      </p:sp>
      <p:sp>
        <p:nvSpPr>
          <p:cNvPr id="6314" name="Text Box 611">
            <a:extLst>
              <a:ext uri="{FF2B5EF4-FFF2-40B4-BE49-F238E27FC236}">
                <a16:creationId xmlns:a16="http://schemas.microsoft.com/office/drawing/2014/main" id="{B1E07DA9-ADDE-4E72-B56C-25A76E539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9431338"/>
            <a:ext cx="64801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200"/>
              <a:t>* Gilt für K genauso.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783" name="Group 207">
            <a:extLst>
              <a:ext uri="{FF2B5EF4-FFF2-40B4-BE49-F238E27FC236}">
                <a16:creationId xmlns:a16="http://schemas.microsoft.com/office/drawing/2014/main" id="{18303B08-70C2-4C43-A427-CCCEBBD2BED2}"/>
              </a:ext>
            </a:extLst>
          </p:cNvPr>
          <p:cNvGraphicFramePr>
            <a:graphicFrameLocks noGrp="1"/>
          </p:cNvGraphicFramePr>
          <p:nvPr/>
        </p:nvGraphicFramePr>
        <p:xfrm>
          <a:off x="188913" y="849313"/>
          <a:ext cx="6480175" cy="2270125"/>
        </p:xfrm>
        <a:graphic>
          <a:graphicData uri="http://schemas.openxmlformats.org/drawingml/2006/table">
            <a:tbl>
              <a:tblPr/>
              <a:tblGrid>
                <a:gridCol w="159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71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0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6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Stoffebene: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1" marB="4572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Magnesium(s)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L="18000" marR="18000" marT="46801" marB="46801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+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Chlor (g)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Magnesiumchlorid (s)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Teilchenebene: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Elektronenabgabe = Oxidation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Mg*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Mg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2e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Times New Roman" pitchFamily="16" charset="0"/>
                        <a:sym typeface="Symbol" pitchFamily="18" charset="2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Elektronenaufnahme = Reduktion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Cl</a:t>
                      </a:r>
                      <a:r>
                        <a:rPr kumimoji="0" lang="de-DE" sz="16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**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e</a:t>
                      </a:r>
                      <a:r>
                        <a:rPr kumimoji="0" lang="de-DE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Cl</a:t>
                      </a:r>
                      <a:r>
                        <a:rPr kumimoji="0" lang="de-DE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Elektronenübergang = </a:t>
                      </a:r>
                      <a:r>
                        <a:rPr kumimoji="0" 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Red</a:t>
                      </a:r>
                      <a:r>
                        <a:rPr kumimoji="0" 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ox</a:t>
                      </a: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-Reaktion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Mg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Cl</a:t>
                      </a:r>
                      <a:r>
                        <a:rPr kumimoji="0" lang="en-GB" sz="16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Mg</a:t>
                      </a:r>
                      <a:r>
                        <a:rPr kumimoji="0" lang="en-GB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2+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Cl</a:t>
                      </a:r>
                      <a:r>
                        <a:rPr kumimoji="0" lang="en-GB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6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         MgCl</a:t>
                      </a:r>
                      <a:r>
                        <a:rPr kumimoji="0" lang="en-GB" sz="16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224" name="Rectangle 67">
            <a:extLst>
              <a:ext uri="{FF2B5EF4-FFF2-40B4-BE49-F238E27FC236}">
                <a16:creationId xmlns:a16="http://schemas.microsoft.com/office/drawing/2014/main" id="{1D039B58-110A-426A-ACDA-5DAA48274E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Salze</a:t>
            </a:r>
            <a:br>
              <a:rPr lang="de-DE" altLang="de-DE" sz="1800"/>
            </a:br>
            <a:r>
              <a:rPr lang="de-DE" altLang="de-DE" sz="1400"/>
              <a:t>(Lösungen für Magnesium, Calcium, Barium)</a:t>
            </a:r>
          </a:p>
        </p:txBody>
      </p:sp>
      <p:sp>
        <p:nvSpPr>
          <p:cNvPr id="7225" name="AutoShape 69">
            <a:extLst>
              <a:ext uri="{FF2B5EF4-FFF2-40B4-BE49-F238E27FC236}">
                <a16:creationId xmlns:a16="http://schemas.microsoft.com/office/drawing/2014/main" id="{4FF6BC0A-B37F-4684-8302-031D69E1AE9C}"/>
              </a:ext>
            </a:extLst>
          </p:cNvPr>
          <p:cNvSpPr>
            <a:spLocks/>
          </p:cNvSpPr>
          <p:nvPr/>
        </p:nvSpPr>
        <p:spPr bwMode="auto">
          <a:xfrm rot="-5400000">
            <a:off x="4978400" y="2155826"/>
            <a:ext cx="117475" cy="958850"/>
          </a:xfrm>
          <a:prstGeom prst="leftBrace">
            <a:avLst>
              <a:gd name="adj1" fmla="val 68018"/>
              <a:gd name="adj2" fmla="val 50000"/>
            </a:avLst>
          </a:prstGeom>
          <a:noFill/>
          <a:ln w="9525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graphicFrame>
        <p:nvGraphicFramePr>
          <p:cNvPr id="24786" name="Group 210">
            <a:extLst>
              <a:ext uri="{FF2B5EF4-FFF2-40B4-BE49-F238E27FC236}">
                <a16:creationId xmlns:a16="http://schemas.microsoft.com/office/drawing/2014/main" id="{65283BA2-EB64-4C41-B6BA-6340058B7434}"/>
              </a:ext>
            </a:extLst>
          </p:cNvPr>
          <p:cNvGraphicFramePr>
            <a:graphicFrameLocks noGrp="1"/>
          </p:cNvGraphicFramePr>
          <p:nvPr/>
        </p:nvGraphicFramePr>
        <p:xfrm>
          <a:off x="188913" y="3513138"/>
          <a:ext cx="6480175" cy="2525712"/>
        </p:xfrm>
        <a:graphic>
          <a:graphicData uri="http://schemas.openxmlformats.org/drawingml/2006/table">
            <a:tbl>
              <a:tblPr/>
              <a:tblGrid>
                <a:gridCol w="159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71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0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Stoffebene: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Magnesium(s)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L="0" marR="0" marT="46806" marB="4680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+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Sauer-stoff (g)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Magnesiumoxid (s)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Teilchenebene: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Elektronenabgabe = Oxidation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Mg*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Mg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2e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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 2</a:t>
                      </a: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Times New Roman" pitchFamily="16" charset="0"/>
                        <a:sym typeface="Symbol" pitchFamily="18" charset="2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Elektronenaufnahme = Reduktion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</a:t>
                      </a:r>
                      <a:r>
                        <a:rPr kumimoji="0" lang="de-DE" sz="16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**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4 e</a:t>
                      </a:r>
                      <a:r>
                        <a:rPr kumimoji="0" lang="de-DE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O</a:t>
                      </a:r>
                      <a:r>
                        <a:rPr kumimoji="0" lang="de-DE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2-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Elektronenübergang = </a:t>
                      </a:r>
                      <a:r>
                        <a:rPr kumimoji="0" 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Red</a:t>
                      </a:r>
                      <a:r>
                        <a:rPr kumimoji="0" 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ox</a:t>
                      </a: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-Reaktion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Mg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</a:t>
                      </a:r>
                      <a:r>
                        <a:rPr kumimoji="0" lang="en-GB" sz="16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2Mg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O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2-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         2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MgO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280" name="AutoShape 135">
            <a:extLst>
              <a:ext uri="{FF2B5EF4-FFF2-40B4-BE49-F238E27FC236}">
                <a16:creationId xmlns:a16="http://schemas.microsoft.com/office/drawing/2014/main" id="{6874987D-F95C-4E78-86B8-F5B1E4579FA1}"/>
              </a:ext>
            </a:extLst>
          </p:cNvPr>
          <p:cNvSpPr>
            <a:spLocks/>
          </p:cNvSpPr>
          <p:nvPr/>
        </p:nvSpPr>
        <p:spPr bwMode="auto">
          <a:xfrm rot="-5400000">
            <a:off x="5073650" y="5037138"/>
            <a:ext cx="117475" cy="958850"/>
          </a:xfrm>
          <a:prstGeom prst="leftBrace">
            <a:avLst>
              <a:gd name="adj1" fmla="val 68018"/>
              <a:gd name="adj2" fmla="val 50000"/>
            </a:avLst>
          </a:prstGeom>
          <a:noFill/>
          <a:ln w="9525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7281" name="Text Box 136">
            <a:extLst>
              <a:ext uri="{FF2B5EF4-FFF2-40B4-BE49-F238E27FC236}">
                <a16:creationId xmlns:a16="http://schemas.microsoft.com/office/drawing/2014/main" id="{BFDBC236-4E53-4C98-B16C-F9B3DD4A1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6032500"/>
            <a:ext cx="64801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/>
              <a:t>* Gilt für Ca und Ba genauso.    **Gilt für S genauso.</a:t>
            </a:r>
          </a:p>
        </p:txBody>
      </p:sp>
      <p:graphicFrame>
        <p:nvGraphicFramePr>
          <p:cNvPr id="24789" name="Group 213">
            <a:extLst>
              <a:ext uri="{FF2B5EF4-FFF2-40B4-BE49-F238E27FC236}">
                <a16:creationId xmlns:a16="http://schemas.microsoft.com/office/drawing/2014/main" id="{C5352CB1-1F97-4134-85DA-56054F1CD13B}"/>
              </a:ext>
            </a:extLst>
          </p:cNvPr>
          <p:cNvGraphicFramePr>
            <a:graphicFrameLocks noGrp="1"/>
          </p:cNvGraphicFramePr>
          <p:nvPr/>
        </p:nvGraphicFramePr>
        <p:xfrm>
          <a:off x="188913" y="6392863"/>
          <a:ext cx="6480175" cy="2497137"/>
        </p:xfrm>
        <a:graphic>
          <a:graphicData uri="http://schemas.openxmlformats.org/drawingml/2006/table">
            <a:tbl>
              <a:tblPr/>
              <a:tblGrid>
                <a:gridCol w="159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71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0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57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Stoffebene: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Magnesium (s)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L="0" marR="0" marT="46806" marB="4680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+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Stick-stoff (g)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Magnesiumnitrid (s)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Teilchenebene: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Elektronenabgabe = Oxidation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Mg*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Mg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2e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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 3</a:t>
                      </a: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Times New Roman" pitchFamily="16" charset="0"/>
                        <a:sym typeface="Symbol" pitchFamily="18" charset="2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Elektronenaufnahme = Reduktion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N</a:t>
                      </a:r>
                      <a:r>
                        <a:rPr kumimoji="0" lang="de-DE" sz="16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6 e</a:t>
                      </a:r>
                      <a:r>
                        <a:rPr kumimoji="0" lang="de-DE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N</a:t>
                      </a:r>
                      <a:r>
                        <a:rPr kumimoji="0" lang="de-DE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3-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Elektronenübergang = </a:t>
                      </a:r>
                      <a:r>
                        <a:rPr kumimoji="0" 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Red</a:t>
                      </a:r>
                      <a:r>
                        <a:rPr kumimoji="0" 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ox</a:t>
                      </a: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-Reaktion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 Mg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N</a:t>
                      </a:r>
                      <a:r>
                        <a:rPr kumimoji="0" lang="en-GB" sz="16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3Mg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N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3-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       Mg</a:t>
                      </a:r>
                      <a:r>
                        <a:rPr kumimoji="0" lang="en-GB" sz="16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N</a:t>
                      </a:r>
                      <a:r>
                        <a:rPr kumimoji="0" lang="en-GB" sz="16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endParaRPr kumimoji="0" lang="en-GB" sz="1800" b="0" i="0" u="none" strike="noStrike" cap="none" normalizeH="0" baseline="-2500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336" name="AutoShape 202">
            <a:extLst>
              <a:ext uri="{FF2B5EF4-FFF2-40B4-BE49-F238E27FC236}">
                <a16:creationId xmlns:a16="http://schemas.microsoft.com/office/drawing/2014/main" id="{06EDB715-3111-4EA8-9667-764536964A73}"/>
              </a:ext>
            </a:extLst>
          </p:cNvPr>
          <p:cNvSpPr>
            <a:spLocks/>
          </p:cNvSpPr>
          <p:nvPr/>
        </p:nvSpPr>
        <p:spPr bwMode="auto">
          <a:xfrm rot="-5400000">
            <a:off x="5002212" y="7929563"/>
            <a:ext cx="117475" cy="958850"/>
          </a:xfrm>
          <a:prstGeom prst="leftBrace">
            <a:avLst>
              <a:gd name="adj1" fmla="val 68018"/>
              <a:gd name="adj2" fmla="val 50000"/>
            </a:avLst>
          </a:prstGeom>
          <a:noFill/>
          <a:ln w="9525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7337" name="Text Box 203">
            <a:extLst>
              <a:ext uri="{FF2B5EF4-FFF2-40B4-BE49-F238E27FC236}">
                <a16:creationId xmlns:a16="http://schemas.microsoft.com/office/drawing/2014/main" id="{0CF81250-8685-4DDC-AF07-1B9F302C2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3081338"/>
            <a:ext cx="64801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200"/>
              <a:t>* Gilt für Ca und Ba genauso.   ** Gilt für Br und I genauso.</a:t>
            </a:r>
          </a:p>
        </p:txBody>
      </p:sp>
      <p:sp>
        <p:nvSpPr>
          <p:cNvPr id="7338" name="Text Box 204">
            <a:extLst>
              <a:ext uri="{FF2B5EF4-FFF2-40B4-BE49-F238E27FC236}">
                <a16:creationId xmlns:a16="http://schemas.microsoft.com/office/drawing/2014/main" id="{A9DBA769-B529-46FB-B113-BD4183402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8867775"/>
            <a:ext cx="64801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200"/>
              <a:t>* Gilt für Ca und Ba genauso.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Group 2">
            <a:extLst>
              <a:ext uri="{FF2B5EF4-FFF2-40B4-BE49-F238E27FC236}">
                <a16:creationId xmlns:a16="http://schemas.microsoft.com/office/drawing/2014/main" id="{99D533E5-F5AB-43BC-9FF6-0CD709E11EF8}"/>
              </a:ext>
            </a:extLst>
          </p:cNvPr>
          <p:cNvGraphicFramePr>
            <a:graphicFrameLocks noGrp="1"/>
          </p:cNvGraphicFramePr>
          <p:nvPr/>
        </p:nvGraphicFramePr>
        <p:xfrm>
          <a:off x="188913" y="849313"/>
          <a:ext cx="6480175" cy="2270125"/>
        </p:xfrm>
        <a:graphic>
          <a:graphicData uri="http://schemas.openxmlformats.org/drawingml/2006/table">
            <a:tbl>
              <a:tblPr/>
              <a:tblGrid>
                <a:gridCol w="159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71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0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6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Stoffebene: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1" marB="4572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Aluminium(s)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L="18000" marR="18000" marT="46801" marB="46801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+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Chlor (g)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Aluminiumchlorid (s)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Teilchenebene: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Elektronenabgabe = Oxidation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Al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Al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3e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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2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Elektronenaufnahme = Reduktion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Cl</a:t>
                      </a:r>
                      <a:r>
                        <a:rPr kumimoji="0" lang="de-DE" sz="16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*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e</a:t>
                      </a:r>
                      <a:r>
                        <a:rPr kumimoji="0" lang="de-DE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Cl</a:t>
                      </a:r>
                      <a:r>
                        <a:rPr kumimoji="0" lang="de-DE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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3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Elektronenübergang = </a:t>
                      </a:r>
                      <a:r>
                        <a:rPr kumimoji="0" 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Red</a:t>
                      </a:r>
                      <a:r>
                        <a:rPr kumimoji="0" 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ox</a:t>
                      </a: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-Reaktion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Al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 Cl</a:t>
                      </a:r>
                      <a:r>
                        <a:rPr kumimoji="0" lang="en-GB" sz="16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Al</a:t>
                      </a:r>
                      <a:r>
                        <a:rPr kumimoji="0" lang="en-GB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3+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6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Cl</a:t>
                      </a:r>
                      <a:r>
                        <a:rPr kumimoji="0" lang="en-GB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6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         2 AlCl</a:t>
                      </a:r>
                      <a:r>
                        <a:rPr kumimoji="0" lang="en-GB" sz="16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**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248" name="Rectangle 67">
            <a:extLst>
              <a:ext uri="{FF2B5EF4-FFF2-40B4-BE49-F238E27FC236}">
                <a16:creationId xmlns:a16="http://schemas.microsoft.com/office/drawing/2014/main" id="{26488AC1-5ADD-4D06-A97C-0F07BFBB52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Salze</a:t>
            </a:r>
            <a:br>
              <a:rPr lang="de-DE" altLang="de-DE" sz="1800"/>
            </a:br>
            <a:r>
              <a:rPr lang="de-DE" altLang="de-DE" sz="1400"/>
              <a:t>(Lösungen für Aluminium)</a:t>
            </a:r>
          </a:p>
        </p:txBody>
      </p:sp>
      <p:sp>
        <p:nvSpPr>
          <p:cNvPr id="8249" name="AutoShape 69">
            <a:extLst>
              <a:ext uri="{FF2B5EF4-FFF2-40B4-BE49-F238E27FC236}">
                <a16:creationId xmlns:a16="http://schemas.microsoft.com/office/drawing/2014/main" id="{82B57729-35EA-4423-AD1D-3B374E1F30A8}"/>
              </a:ext>
            </a:extLst>
          </p:cNvPr>
          <p:cNvSpPr>
            <a:spLocks/>
          </p:cNvSpPr>
          <p:nvPr/>
        </p:nvSpPr>
        <p:spPr bwMode="auto">
          <a:xfrm rot="-5400000">
            <a:off x="4978400" y="2155826"/>
            <a:ext cx="117475" cy="958850"/>
          </a:xfrm>
          <a:prstGeom prst="leftBrace">
            <a:avLst>
              <a:gd name="adj1" fmla="val 68018"/>
              <a:gd name="adj2" fmla="val 50000"/>
            </a:avLst>
          </a:prstGeom>
          <a:noFill/>
          <a:ln w="9525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graphicFrame>
        <p:nvGraphicFramePr>
          <p:cNvPr id="25670" name="Group 70">
            <a:extLst>
              <a:ext uri="{FF2B5EF4-FFF2-40B4-BE49-F238E27FC236}">
                <a16:creationId xmlns:a16="http://schemas.microsoft.com/office/drawing/2014/main" id="{9A0A149C-C354-43E7-AED0-157FCB49971D}"/>
              </a:ext>
            </a:extLst>
          </p:cNvPr>
          <p:cNvGraphicFramePr>
            <a:graphicFrameLocks noGrp="1"/>
          </p:cNvGraphicFramePr>
          <p:nvPr/>
        </p:nvGraphicFramePr>
        <p:xfrm>
          <a:off x="188913" y="3716338"/>
          <a:ext cx="6480175" cy="2525712"/>
        </p:xfrm>
        <a:graphic>
          <a:graphicData uri="http://schemas.openxmlformats.org/drawingml/2006/table">
            <a:tbl>
              <a:tblPr/>
              <a:tblGrid>
                <a:gridCol w="159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71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0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Stoffebene: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Aluminium(s)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L="0" marR="0" marT="46806" marB="4680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+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Sauer-stoff (g)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Aluminiumoxid (s)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Teilchenebene: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Elektronenabgabe = Oxidation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Al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Al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3e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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 2</a:t>
                      </a: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Times New Roman" pitchFamily="16" charset="0"/>
                        <a:sym typeface="Symbol" pitchFamily="18" charset="2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Elektronenaufnahme = Reduktion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</a:t>
                      </a:r>
                      <a:r>
                        <a:rPr kumimoji="0" lang="de-DE" sz="16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*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4 e</a:t>
                      </a:r>
                      <a:r>
                        <a:rPr kumimoji="0" lang="de-DE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O</a:t>
                      </a:r>
                      <a:r>
                        <a:rPr kumimoji="0" lang="de-DE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2-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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3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Elektronenübergang = </a:t>
                      </a:r>
                      <a:r>
                        <a:rPr kumimoji="0" 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Red</a:t>
                      </a:r>
                      <a:r>
                        <a:rPr kumimoji="0" 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ox</a:t>
                      </a: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-Reaktion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Al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 O</a:t>
                      </a:r>
                      <a:r>
                        <a:rPr kumimoji="0" lang="en-GB" sz="16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Al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6 O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2-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         2 Al</a:t>
                      </a:r>
                      <a:r>
                        <a:rPr kumimoji="0" lang="en-GB" sz="16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</a:t>
                      </a:r>
                      <a:r>
                        <a:rPr kumimoji="0" lang="en-GB" sz="16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</a:t>
                      </a:r>
                      <a:endParaRPr kumimoji="0" lang="en-GB" sz="1800" b="0" i="0" u="none" strike="noStrike" cap="none" normalizeH="0" baseline="-2500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304" name="AutoShape 135">
            <a:extLst>
              <a:ext uri="{FF2B5EF4-FFF2-40B4-BE49-F238E27FC236}">
                <a16:creationId xmlns:a16="http://schemas.microsoft.com/office/drawing/2014/main" id="{A2CE36D6-7081-4FC6-890D-2E21555E4F52}"/>
              </a:ext>
            </a:extLst>
          </p:cNvPr>
          <p:cNvSpPr>
            <a:spLocks/>
          </p:cNvSpPr>
          <p:nvPr/>
        </p:nvSpPr>
        <p:spPr bwMode="auto">
          <a:xfrm rot="-5400000">
            <a:off x="5073650" y="5240338"/>
            <a:ext cx="117475" cy="958850"/>
          </a:xfrm>
          <a:prstGeom prst="leftBrace">
            <a:avLst>
              <a:gd name="adj1" fmla="val 68018"/>
              <a:gd name="adj2" fmla="val 50000"/>
            </a:avLst>
          </a:prstGeom>
          <a:noFill/>
          <a:ln w="9525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8305" name="Text Box 136">
            <a:extLst>
              <a:ext uri="{FF2B5EF4-FFF2-40B4-BE49-F238E27FC236}">
                <a16:creationId xmlns:a16="http://schemas.microsoft.com/office/drawing/2014/main" id="{1D3E0B8E-073C-49F3-9079-5508D349A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6235700"/>
            <a:ext cx="64801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/>
              <a:t>*Gilt für S genauso.</a:t>
            </a:r>
          </a:p>
        </p:txBody>
      </p:sp>
      <p:graphicFrame>
        <p:nvGraphicFramePr>
          <p:cNvPr id="25737" name="Group 137">
            <a:extLst>
              <a:ext uri="{FF2B5EF4-FFF2-40B4-BE49-F238E27FC236}">
                <a16:creationId xmlns:a16="http://schemas.microsoft.com/office/drawing/2014/main" id="{4ADACB16-771F-4F2C-9D03-58C54D28F586}"/>
              </a:ext>
            </a:extLst>
          </p:cNvPr>
          <p:cNvGraphicFramePr>
            <a:graphicFrameLocks noGrp="1"/>
          </p:cNvGraphicFramePr>
          <p:nvPr/>
        </p:nvGraphicFramePr>
        <p:xfrm>
          <a:off x="188913" y="6596063"/>
          <a:ext cx="6480175" cy="2497137"/>
        </p:xfrm>
        <a:graphic>
          <a:graphicData uri="http://schemas.openxmlformats.org/drawingml/2006/table">
            <a:tbl>
              <a:tblPr/>
              <a:tblGrid>
                <a:gridCol w="159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71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0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57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Stoffebene: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Aluminium (s)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L="0" marR="0" marT="46806" marB="4680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+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Stick-stoff (g)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Aluminiumnitrid (s)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Teilchenebene: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Elektronenabgabe = Oxidation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Al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Al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3e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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 2</a:t>
                      </a: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Times New Roman" pitchFamily="16" charset="0"/>
                        <a:sym typeface="Symbol" pitchFamily="18" charset="2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Elektronenaufnahme = Reduktion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N</a:t>
                      </a:r>
                      <a:r>
                        <a:rPr kumimoji="0" lang="de-DE" sz="16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6 e</a:t>
                      </a:r>
                      <a:r>
                        <a:rPr kumimoji="0" lang="de-DE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N</a:t>
                      </a:r>
                      <a:r>
                        <a:rPr kumimoji="0" lang="de-DE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3-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Elektronenübergang = </a:t>
                      </a:r>
                      <a:r>
                        <a:rPr kumimoji="0" 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Red</a:t>
                      </a:r>
                      <a:r>
                        <a:rPr kumimoji="0" 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ox</a:t>
                      </a: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-Reaktion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Al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N</a:t>
                      </a:r>
                      <a:r>
                        <a:rPr kumimoji="0" lang="en-GB" sz="16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2Al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N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3-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       2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AlN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*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360" name="AutoShape 202">
            <a:extLst>
              <a:ext uri="{FF2B5EF4-FFF2-40B4-BE49-F238E27FC236}">
                <a16:creationId xmlns:a16="http://schemas.microsoft.com/office/drawing/2014/main" id="{138F206E-EBCB-4685-8ADB-ED4A67407447}"/>
              </a:ext>
            </a:extLst>
          </p:cNvPr>
          <p:cNvSpPr>
            <a:spLocks/>
          </p:cNvSpPr>
          <p:nvPr/>
        </p:nvSpPr>
        <p:spPr bwMode="auto">
          <a:xfrm rot="-5400000">
            <a:off x="5002212" y="8132763"/>
            <a:ext cx="117475" cy="958850"/>
          </a:xfrm>
          <a:prstGeom prst="leftBrace">
            <a:avLst>
              <a:gd name="adj1" fmla="val 68018"/>
              <a:gd name="adj2" fmla="val 50000"/>
            </a:avLst>
          </a:prstGeom>
          <a:noFill/>
          <a:ln w="9525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8361" name="Text Box 203">
            <a:extLst>
              <a:ext uri="{FF2B5EF4-FFF2-40B4-BE49-F238E27FC236}">
                <a16:creationId xmlns:a16="http://schemas.microsoft.com/office/drawing/2014/main" id="{71B4C0A5-9BDC-4ACE-967C-4C2AACD06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3081338"/>
            <a:ext cx="6480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200"/>
              <a:t>* Gilt für Br und I genauso.</a:t>
            </a:r>
            <a:br>
              <a:rPr lang="de-DE" altLang="de-DE" sz="1200"/>
            </a:br>
            <a:r>
              <a:rPr lang="de-DE" altLang="de-DE" sz="1200"/>
              <a:t>**Hinweis: Die Aluminiumhalogenide sind zunehmend weniger ionisch gebaut. AlX</a:t>
            </a:r>
            <a:r>
              <a:rPr lang="de-DE" altLang="de-DE" sz="1200" baseline="-25000"/>
              <a:t>3</a:t>
            </a:r>
            <a:r>
              <a:rPr lang="de-DE" altLang="de-DE" sz="1200"/>
              <a:t>-Moleküle!</a:t>
            </a:r>
          </a:p>
        </p:txBody>
      </p:sp>
      <p:sp>
        <p:nvSpPr>
          <p:cNvPr id="8362" name="Text Box 204">
            <a:extLst>
              <a:ext uri="{FF2B5EF4-FFF2-40B4-BE49-F238E27FC236}">
                <a16:creationId xmlns:a16="http://schemas.microsoft.com/office/drawing/2014/main" id="{8E79A7A0-0840-4B2F-B547-3C90DA79B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9070975"/>
            <a:ext cx="64801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200"/>
              <a:t>* Hinweis: Aluminiumnitrid ist nicht mehr ionisch gebaut.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7">
            <a:extLst>
              <a:ext uri="{FF2B5EF4-FFF2-40B4-BE49-F238E27FC236}">
                <a16:creationId xmlns:a16="http://schemas.microsoft.com/office/drawing/2014/main" id="{19C32B5A-498C-49C9-AFE4-B5B870ACC7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solidFill>
                  <a:schemeClr val="tx1"/>
                </a:solidFill>
              </a:rPr>
              <a:t>Salze</a:t>
            </a:r>
            <a:br>
              <a:rPr lang="de-DE" altLang="de-DE" sz="1800">
                <a:solidFill>
                  <a:schemeClr val="tx1"/>
                </a:solidFill>
              </a:rPr>
            </a:br>
            <a:r>
              <a:rPr lang="de-DE" altLang="de-DE" sz="1400">
                <a:solidFill>
                  <a:schemeClr val="tx1"/>
                </a:solidFill>
              </a:rPr>
              <a:t>(Lösungen für Peroxide von Natrium, Kalium sowie das Hyperoxid von Kalium)</a:t>
            </a:r>
          </a:p>
        </p:txBody>
      </p:sp>
      <p:graphicFrame>
        <p:nvGraphicFramePr>
          <p:cNvPr id="27718" name="Group 70">
            <a:extLst>
              <a:ext uri="{FF2B5EF4-FFF2-40B4-BE49-F238E27FC236}">
                <a16:creationId xmlns:a16="http://schemas.microsoft.com/office/drawing/2014/main" id="{84ED7A22-4692-4FAC-8863-F4A7E07970BE}"/>
              </a:ext>
            </a:extLst>
          </p:cNvPr>
          <p:cNvGraphicFramePr>
            <a:graphicFrameLocks noGrp="1"/>
          </p:cNvGraphicFramePr>
          <p:nvPr/>
        </p:nvGraphicFramePr>
        <p:xfrm>
          <a:off x="188913" y="849313"/>
          <a:ext cx="6480175" cy="2525712"/>
        </p:xfrm>
        <a:graphic>
          <a:graphicData uri="http://schemas.openxmlformats.org/drawingml/2006/table">
            <a:tbl>
              <a:tblPr/>
              <a:tblGrid>
                <a:gridCol w="159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71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0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Stoffebene: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Natrium (s)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+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Sauer-stoff (g)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Natrium</a:t>
                      </a: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per</a:t>
                      </a: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oxid (s)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Teilchenebene: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Elektronenabgabe = Oxidation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Na*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Na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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 2</a:t>
                      </a: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Times New Roman" pitchFamily="16" charset="0"/>
                        <a:sym typeface="Symbol" pitchFamily="18" charset="2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Elektronenaufnahme = Reduktion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</a:t>
                      </a:r>
                      <a:r>
                        <a:rPr kumimoji="0" lang="de-DE" sz="16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2e</a:t>
                      </a:r>
                      <a:r>
                        <a:rPr kumimoji="0" lang="de-DE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r>
                        <a:rPr kumimoji="0" lang="de-DE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2-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Elektronenübergang = </a:t>
                      </a:r>
                      <a:r>
                        <a:rPr kumimoji="0" 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Red</a:t>
                      </a:r>
                      <a:r>
                        <a:rPr kumimoji="0" 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ox</a:t>
                      </a: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-Reaktion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Na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</a:t>
                      </a:r>
                      <a:r>
                        <a:rPr kumimoji="0" lang="en-GB" sz="16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 Na</a:t>
                      </a:r>
                      <a:r>
                        <a:rPr kumimoji="0" lang="en-GB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</a:t>
                      </a:r>
                      <a:r>
                        <a:rPr kumimoji="0" lang="en-GB" sz="16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r>
                        <a:rPr kumimoji="0" lang="en-GB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2-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     Na</a:t>
                      </a:r>
                      <a:r>
                        <a:rPr kumimoji="0" lang="en-GB" sz="16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</a:t>
                      </a:r>
                      <a:r>
                        <a:rPr kumimoji="0" lang="en-GB" sz="16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endParaRPr kumimoji="0" lang="en-GB" sz="1800" b="0" i="0" u="none" strike="noStrike" cap="none" normalizeH="0" baseline="-2500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73" name="AutoShape 135">
            <a:extLst>
              <a:ext uri="{FF2B5EF4-FFF2-40B4-BE49-F238E27FC236}">
                <a16:creationId xmlns:a16="http://schemas.microsoft.com/office/drawing/2014/main" id="{56C9EFF8-DF04-483C-AF29-8F23D802C50D}"/>
              </a:ext>
            </a:extLst>
          </p:cNvPr>
          <p:cNvSpPr>
            <a:spLocks/>
          </p:cNvSpPr>
          <p:nvPr/>
        </p:nvSpPr>
        <p:spPr bwMode="auto">
          <a:xfrm rot="-5400000">
            <a:off x="4929187" y="2373313"/>
            <a:ext cx="117475" cy="958850"/>
          </a:xfrm>
          <a:prstGeom prst="leftBrace">
            <a:avLst>
              <a:gd name="adj1" fmla="val 68018"/>
              <a:gd name="adj2" fmla="val 50000"/>
            </a:avLst>
          </a:prstGeom>
          <a:noFill/>
          <a:ln w="9525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9274" name="Text Box 136">
            <a:extLst>
              <a:ext uri="{FF2B5EF4-FFF2-40B4-BE49-F238E27FC236}">
                <a16:creationId xmlns:a16="http://schemas.microsoft.com/office/drawing/2014/main" id="{79AFF4A6-AECB-4917-A5CA-9EDF51DF7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3368675"/>
            <a:ext cx="64801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/>
              <a:t>* Gilt für K genauso, zusätzlich aber noch (s.u.).</a:t>
            </a:r>
          </a:p>
        </p:txBody>
      </p:sp>
      <p:graphicFrame>
        <p:nvGraphicFramePr>
          <p:cNvPr id="27853" name="Group 205">
            <a:extLst>
              <a:ext uri="{FF2B5EF4-FFF2-40B4-BE49-F238E27FC236}">
                <a16:creationId xmlns:a16="http://schemas.microsoft.com/office/drawing/2014/main" id="{81775D62-69BC-4A49-A17E-CC9101608A96}"/>
              </a:ext>
            </a:extLst>
          </p:cNvPr>
          <p:cNvGraphicFramePr>
            <a:graphicFrameLocks noGrp="1"/>
          </p:cNvGraphicFramePr>
          <p:nvPr/>
        </p:nvGraphicFramePr>
        <p:xfrm>
          <a:off x="188913" y="3694113"/>
          <a:ext cx="6480175" cy="2525712"/>
        </p:xfrm>
        <a:graphic>
          <a:graphicData uri="http://schemas.openxmlformats.org/drawingml/2006/table">
            <a:tbl>
              <a:tblPr/>
              <a:tblGrid>
                <a:gridCol w="159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71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0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Stoffebene: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Kalium (s)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+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Sauer-stoff (g)</a:t>
                      </a: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Kalium</a:t>
                      </a: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hyper</a:t>
                      </a: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oxid (s)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Teilchenebene: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Elektronenabgabe = Oxidation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K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K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Times New Roman" pitchFamily="16" charset="0"/>
                        <a:sym typeface="Symbol" pitchFamily="18" charset="2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Elektronenaufnahme = Reduktion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</a:t>
                      </a:r>
                      <a:r>
                        <a:rPr kumimoji="0" lang="de-DE" sz="16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</a:t>
                      </a:r>
                      <a:r>
                        <a:rPr kumimoji="0" lang="de-DE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r>
                        <a:rPr kumimoji="0" lang="de-DE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Elektronenübergang = </a:t>
                      </a:r>
                      <a:r>
                        <a:rPr kumimoji="0" 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Red</a:t>
                      </a:r>
                      <a:r>
                        <a:rPr kumimoji="0" 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ox</a:t>
                      </a: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-Reaktion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K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</a:t>
                      </a:r>
                      <a:r>
                        <a:rPr kumimoji="0" lang="en-GB" sz="16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  <a:sym typeface="Symbol" pitchFamily="18" charset="2"/>
                        </a:rPr>
                        <a:t>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K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+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O</a:t>
                      </a:r>
                      <a:r>
                        <a:rPr kumimoji="0" lang="en-GB" sz="16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r>
                        <a:rPr kumimoji="0" lang="en-GB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-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        KO</a:t>
                      </a:r>
                      <a:r>
                        <a:rPr kumimoji="0" lang="en-GB" sz="16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cs typeface="Times New Roman" pitchFamily="16" charset="0"/>
                        </a:rPr>
                        <a:t>2</a:t>
                      </a:r>
                      <a:endParaRPr kumimoji="0" lang="en-GB" sz="1800" b="0" i="0" u="none" strike="noStrike" cap="none" normalizeH="0" baseline="-2500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329" name="AutoShape 270">
            <a:extLst>
              <a:ext uri="{FF2B5EF4-FFF2-40B4-BE49-F238E27FC236}">
                <a16:creationId xmlns:a16="http://schemas.microsoft.com/office/drawing/2014/main" id="{BDE3B06A-128A-4AAE-80AE-B5DE7E70C254}"/>
              </a:ext>
            </a:extLst>
          </p:cNvPr>
          <p:cNvSpPr>
            <a:spLocks/>
          </p:cNvSpPr>
          <p:nvPr/>
        </p:nvSpPr>
        <p:spPr bwMode="auto">
          <a:xfrm rot="-5400000">
            <a:off x="4929187" y="5218113"/>
            <a:ext cx="117475" cy="958850"/>
          </a:xfrm>
          <a:prstGeom prst="leftBrace">
            <a:avLst>
              <a:gd name="adj1" fmla="val 68018"/>
              <a:gd name="adj2" fmla="val 50000"/>
            </a:avLst>
          </a:prstGeom>
          <a:noFill/>
          <a:ln w="9525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274F1A7-8D45-4C7B-9405-20F9226C18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Salze / Neutralisation</a:t>
            </a:r>
            <a:br>
              <a:rPr lang="de-DE" altLang="de-DE" sz="1800"/>
            </a:br>
            <a:r>
              <a:rPr lang="de-DE" altLang="de-DE" sz="1400"/>
              <a:t>(Arbeitsauftrag und Bastelanleitung)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694BA45-30C5-4FE2-B62C-4EE79CB6A8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8913" y="849313"/>
            <a:ext cx="6480175" cy="24479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de-DE" altLang="de-DE"/>
              <a:t>Schneide die Würfelschablonen aus, male die Beschriftung des Säure-Würfels rot, die des Laugen-Würfels blau aus und klebe jeweils den Würfel zusammen.</a:t>
            </a:r>
          </a:p>
          <a:p>
            <a:pPr marL="0" indent="0" eaLnBrk="1" hangingPunct="1">
              <a:buFontTx/>
              <a:buNone/>
            </a:pPr>
            <a:endParaRPr lang="de-DE" altLang="de-DE"/>
          </a:p>
          <a:p>
            <a:pPr marL="0" indent="0" eaLnBrk="1" hangingPunct="1">
              <a:buFontTx/>
              <a:buNone/>
            </a:pPr>
            <a:r>
              <a:rPr lang="de-DE" altLang="de-DE" b="1"/>
              <a:t>Spielanleitung: </a:t>
            </a:r>
            <a:endParaRPr lang="de-DE" altLang="de-DE"/>
          </a:p>
          <a:p>
            <a:pPr marL="0" indent="0" eaLnBrk="1" hangingPunct="1">
              <a:buFontTx/>
              <a:buNone/>
            </a:pPr>
            <a:r>
              <a:rPr lang="de-DE" altLang="de-DE"/>
              <a:t>Formuliere aus dem Würfelergebnis die entsprechende Neutralisationsreaktion, je nach Vorgabe des Lehrers als Wort- oder Symbolgleichung. Benenne ggf. die Produkte.</a:t>
            </a:r>
          </a:p>
          <a:p>
            <a:pPr marL="0" indent="0" eaLnBrk="1" hangingPunct="1">
              <a:buFontTx/>
              <a:buNone/>
            </a:pPr>
            <a:r>
              <a:rPr lang="de-DE" altLang="de-DE"/>
              <a:t>Sicher macht es mehr Spass, wenn ihr zu mehreren (2 bis 4) mit den Würfeln spielt und euch gegenseitig beim Formulieren der Reaktionsgleichungen unterstützt.</a:t>
            </a:r>
          </a:p>
        </p:txBody>
      </p:sp>
      <p:grpSp>
        <p:nvGrpSpPr>
          <p:cNvPr id="10244" name="Group 58">
            <a:extLst>
              <a:ext uri="{FF2B5EF4-FFF2-40B4-BE49-F238E27FC236}">
                <a16:creationId xmlns:a16="http://schemas.microsoft.com/office/drawing/2014/main" id="{58FD606C-40C1-4BFE-9CE8-E98686FDF4F5}"/>
              </a:ext>
            </a:extLst>
          </p:cNvPr>
          <p:cNvGrpSpPr>
            <a:grpSpLocks/>
          </p:cNvGrpSpPr>
          <p:nvPr/>
        </p:nvGrpSpPr>
        <p:grpSpPr bwMode="auto">
          <a:xfrm>
            <a:off x="188913" y="3513138"/>
            <a:ext cx="3581400" cy="5757862"/>
            <a:chOff x="119" y="2213"/>
            <a:chExt cx="2256" cy="3627"/>
          </a:xfrm>
        </p:grpSpPr>
        <p:grpSp>
          <p:nvGrpSpPr>
            <p:cNvPr id="10266" name="Group 5">
              <a:extLst>
                <a:ext uri="{FF2B5EF4-FFF2-40B4-BE49-F238E27FC236}">
                  <a16:creationId xmlns:a16="http://schemas.microsoft.com/office/drawing/2014/main" id="{4B9626BF-3BEF-46DF-B51A-006DAADCE97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19" y="2213"/>
              <a:ext cx="2256" cy="3627"/>
              <a:chOff x="2881" y="864"/>
              <a:chExt cx="5616" cy="7921"/>
            </a:xfrm>
          </p:grpSpPr>
          <p:sp>
            <p:nvSpPr>
              <p:cNvPr id="10273" name="Rectangle 6">
                <a:extLst>
                  <a:ext uri="{FF2B5EF4-FFF2-40B4-BE49-F238E27FC236}">
                    <a16:creationId xmlns:a16="http://schemas.microsoft.com/office/drawing/2014/main" id="{C10CA5DB-706B-4A45-AAF5-852006AA0B6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753" y="1297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0274" name="Rectangle 7">
                <a:extLst>
                  <a:ext uri="{FF2B5EF4-FFF2-40B4-BE49-F238E27FC236}">
                    <a16:creationId xmlns:a16="http://schemas.microsoft.com/office/drawing/2014/main" id="{F7507E0A-9793-47E5-B6E2-C5F470189C8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753" y="3169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0275" name="Rectangle 8">
                <a:extLst>
                  <a:ext uri="{FF2B5EF4-FFF2-40B4-BE49-F238E27FC236}">
                    <a16:creationId xmlns:a16="http://schemas.microsoft.com/office/drawing/2014/main" id="{7C70CA87-7AD5-449C-9DDA-FEA081F0614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753" y="5041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0276" name="Rectangle 9">
                <a:extLst>
                  <a:ext uri="{FF2B5EF4-FFF2-40B4-BE49-F238E27FC236}">
                    <a16:creationId xmlns:a16="http://schemas.microsoft.com/office/drawing/2014/main" id="{57308C2B-403C-4295-B2FD-B6AB3FD1D64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625" y="5041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0277" name="Rectangle 10">
                <a:extLst>
                  <a:ext uri="{FF2B5EF4-FFF2-40B4-BE49-F238E27FC236}">
                    <a16:creationId xmlns:a16="http://schemas.microsoft.com/office/drawing/2014/main" id="{321EB0F7-BD5A-4C5D-8B37-3BAF9E5F72D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753" y="6913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0278" name="Rectangle 11">
                <a:extLst>
                  <a:ext uri="{FF2B5EF4-FFF2-40B4-BE49-F238E27FC236}">
                    <a16:creationId xmlns:a16="http://schemas.microsoft.com/office/drawing/2014/main" id="{FD18C3B6-5B29-4012-B74A-099FEB8775B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881" y="5041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0279" name="AutoShape 12">
                <a:extLst>
                  <a:ext uri="{FF2B5EF4-FFF2-40B4-BE49-F238E27FC236}">
                    <a16:creationId xmlns:a16="http://schemas.microsoft.com/office/drawing/2014/main" id="{0CDEB163-8634-42AA-848E-056F5FA313E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16200000" flipV="1">
                <a:off x="3600" y="2016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280" name="AutoShape 13">
                <a:extLst>
                  <a:ext uri="{FF2B5EF4-FFF2-40B4-BE49-F238E27FC236}">
                    <a16:creationId xmlns:a16="http://schemas.microsoft.com/office/drawing/2014/main" id="{32622A33-14A9-4537-8EE1-F61B907E177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5400000" flipV="1">
                <a:off x="5904" y="2016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281" name="AutoShape 14">
                <a:extLst>
                  <a:ext uri="{FF2B5EF4-FFF2-40B4-BE49-F238E27FC236}">
                    <a16:creationId xmlns:a16="http://schemas.microsoft.com/office/drawing/2014/main" id="{FCDCACB6-D3FD-4FCC-A3C8-E63F3B1B629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5400000" flipV="1">
                <a:off x="5904" y="3888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282" name="AutoShape 15">
                <a:extLst>
                  <a:ext uri="{FF2B5EF4-FFF2-40B4-BE49-F238E27FC236}">
                    <a16:creationId xmlns:a16="http://schemas.microsoft.com/office/drawing/2014/main" id="{7F920375-3C94-4485-B935-8BD077E002E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16200000" flipV="1">
                <a:off x="3600" y="3888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283" name="AutoShape 16">
                <a:extLst>
                  <a:ext uri="{FF2B5EF4-FFF2-40B4-BE49-F238E27FC236}">
                    <a16:creationId xmlns:a16="http://schemas.microsoft.com/office/drawing/2014/main" id="{D1FCE10A-786E-4749-9B05-22C01D5BAC0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flipV="1">
                <a:off x="4752" y="864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284" name="AutoShape 17">
                <a:extLst>
                  <a:ext uri="{FF2B5EF4-FFF2-40B4-BE49-F238E27FC236}">
                    <a16:creationId xmlns:a16="http://schemas.microsoft.com/office/drawing/2014/main" id="{4196A4A2-4855-4B13-A2C4-9DEC1384E97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 flipH="1" flipV="1">
                <a:off x="3600" y="7632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285" name="AutoShape 18">
                <a:extLst>
                  <a:ext uri="{FF2B5EF4-FFF2-40B4-BE49-F238E27FC236}">
                    <a16:creationId xmlns:a16="http://schemas.microsoft.com/office/drawing/2014/main" id="{65C06ABD-023E-424F-B2AC-424330C7348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5400000" flipV="1">
                <a:off x="5904" y="7632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0267" name="WordArt 19">
              <a:extLst>
                <a:ext uri="{FF2B5EF4-FFF2-40B4-BE49-F238E27FC236}">
                  <a16:creationId xmlns:a16="http://schemas.microsoft.com/office/drawing/2014/main" id="{99296EE5-7796-4477-979B-CE1DD2D90E20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08" y="2576"/>
              <a:ext cx="680" cy="45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CCC"/>
                  </a:solidFill>
                  <a:cs typeface="Arial" panose="020B0604020202020204" pitchFamily="34" charset="0"/>
                </a:rPr>
                <a:t>Salz-</a:t>
              </a:r>
            </a:p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CCC"/>
                  </a:solidFill>
                  <a:cs typeface="Arial" panose="020B0604020202020204" pitchFamily="34" charset="0"/>
                </a:rPr>
                <a:t>säure</a:t>
              </a:r>
            </a:p>
          </p:txBody>
        </p:sp>
        <p:sp>
          <p:nvSpPr>
            <p:cNvPr id="10268" name="WordArt 20">
              <a:extLst>
                <a:ext uri="{FF2B5EF4-FFF2-40B4-BE49-F238E27FC236}">
                  <a16:creationId xmlns:a16="http://schemas.microsoft.com/office/drawing/2014/main" id="{4AF1A4DD-6BE9-4987-A457-320E5DF8CD9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06" y="3483"/>
              <a:ext cx="680" cy="45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CCC"/>
                  </a:solidFill>
                  <a:cs typeface="Arial" panose="020B0604020202020204" pitchFamily="34" charset="0"/>
                </a:rPr>
                <a:t>Schwefel-</a:t>
              </a:r>
            </a:p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CCC"/>
                  </a:solidFill>
                  <a:cs typeface="Arial" panose="020B0604020202020204" pitchFamily="34" charset="0"/>
                </a:rPr>
                <a:t>säure</a:t>
              </a:r>
            </a:p>
          </p:txBody>
        </p:sp>
        <p:sp>
          <p:nvSpPr>
            <p:cNvPr id="10269" name="WordArt 46">
              <a:extLst>
                <a:ext uri="{FF2B5EF4-FFF2-40B4-BE49-F238E27FC236}">
                  <a16:creationId xmlns:a16="http://schemas.microsoft.com/office/drawing/2014/main" id="{2838781E-0A11-417E-82F0-B0DA6ED21720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05" y="4345"/>
              <a:ext cx="680" cy="45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CCC"/>
                  </a:solidFill>
                  <a:cs typeface="Arial" panose="020B0604020202020204" pitchFamily="34" charset="0"/>
                </a:rPr>
                <a:t>Kohlen-</a:t>
              </a:r>
            </a:p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CCC"/>
                  </a:solidFill>
                  <a:cs typeface="Arial" panose="020B0604020202020204" pitchFamily="34" charset="0"/>
                </a:rPr>
                <a:t>säure</a:t>
              </a:r>
            </a:p>
          </p:txBody>
        </p:sp>
        <p:sp>
          <p:nvSpPr>
            <p:cNvPr id="10270" name="WordArt 47">
              <a:extLst>
                <a:ext uri="{FF2B5EF4-FFF2-40B4-BE49-F238E27FC236}">
                  <a16:creationId xmlns:a16="http://schemas.microsoft.com/office/drawing/2014/main" id="{4B3B8004-7FB6-4F56-A989-4F692D7E5D0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11" y="5207"/>
              <a:ext cx="680" cy="45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CCC"/>
                  </a:solidFill>
                  <a:cs typeface="Arial" panose="020B0604020202020204" pitchFamily="34" charset="0"/>
                </a:rPr>
                <a:t>Salpeter-</a:t>
              </a:r>
            </a:p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CCC"/>
                  </a:solidFill>
                  <a:cs typeface="Arial" panose="020B0604020202020204" pitchFamily="34" charset="0"/>
                </a:rPr>
                <a:t>säure</a:t>
              </a:r>
            </a:p>
          </p:txBody>
        </p:sp>
        <p:sp>
          <p:nvSpPr>
            <p:cNvPr id="10271" name="WordArt 48">
              <a:extLst>
                <a:ext uri="{FF2B5EF4-FFF2-40B4-BE49-F238E27FC236}">
                  <a16:creationId xmlns:a16="http://schemas.microsoft.com/office/drawing/2014/main" id="{D55CECC9-EA20-4AA0-8FD5-E28092B66DD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61" y="4345"/>
              <a:ext cx="680" cy="45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CCC"/>
                  </a:solidFill>
                  <a:cs typeface="Arial" panose="020B0604020202020204" pitchFamily="34" charset="0"/>
                </a:rPr>
                <a:t>Phosphor-</a:t>
              </a:r>
            </a:p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CCC"/>
                  </a:solidFill>
                  <a:cs typeface="Arial" panose="020B0604020202020204" pitchFamily="34" charset="0"/>
                </a:rPr>
                <a:t>säure</a:t>
              </a:r>
            </a:p>
          </p:txBody>
        </p:sp>
        <p:sp>
          <p:nvSpPr>
            <p:cNvPr id="10272" name="WordArt 49">
              <a:extLst>
                <a:ext uri="{FF2B5EF4-FFF2-40B4-BE49-F238E27FC236}">
                  <a16:creationId xmlns:a16="http://schemas.microsoft.com/office/drawing/2014/main" id="{8277B838-75F1-4BE1-B389-4E06DAB9199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5" y="4335"/>
              <a:ext cx="680" cy="45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CCC"/>
                  </a:solidFill>
                  <a:cs typeface="Arial" panose="020B0604020202020204" pitchFamily="34" charset="0"/>
                </a:rPr>
                <a:t>schweflige</a:t>
              </a:r>
            </a:p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CCC"/>
                  </a:solidFill>
                  <a:cs typeface="Arial" panose="020B0604020202020204" pitchFamily="34" charset="0"/>
                </a:rPr>
                <a:t>Säure</a:t>
              </a:r>
            </a:p>
          </p:txBody>
        </p:sp>
      </p:grpSp>
      <p:grpSp>
        <p:nvGrpSpPr>
          <p:cNvPr id="10245" name="Group 59">
            <a:extLst>
              <a:ext uri="{FF2B5EF4-FFF2-40B4-BE49-F238E27FC236}">
                <a16:creationId xmlns:a16="http://schemas.microsoft.com/office/drawing/2014/main" id="{53D442B0-BC17-43A9-BA6D-9A2C51D1C71D}"/>
              </a:ext>
            </a:extLst>
          </p:cNvPr>
          <p:cNvGrpSpPr>
            <a:grpSpLocks/>
          </p:cNvGrpSpPr>
          <p:nvPr/>
        </p:nvGrpSpPr>
        <p:grpSpPr bwMode="auto">
          <a:xfrm>
            <a:off x="3087688" y="3521075"/>
            <a:ext cx="3581400" cy="5757863"/>
            <a:chOff x="1945" y="2218"/>
            <a:chExt cx="2256" cy="3627"/>
          </a:xfrm>
        </p:grpSpPr>
        <p:grpSp>
          <p:nvGrpSpPr>
            <p:cNvPr id="10246" name="Group 26">
              <a:extLst>
                <a:ext uri="{FF2B5EF4-FFF2-40B4-BE49-F238E27FC236}">
                  <a16:creationId xmlns:a16="http://schemas.microsoft.com/office/drawing/2014/main" id="{E4A8464F-055C-4AF5-A1F0-20C5889D248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flipV="1">
              <a:off x="1945" y="2218"/>
              <a:ext cx="2256" cy="3627"/>
              <a:chOff x="2881" y="864"/>
              <a:chExt cx="5616" cy="7921"/>
            </a:xfrm>
          </p:grpSpPr>
          <p:sp>
            <p:nvSpPr>
              <p:cNvPr id="10253" name="Rectangle 27">
                <a:extLst>
                  <a:ext uri="{FF2B5EF4-FFF2-40B4-BE49-F238E27FC236}">
                    <a16:creationId xmlns:a16="http://schemas.microsoft.com/office/drawing/2014/main" id="{D1447E21-0BB7-414B-8D5F-82164483A75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753" y="1297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0254" name="Rectangle 28">
                <a:extLst>
                  <a:ext uri="{FF2B5EF4-FFF2-40B4-BE49-F238E27FC236}">
                    <a16:creationId xmlns:a16="http://schemas.microsoft.com/office/drawing/2014/main" id="{E1E99C5A-BAAD-4294-94D4-F1DCF9C4697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753" y="3169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0255" name="Rectangle 29">
                <a:extLst>
                  <a:ext uri="{FF2B5EF4-FFF2-40B4-BE49-F238E27FC236}">
                    <a16:creationId xmlns:a16="http://schemas.microsoft.com/office/drawing/2014/main" id="{8E37C2BF-B1C6-4C83-95C5-A0D32D11D09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753" y="5041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0256" name="Rectangle 30">
                <a:extLst>
                  <a:ext uri="{FF2B5EF4-FFF2-40B4-BE49-F238E27FC236}">
                    <a16:creationId xmlns:a16="http://schemas.microsoft.com/office/drawing/2014/main" id="{7937D0E4-DAE8-452A-92A5-1144D464881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625" y="5041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0257" name="Rectangle 31">
                <a:extLst>
                  <a:ext uri="{FF2B5EF4-FFF2-40B4-BE49-F238E27FC236}">
                    <a16:creationId xmlns:a16="http://schemas.microsoft.com/office/drawing/2014/main" id="{F30FDE96-8FBE-4679-BEA0-67AC920A841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753" y="6913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0258" name="Rectangle 32">
                <a:extLst>
                  <a:ext uri="{FF2B5EF4-FFF2-40B4-BE49-F238E27FC236}">
                    <a16:creationId xmlns:a16="http://schemas.microsoft.com/office/drawing/2014/main" id="{920F071A-8DC7-4D7F-96C2-401D46BBBD4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881" y="5041"/>
                <a:ext cx="1872" cy="18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10259" name="AutoShape 33">
                <a:extLst>
                  <a:ext uri="{FF2B5EF4-FFF2-40B4-BE49-F238E27FC236}">
                    <a16:creationId xmlns:a16="http://schemas.microsoft.com/office/drawing/2014/main" id="{898FF1B8-E5A7-4EBE-88A3-2331183F62C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16200000" flipV="1">
                <a:off x="3600" y="2016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260" name="AutoShape 34">
                <a:extLst>
                  <a:ext uri="{FF2B5EF4-FFF2-40B4-BE49-F238E27FC236}">
                    <a16:creationId xmlns:a16="http://schemas.microsoft.com/office/drawing/2014/main" id="{C9C87805-7C05-4E0B-99AB-A25C5BD82F3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5400000" flipV="1">
                <a:off x="5904" y="2016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261" name="AutoShape 35">
                <a:extLst>
                  <a:ext uri="{FF2B5EF4-FFF2-40B4-BE49-F238E27FC236}">
                    <a16:creationId xmlns:a16="http://schemas.microsoft.com/office/drawing/2014/main" id="{7C7F6391-1882-4F92-BAC8-75D23825AEC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5400000" flipV="1">
                <a:off x="5904" y="3888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262" name="AutoShape 36">
                <a:extLst>
                  <a:ext uri="{FF2B5EF4-FFF2-40B4-BE49-F238E27FC236}">
                    <a16:creationId xmlns:a16="http://schemas.microsoft.com/office/drawing/2014/main" id="{B9F8BB63-C31B-4FEA-8AA9-68FC4560264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16200000" flipV="1">
                <a:off x="3600" y="3888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263" name="AutoShape 37">
                <a:extLst>
                  <a:ext uri="{FF2B5EF4-FFF2-40B4-BE49-F238E27FC236}">
                    <a16:creationId xmlns:a16="http://schemas.microsoft.com/office/drawing/2014/main" id="{17659DD3-3228-462E-BE11-A0E87B9322B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flipV="1">
                <a:off x="4752" y="864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264" name="AutoShape 38">
                <a:extLst>
                  <a:ext uri="{FF2B5EF4-FFF2-40B4-BE49-F238E27FC236}">
                    <a16:creationId xmlns:a16="http://schemas.microsoft.com/office/drawing/2014/main" id="{6D967D19-7A68-4093-AC7A-93510EEA1D6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 flipH="1" flipV="1">
                <a:off x="3600" y="7632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265" name="AutoShape 39">
                <a:extLst>
                  <a:ext uri="{FF2B5EF4-FFF2-40B4-BE49-F238E27FC236}">
                    <a16:creationId xmlns:a16="http://schemas.microsoft.com/office/drawing/2014/main" id="{C0D31544-9CF8-4CE9-87E3-604D1B89B0D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5400000" flipV="1">
                <a:off x="5904" y="7632"/>
                <a:ext cx="1872" cy="432"/>
              </a:xfrm>
              <a:custGeom>
                <a:avLst/>
                <a:gdLst>
                  <a:gd name="T0" fmla="*/ 12 w 21600"/>
                  <a:gd name="T1" fmla="*/ 0 h 21600"/>
                  <a:gd name="T2" fmla="*/ 7 w 21600"/>
                  <a:gd name="T3" fmla="*/ 0 h 21600"/>
                  <a:gd name="T4" fmla="*/ 2 w 21600"/>
                  <a:gd name="T5" fmla="*/ 0 h 21600"/>
                  <a:gd name="T6" fmla="*/ 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0247" name="WordArt 50">
              <a:extLst>
                <a:ext uri="{FF2B5EF4-FFF2-40B4-BE49-F238E27FC236}">
                  <a16:creationId xmlns:a16="http://schemas.microsoft.com/office/drawing/2014/main" id="{8A5574C6-BE9D-4BCE-8140-07989CE4A1A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734" y="2440"/>
              <a:ext cx="680" cy="45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9CCFF"/>
                  </a:solidFill>
                  <a:cs typeface="Arial" panose="020B0604020202020204" pitchFamily="34" charset="0"/>
                </a:rPr>
                <a:t>Natron-</a:t>
              </a:r>
            </a:p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9CCFF"/>
                  </a:solidFill>
                  <a:cs typeface="Arial" panose="020B0604020202020204" pitchFamily="34" charset="0"/>
                </a:rPr>
                <a:t>lauge</a:t>
              </a:r>
            </a:p>
          </p:txBody>
        </p:sp>
        <p:sp>
          <p:nvSpPr>
            <p:cNvPr id="10248" name="WordArt 51">
              <a:extLst>
                <a:ext uri="{FF2B5EF4-FFF2-40B4-BE49-F238E27FC236}">
                  <a16:creationId xmlns:a16="http://schemas.microsoft.com/office/drawing/2014/main" id="{947A6966-7593-47AE-A186-3443BBAEBAF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738" y="3301"/>
              <a:ext cx="680" cy="45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9CCFF"/>
                  </a:solidFill>
                  <a:cs typeface="Arial" panose="020B0604020202020204" pitchFamily="34" charset="0"/>
                </a:rPr>
                <a:t>Kali-</a:t>
              </a:r>
            </a:p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9CCFF"/>
                  </a:solidFill>
                  <a:cs typeface="Arial" panose="020B0604020202020204" pitchFamily="34" charset="0"/>
                </a:rPr>
                <a:t>lauge</a:t>
              </a:r>
            </a:p>
          </p:txBody>
        </p:sp>
        <p:sp>
          <p:nvSpPr>
            <p:cNvPr id="10249" name="WordArt 52">
              <a:extLst>
                <a:ext uri="{FF2B5EF4-FFF2-40B4-BE49-F238E27FC236}">
                  <a16:creationId xmlns:a16="http://schemas.microsoft.com/office/drawing/2014/main" id="{475884FA-0A42-465F-B656-B6D6337C7A6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79" y="3256"/>
              <a:ext cx="680" cy="45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9CCFF"/>
                  </a:solidFill>
                  <a:cs typeface="Arial" panose="020B0604020202020204" pitchFamily="34" charset="0"/>
                </a:rPr>
                <a:t>Kalk-</a:t>
              </a:r>
            </a:p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9CCFF"/>
                  </a:solidFill>
                  <a:cs typeface="Arial" panose="020B0604020202020204" pitchFamily="34" charset="0"/>
                </a:rPr>
                <a:t>wasser</a:t>
              </a:r>
            </a:p>
          </p:txBody>
        </p:sp>
        <p:sp>
          <p:nvSpPr>
            <p:cNvPr id="10250" name="WordArt 53">
              <a:extLst>
                <a:ext uri="{FF2B5EF4-FFF2-40B4-BE49-F238E27FC236}">
                  <a16:creationId xmlns:a16="http://schemas.microsoft.com/office/drawing/2014/main" id="{E71E52D5-A4C7-4EC2-813E-E6FD683D41F3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92" y="3277"/>
              <a:ext cx="680" cy="45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9CCFF"/>
                  </a:solidFill>
                  <a:cs typeface="Arial" panose="020B0604020202020204" pitchFamily="34" charset="0"/>
                </a:rPr>
                <a:t>Ammoniak-</a:t>
              </a:r>
            </a:p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9CCFF"/>
                  </a:solidFill>
                  <a:cs typeface="Arial" panose="020B0604020202020204" pitchFamily="34" charset="0"/>
                </a:rPr>
                <a:t>wasser</a:t>
              </a:r>
            </a:p>
          </p:txBody>
        </p:sp>
        <p:sp>
          <p:nvSpPr>
            <p:cNvPr id="10251" name="WordArt 55">
              <a:extLst>
                <a:ext uri="{FF2B5EF4-FFF2-40B4-BE49-F238E27FC236}">
                  <a16:creationId xmlns:a16="http://schemas.microsoft.com/office/drawing/2014/main" id="{3EAD254A-91D1-4B48-8CCA-1A3E94334EE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750" y="4118"/>
              <a:ext cx="680" cy="45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9CCFF"/>
                  </a:solidFill>
                  <a:cs typeface="Arial" panose="020B0604020202020204" pitchFamily="34" charset="0"/>
                </a:rPr>
                <a:t>Baryt-</a:t>
              </a:r>
            </a:p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9CCFF"/>
                  </a:solidFill>
                  <a:cs typeface="Arial" panose="020B0604020202020204" pitchFamily="34" charset="0"/>
                </a:rPr>
                <a:t>wasser</a:t>
              </a:r>
            </a:p>
          </p:txBody>
        </p:sp>
        <p:sp>
          <p:nvSpPr>
            <p:cNvPr id="10252" name="WordArt 56">
              <a:extLst>
                <a:ext uri="{FF2B5EF4-FFF2-40B4-BE49-F238E27FC236}">
                  <a16:creationId xmlns:a16="http://schemas.microsoft.com/office/drawing/2014/main" id="{200F0844-4328-480F-9FBB-9B1AD37EAD5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750" y="4980"/>
              <a:ext cx="680" cy="45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9CCFF"/>
                  </a:solidFill>
                  <a:cs typeface="Arial" panose="020B0604020202020204" pitchFamily="34" charset="0"/>
                </a:rPr>
                <a:t>Aluminium-</a:t>
              </a:r>
            </a:p>
            <a:p>
              <a:pPr algn="ctr"/>
              <a:r>
                <a:rPr lang="de-DE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9CCFF"/>
                  </a:solidFill>
                  <a:cs typeface="Arial" panose="020B0604020202020204" pitchFamily="34" charset="0"/>
                </a:rPr>
                <a:t>hydroxid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1607</Words>
  <Application>Microsoft Office PowerPoint</Application>
  <PresentationFormat>A4-Papier (210 x 297 mm)</PresentationFormat>
  <Paragraphs>446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Symbol</vt:lpstr>
      <vt:lpstr>Standarddesign</vt:lpstr>
      <vt:lpstr>Spielen mit Salzen (Lehrerinformation, Stand 05.02.2021)</vt:lpstr>
      <vt:lpstr>Salze (Arbeitsauftrag)</vt:lpstr>
      <vt:lpstr>Salze (Arbeitsauftrag und Bastelanleitung)</vt:lpstr>
      <vt:lpstr>Salze (Arbeitsauftrag und Bastelanleitung)</vt:lpstr>
      <vt:lpstr>Salze (Lösungen für Natrium, Kalium)</vt:lpstr>
      <vt:lpstr>Salze (Lösungen für Magnesium, Calcium, Barium)</vt:lpstr>
      <vt:lpstr>Salze (Lösungen für Aluminium)</vt:lpstr>
      <vt:lpstr>Salze (Lösungen für Peroxide von Natrium, Kalium sowie das Hyperoxid von Kalium)</vt:lpstr>
      <vt:lpstr>Salze / Neutralisation (Arbeitsauftrag und Bastelanleitung)</vt:lpstr>
    </vt:vector>
  </TitlesOfParts>
  <Company>Universität Bayreuth, Didaktik der Chemie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Walter Wagner</dc:creator>
  <cp:lastModifiedBy>Regina Schönberner</cp:lastModifiedBy>
  <cp:revision>57</cp:revision>
  <dcterms:created xsi:type="dcterms:W3CDTF">2008-02-21T10:17:34Z</dcterms:created>
  <dcterms:modified xsi:type="dcterms:W3CDTF">2021-02-05T06:16:30Z</dcterms:modified>
</cp:coreProperties>
</file>