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</p:sldIdLst>
  <p:sldSz cx="9906000" cy="6858000" type="A4"/>
  <p:notesSz cx="6858000" cy="994568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70">
          <p15:clr>
            <a:srgbClr val="A4A3A4"/>
          </p15:clr>
        </p15:guide>
        <p15:guide id="3" orient="horz" pos="4247">
          <p15:clr>
            <a:srgbClr val="A4A3A4"/>
          </p15:clr>
        </p15:guide>
        <p15:guide id="4" pos="3029">
          <p15:clr>
            <a:srgbClr val="A4A3A4"/>
          </p15:clr>
        </p15:guide>
        <p15:guide id="5" pos="6068">
          <p15:clr>
            <a:srgbClr val="A4A3A4"/>
          </p15:clr>
        </p15:guide>
        <p15:guide id="6" pos="172">
          <p15:clr>
            <a:srgbClr val="A4A3A4"/>
          </p15:clr>
        </p15:guide>
        <p15:guide id="7" pos="1532">
          <p15:clr>
            <a:srgbClr val="A4A3A4"/>
          </p15:clr>
        </p15:guide>
        <p15:guide id="8" pos="1669">
          <p15:clr>
            <a:srgbClr val="A4A3A4"/>
          </p15:clr>
        </p15:guide>
        <p15:guide id="9" pos="3165">
          <p15:clr>
            <a:srgbClr val="A4A3A4"/>
          </p15:clr>
        </p15:guide>
        <p15:guide id="10" pos="4572">
          <p15:clr>
            <a:srgbClr val="A4A3A4"/>
          </p15:clr>
        </p15:guide>
        <p15:guide id="11" pos="47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00FF"/>
    <a:srgbClr val="99CCFF"/>
    <a:srgbClr val="FFCCCC"/>
    <a:srgbClr val="0000FF"/>
    <a:srgbClr val="FF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1" d="100"/>
          <a:sy n="121" d="100"/>
        </p:scale>
        <p:origin x="288" y="114"/>
      </p:cViewPr>
      <p:guideLst>
        <p:guide orient="horz" pos="2160"/>
        <p:guide orient="horz" pos="370"/>
        <p:guide orient="horz" pos="4247"/>
        <p:guide pos="3029"/>
        <p:guide pos="6068"/>
        <p:guide pos="172"/>
        <p:guide pos="1532"/>
        <p:guide pos="1669"/>
        <p:guide pos="3165"/>
        <p:guide pos="4572"/>
        <p:guide pos="47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1825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7255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429500" y="0"/>
            <a:ext cx="2476500" cy="66690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7277100" cy="6669088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0192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7328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040778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73050" y="587375"/>
            <a:ext cx="4603750" cy="6081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587375"/>
            <a:ext cx="4603750" cy="6081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8249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3129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1209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1296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88929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929867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6000" cy="43815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3050" y="587375"/>
            <a:ext cx="9359900" cy="608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38" name="Group 246"/>
          <p:cNvGraphicFramePr>
            <a:graphicFrameLocks noGrp="1"/>
          </p:cNvGraphicFramePr>
          <p:nvPr/>
        </p:nvGraphicFramePr>
        <p:xfrm>
          <a:off x="273050" y="692150"/>
          <a:ext cx="9359900" cy="6048377"/>
        </p:xfrm>
        <a:graphic>
          <a:graphicData uri="http://schemas.openxmlformats.org/drawingml/2006/table">
            <a:tbl>
              <a:tblPr/>
              <a:tblGrid>
                <a:gridCol w="215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36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872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1871 -1937</a:t>
                      </a: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46801" marB="46801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Rutherford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Alle Atome bestehen aus einem Atomkern und einer Atomhülle.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Elektronen kreisen hier auf beliebigen Bahnen und müssten nach der klassischen Physik in den Kern stürzen.</a:t>
                      </a: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anchorCtr="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2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1766 - 1844</a:t>
                      </a:r>
                    </a:p>
                  </a:txBody>
                  <a:tcPr marL="90000" marR="90000" marT="46801" marB="46801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Dalton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Atome bestehen aus massiven Kugeln von </a:t>
                      </a:r>
                      <a:r>
                        <a:rPr kumimoji="0" 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unterschiedl</a:t>
                      </a: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. Größe und Masse. Bei chemischen Reaktionen werden die Atome umgruppiert. In chemischen Verbindungen ist das Teilchenanzahlverhältnis konstant.</a:t>
                      </a:r>
                    </a:p>
                  </a:txBody>
                  <a:tcPr marL="0" marR="0" marT="46801" marB="468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Die Bildung von Ionen ist nicht erklärbar. Außerdem  weiß man nichts über das Zustandekommen chemischer Verbindungen.</a:t>
                      </a: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anchorCtr="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26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1901 -     1887 -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1976       1961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46801" marB="46801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Heisenberg +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Schrödinger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Ein Elektron befindet sich mit einer gewissen Aufenthaltswahrscheinlich-</a:t>
                      </a:r>
                      <a:r>
                        <a:rPr kumimoji="0" lang="de-DE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keit</a:t>
                      </a: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in einer Elektronenwolke.</a:t>
                      </a: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46801" marB="468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Es ist noch keine gemeinsame Theorie von Quantenmechanik und Gravitation  gefunden.</a:t>
                      </a: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4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906000" cy="587375"/>
          </a:xfrm>
        </p:spPr>
        <p:txBody>
          <a:bodyPr/>
          <a:lstStyle/>
          <a:p>
            <a:pPr eaLnBrk="1" hangingPunct="1"/>
            <a:r>
              <a:rPr lang="de-DE" altLang="de-DE" smtClean="0"/>
              <a:t>Wie kann man wissen, wie Atome „aussehen“?</a:t>
            </a:r>
            <a:r>
              <a:rPr lang="de-DE" altLang="de-DE" sz="1800" smtClean="0"/>
              <a:t/>
            </a:r>
            <a:br>
              <a:rPr lang="de-DE" altLang="de-DE" sz="1800" smtClean="0"/>
            </a:br>
            <a:r>
              <a:rPr lang="de-DE" altLang="de-DE" sz="1400" smtClean="0"/>
              <a:t>(Memorykarten </a:t>
            </a:r>
            <a:r>
              <a:rPr lang="de-DE" altLang="de-DE" sz="1400" smtClean="0">
                <a:solidFill>
                  <a:srgbClr val="008000"/>
                </a:solidFill>
              </a:rPr>
              <a:t>Vorderseite</a:t>
            </a:r>
            <a:r>
              <a:rPr lang="de-DE" altLang="de-DE" sz="1400" smtClean="0"/>
              <a:t> und Musterlösung)</a:t>
            </a:r>
          </a:p>
        </p:txBody>
      </p:sp>
      <p:pic>
        <p:nvPicPr>
          <p:cNvPr id="2145" name="Picture 10"/>
          <p:cNvPicPr>
            <a:picLocks noChangeAspect="1" noChangeArrowheads="1"/>
          </p:cNvPicPr>
          <p:nvPr/>
        </p:nvPicPr>
        <p:blipFill>
          <a:blip r:embed="rId2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3" y="2811463"/>
            <a:ext cx="16002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46" name="Picture 9"/>
          <p:cNvPicPr>
            <a:picLocks noChangeAspect="1" noChangeArrowheads="1"/>
          </p:cNvPicPr>
          <p:nvPr/>
        </p:nvPicPr>
        <p:blipFill>
          <a:blip r:embed="rId3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5" y="762000"/>
            <a:ext cx="1704975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47" name="Picture 8" descr="schroedinger"/>
          <p:cNvPicPr>
            <a:picLocks noChangeAspect="1" noChangeArrowheads="1"/>
          </p:cNvPicPr>
          <p:nvPr/>
        </p:nvPicPr>
        <p:blipFill>
          <a:blip r:embed="rId4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513" y="5157788"/>
            <a:ext cx="954087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48" name="Picture 7" descr="heisenberg"/>
          <p:cNvPicPr>
            <a:picLocks noChangeAspect="1" noChangeArrowheads="1"/>
          </p:cNvPicPr>
          <p:nvPr/>
        </p:nvPicPr>
        <p:blipFill>
          <a:blip r:embed="rId5" cstate="print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5159375"/>
            <a:ext cx="8318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49" name="Rectangle 11"/>
          <p:cNvSpPr>
            <a:spLocks noChangeArrowheads="1"/>
          </p:cNvSpPr>
          <p:nvPr/>
        </p:nvSpPr>
        <p:spPr bwMode="auto">
          <a:xfrm>
            <a:off x="0" y="-225425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0" name="Rectangle 26"/>
          <p:cNvSpPr>
            <a:spLocks noChangeArrowheads="1"/>
          </p:cNvSpPr>
          <p:nvPr/>
        </p:nvSpPr>
        <p:spPr bwMode="auto">
          <a:xfrm>
            <a:off x="0" y="-225425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1" name="Rectangle 41"/>
          <p:cNvSpPr>
            <a:spLocks noChangeArrowheads="1"/>
          </p:cNvSpPr>
          <p:nvPr/>
        </p:nvSpPr>
        <p:spPr bwMode="auto">
          <a:xfrm>
            <a:off x="0" y="-225425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997" name="Group 421"/>
          <p:cNvGraphicFramePr>
            <a:graphicFrameLocks noGrp="1"/>
          </p:cNvGraphicFramePr>
          <p:nvPr/>
        </p:nvGraphicFramePr>
        <p:xfrm>
          <a:off x="273050" y="692150"/>
          <a:ext cx="9359900" cy="5986463"/>
        </p:xfrm>
        <a:graphic>
          <a:graphicData uri="http://schemas.openxmlformats.org/drawingml/2006/table">
            <a:tbl>
              <a:tblPr/>
              <a:tblGrid>
                <a:gridCol w="215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36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87177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1885 - 1962</a:t>
                      </a:r>
                    </a:p>
                  </a:txBody>
                  <a:tcPr marL="90000" marR="90000" marT="46794" marB="46794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Bohr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 Zentrum befindet sich der Atomkern, die Elektronen kreisen auf Bahnen um den Kern.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 kann die Aufspaltung der Spektrallinien in eng benachbarte Linien nicht erklären.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b" anchorCtr="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177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460 – ca. 370 v.Chr. </a:t>
                      </a:r>
                    </a:p>
                  </a:txBody>
                  <a:tcPr marL="90000" marR="90000" marT="46794" marB="46794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Demokrit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Atome unterscheiden sich in Gestalt und Größe.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Unterschied zwischen Stoffgemisch und chemischer Verbindung ist nicht gesichert, außerdem sind Atome nicht unteilbar.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4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b" anchorCtr="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177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384 – 322 v.Chr.</a:t>
                      </a:r>
                    </a:p>
                  </a:txBody>
                  <a:tcPr marL="90000" marR="90000" marT="46794" marB="46794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Aristoteles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Die ganze Welt ist aus den vier Grundstoffen Erde, Feuer, Wasser und Luft entstanden. </a:t>
                      </a:r>
                    </a:p>
                  </a:txBody>
                  <a:tcPr marL="0" marR="0" marT="46794" marB="4679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Nicht erklärbar sind chemische Reaktionen und die Vielfalt der Stoffe.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168" name="Rectangle 120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906000" cy="587375"/>
          </a:xfrm>
        </p:spPr>
        <p:txBody>
          <a:bodyPr/>
          <a:lstStyle/>
          <a:p>
            <a:pPr eaLnBrk="1" hangingPunct="1"/>
            <a:r>
              <a:rPr lang="de-DE" altLang="de-DE" smtClean="0"/>
              <a:t>Wie kann man wissen, wie Atome „aussehen“?</a:t>
            </a:r>
            <a:r>
              <a:rPr lang="de-DE" altLang="de-DE" sz="1800" smtClean="0"/>
              <a:t/>
            </a:r>
            <a:br>
              <a:rPr lang="de-DE" altLang="de-DE" sz="1800" smtClean="0"/>
            </a:br>
            <a:r>
              <a:rPr lang="de-DE" altLang="de-DE" sz="1400" smtClean="0"/>
              <a:t>(Memorykarten </a:t>
            </a:r>
            <a:r>
              <a:rPr lang="de-DE" altLang="de-DE" sz="1400" smtClean="0">
                <a:solidFill>
                  <a:srgbClr val="008000"/>
                </a:solidFill>
              </a:rPr>
              <a:t>Vorderseite</a:t>
            </a:r>
            <a:r>
              <a:rPr lang="de-DE" altLang="de-DE" sz="1400" smtClean="0"/>
              <a:t> und Musterlösung)</a:t>
            </a:r>
          </a:p>
        </p:txBody>
      </p:sp>
      <p:sp>
        <p:nvSpPr>
          <p:cNvPr id="3169" name="Rectangle 125"/>
          <p:cNvSpPr>
            <a:spLocks noChangeArrowheads="1"/>
          </p:cNvSpPr>
          <p:nvPr/>
        </p:nvSpPr>
        <p:spPr bwMode="auto">
          <a:xfrm>
            <a:off x="0" y="-225425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170" name="Rectangle 126"/>
          <p:cNvSpPr>
            <a:spLocks noChangeArrowheads="1"/>
          </p:cNvSpPr>
          <p:nvPr/>
        </p:nvSpPr>
        <p:spPr bwMode="auto">
          <a:xfrm>
            <a:off x="0" y="-225425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171" name="Rectangle 127"/>
          <p:cNvSpPr>
            <a:spLocks noChangeArrowheads="1"/>
          </p:cNvSpPr>
          <p:nvPr/>
        </p:nvSpPr>
        <p:spPr bwMode="auto">
          <a:xfrm>
            <a:off x="0" y="-225425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3172" name="Picture 147"/>
          <p:cNvPicPr>
            <a:picLocks noChangeAspect="1" noChangeArrowheads="1"/>
          </p:cNvPicPr>
          <p:nvPr/>
        </p:nvPicPr>
        <p:blipFill>
          <a:blip r:embed="rId2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13" y="836613"/>
            <a:ext cx="152400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3" name="Picture 148"/>
          <p:cNvPicPr>
            <a:picLocks noChangeAspect="1" noChangeArrowheads="1"/>
          </p:cNvPicPr>
          <p:nvPr/>
        </p:nvPicPr>
        <p:blipFill>
          <a:blip r:embed="rId3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" y="2852738"/>
            <a:ext cx="17049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" name="Picture 149"/>
          <p:cNvPicPr>
            <a:picLocks noChangeAspect="1" noChangeArrowheads="1"/>
          </p:cNvPicPr>
          <p:nvPr/>
        </p:nvPicPr>
        <p:blipFill>
          <a:blip r:embed="rId4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8" y="4891088"/>
            <a:ext cx="1190625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997" name="Group 421"/>
          <p:cNvGraphicFramePr>
            <a:graphicFrameLocks noGrp="1"/>
          </p:cNvGraphicFramePr>
          <p:nvPr/>
        </p:nvGraphicFramePr>
        <p:xfrm>
          <a:off x="273050" y="692150"/>
          <a:ext cx="9359900" cy="6051557"/>
        </p:xfrm>
        <a:graphic>
          <a:graphicData uri="http://schemas.openxmlformats.org/drawingml/2006/table">
            <a:tbl>
              <a:tblPr/>
              <a:tblGrid>
                <a:gridCol w="215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36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80005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6" marB="46796" anchor="b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6" marB="46796" anchor="b" anchorCtr="1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593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6" marB="46796" anchor="b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6" marB="46796" anchor="b" anchorCtr="1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513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6" marB="46796" anchor="b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46796" marB="4679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134" name="Rectangle 120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906000" cy="587375"/>
          </a:xfrm>
        </p:spPr>
        <p:txBody>
          <a:bodyPr/>
          <a:lstStyle/>
          <a:p>
            <a:pPr eaLnBrk="1" hangingPunct="1"/>
            <a:r>
              <a:rPr lang="de-DE" altLang="de-DE" smtClean="0"/>
              <a:t>Wie kann man wissen, wie Atome „aussehen“?</a:t>
            </a:r>
            <a:r>
              <a:rPr lang="de-DE" altLang="de-DE" sz="1800" smtClean="0"/>
              <a:t/>
            </a:r>
            <a:br>
              <a:rPr lang="de-DE" altLang="de-DE" sz="1800" smtClean="0"/>
            </a:br>
            <a:r>
              <a:rPr lang="de-DE" altLang="de-DE" sz="1400" smtClean="0"/>
              <a:t>(Memorykarten </a:t>
            </a:r>
            <a:r>
              <a:rPr lang="de-DE" altLang="de-DE" sz="1400" smtClean="0">
                <a:solidFill>
                  <a:srgbClr val="FF0000"/>
                </a:solidFill>
              </a:rPr>
              <a:t>Rückseite 1</a:t>
            </a:r>
            <a:r>
              <a:rPr lang="de-DE" altLang="de-DE" sz="1400" smtClean="0"/>
              <a:t>)</a:t>
            </a:r>
          </a:p>
        </p:txBody>
      </p:sp>
      <p:sp>
        <p:nvSpPr>
          <p:cNvPr id="4135" name="Rectangle 125"/>
          <p:cNvSpPr>
            <a:spLocks noChangeArrowheads="1"/>
          </p:cNvSpPr>
          <p:nvPr/>
        </p:nvSpPr>
        <p:spPr bwMode="auto">
          <a:xfrm>
            <a:off x="0" y="-225425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4136" name="Rectangle 126"/>
          <p:cNvSpPr>
            <a:spLocks noChangeArrowheads="1"/>
          </p:cNvSpPr>
          <p:nvPr/>
        </p:nvSpPr>
        <p:spPr bwMode="auto">
          <a:xfrm>
            <a:off x="0" y="-225425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4137" name="Rectangle 127"/>
          <p:cNvSpPr>
            <a:spLocks noChangeArrowheads="1"/>
          </p:cNvSpPr>
          <p:nvPr/>
        </p:nvSpPr>
        <p:spPr bwMode="auto">
          <a:xfrm>
            <a:off x="0" y="-225425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0" name="Gleichschenkliges Dreieck 9"/>
          <p:cNvSpPr/>
          <p:nvPr/>
        </p:nvSpPr>
        <p:spPr>
          <a:xfrm>
            <a:off x="884238" y="1125538"/>
            <a:ext cx="900112" cy="89852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" name="Gleichschenkliges Dreieck 10"/>
          <p:cNvSpPr/>
          <p:nvPr/>
        </p:nvSpPr>
        <p:spPr>
          <a:xfrm>
            <a:off x="8266113" y="3284538"/>
            <a:ext cx="898525" cy="900112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2" name="Gleichschenkliges Dreieck 11"/>
          <p:cNvSpPr/>
          <p:nvPr/>
        </p:nvSpPr>
        <p:spPr>
          <a:xfrm>
            <a:off x="8193088" y="1125538"/>
            <a:ext cx="900112" cy="89852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3" name="Gleichschenkliges Dreieck 12"/>
          <p:cNvSpPr/>
          <p:nvPr/>
        </p:nvSpPr>
        <p:spPr>
          <a:xfrm>
            <a:off x="5745163" y="1125538"/>
            <a:ext cx="900112" cy="89852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4" name="Gleichschenkliges Dreieck 13"/>
          <p:cNvSpPr/>
          <p:nvPr/>
        </p:nvSpPr>
        <p:spPr>
          <a:xfrm>
            <a:off x="3297238" y="1125538"/>
            <a:ext cx="900112" cy="89852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5" name="Gleichschenkliges Dreieck 14"/>
          <p:cNvSpPr/>
          <p:nvPr/>
        </p:nvSpPr>
        <p:spPr>
          <a:xfrm>
            <a:off x="5816600" y="3249613"/>
            <a:ext cx="900113" cy="900112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6" name="Gleichschenkliges Dreieck 15"/>
          <p:cNvSpPr/>
          <p:nvPr/>
        </p:nvSpPr>
        <p:spPr>
          <a:xfrm>
            <a:off x="3368675" y="3249613"/>
            <a:ext cx="900113" cy="900112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7" name="Gleichschenkliges Dreieck 16"/>
          <p:cNvSpPr/>
          <p:nvPr/>
        </p:nvSpPr>
        <p:spPr>
          <a:xfrm>
            <a:off x="920750" y="3249613"/>
            <a:ext cx="900113" cy="900112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8" name="Gleichschenkliges Dreieck 17"/>
          <p:cNvSpPr/>
          <p:nvPr/>
        </p:nvSpPr>
        <p:spPr>
          <a:xfrm>
            <a:off x="8193088" y="5373688"/>
            <a:ext cx="900112" cy="900112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9" name="Gleichschenkliges Dreieck 18"/>
          <p:cNvSpPr/>
          <p:nvPr/>
        </p:nvSpPr>
        <p:spPr>
          <a:xfrm>
            <a:off x="5745163" y="5373688"/>
            <a:ext cx="900112" cy="900112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0" name="Gleichschenkliges Dreieck 19"/>
          <p:cNvSpPr/>
          <p:nvPr/>
        </p:nvSpPr>
        <p:spPr>
          <a:xfrm>
            <a:off x="3297238" y="5373688"/>
            <a:ext cx="900112" cy="900112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1" name="Gleichschenkliges Dreieck 20"/>
          <p:cNvSpPr/>
          <p:nvPr/>
        </p:nvSpPr>
        <p:spPr>
          <a:xfrm>
            <a:off x="920750" y="5373688"/>
            <a:ext cx="900113" cy="900112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997" name="Group 421"/>
          <p:cNvGraphicFramePr>
            <a:graphicFrameLocks noGrp="1"/>
          </p:cNvGraphicFramePr>
          <p:nvPr/>
        </p:nvGraphicFramePr>
        <p:xfrm>
          <a:off x="273050" y="692150"/>
          <a:ext cx="9359900" cy="6051550"/>
        </p:xfrm>
        <a:graphic>
          <a:graphicData uri="http://schemas.openxmlformats.org/drawingml/2006/table">
            <a:tbl>
              <a:tblPr/>
              <a:tblGrid>
                <a:gridCol w="215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36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80005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6" marB="46796" anchor="b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6" marB="46796" anchor="b" anchorCtr="1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593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6" marB="46796" anchor="b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6" marB="46796" anchor="b" anchorCtr="1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513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6" marB="46796" anchor="b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46796" marB="4679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158" name="Rectangle 120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906000" cy="587375"/>
          </a:xfrm>
        </p:spPr>
        <p:txBody>
          <a:bodyPr/>
          <a:lstStyle/>
          <a:p>
            <a:pPr eaLnBrk="1" hangingPunct="1"/>
            <a:r>
              <a:rPr lang="de-DE" altLang="de-DE" smtClean="0"/>
              <a:t>Wie kann man wissen, wie Atome „aussehen“?</a:t>
            </a:r>
            <a:r>
              <a:rPr lang="de-DE" altLang="de-DE" sz="1800" smtClean="0"/>
              <a:t/>
            </a:r>
            <a:br>
              <a:rPr lang="de-DE" altLang="de-DE" sz="1800" smtClean="0"/>
            </a:br>
            <a:r>
              <a:rPr lang="de-DE" altLang="de-DE" sz="1400" smtClean="0"/>
              <a:t>(Memorykarten </a:t>
            </a:r>
            <a:r>
              <a:rPr lang="de-DE" altLang="de-DE" sz="1400" smtClean="0">
                <a:solidFill>
                  <a:srgbClr val="FF0000"/>
                </a:solidFill>
              </a:rPr>
              <a:t>Rückseite 2</a:t>
            </a:r>
            <a:r>
              <a:rPr lang="de-DE" altLang="de-DE" sz="1400" smtClean="0"/>
              <a:t>)</a:t>
            </a:r>
          </a:p>
        </p:txBody>
      </p:sp>
      <p:sp>
        <p:nvSpPr>
          <p:cNvPr id="5159" name="Rectangle 125"/>
          <p:cNvSpPr>
            <a:spLocks noChangeArrowheads="1"/>
          </p:cNvSpPr>
          <p:nvPr/>
        </p:nvSpPr>
        <p:spPr bwMode="auto">
          <a:xfrm>
            <a:off x="0" y="-225425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5160" name="Rectangle 126"/>
          <p:cNvSpPr>
            <a:spLocks noChangeArrowheads="1"/>
          </p:cNvSpPr>
          <p:nvPr/>
        </p:nvSpPr>
        <p:spPr bwMode="auto">
          <a:xfrm>
            <a:off x="0" y="-225425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5161" name="Rectangle 127"/>
          <p:cNvSpPr>
            <a:spLocks noChangeArrowheads="1"/>
          </p:cNvSpPr>
          <p:nvPr/>
        </p:nvSpPr>
        <p:spPr bwMode="auto">
          <a:xfrm>
            <a:off x="0" y="-225425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2" name="Ellipse 21"/>
          <p:cNvSpPr/>
          <p:nvPr/>
        </p:nvSpPr>
        <p:spPr>
          <a:xfrm>
            <a:off x="884238" y="1160463"/>
            <a:ext cx="900112" cy="9001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3" name="Ellipse 22"/>
          <p:cNvSpPr/>
          <p:nvPr/>
        </p:nvSpPr>
        <p:spPr>
          <a:xfrm>
            <a:off x="884238" y="3321050"/>
            <a:ext cx="900112" cy="9001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4" name="Ellipse 23"/>
          <p:cNvSpPr/>
          <p:nvPr/>
        </p:nvSpPr>
        <p:spPr>
          <a:xfrm>
            <a:off x="8121650" y="1160463"/>
            <a:ext cx="900113" cy="9001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5" name="Ellipse 24"/>
          <p:cNvSpPr/>
          <p:nvPr/>
        </p:nvSpPr>
        <p:spPr>
          <a:xfrm>
            <a:off x="5745163" y="1160463"/>
            <a:ext cx="900112" cy="9001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6" name="Ellipse 25"/>
          <p:cNvSpPr/>
          <p:nvPr/>
        </p:nvSpPr>
        <p:spPr>
          <a:xfrm>
            <a:off x="3297238" y="1160463"/>
            <a:ext cx="900112" cy="9001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7" name="Ellipse 26"/>
          <p:cNvSpPr/>
          <p:nvPr/>
        </p:nvSpPr>
        <p:spPr>
          <a:xfrm>
            <a:off x="3297238" y="3321050"/>
            <a:ext cx="900112" cy="9001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8" name="Ellipse 27"/>
          <p:cNvSpPr/>
          <p:nvPr/>
        </p:nvSpPr>
        <p:spPr>
          <a:xfrm>
            <a:off x="5708650" y="3321050"/>
            <a:ext cx="900113" cy="9001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9" name="Ellipse 28"/>
          <p:cNvSpPr/>
          <p:nvPr/>
        </p:nvSpPr>
        <p:spPr>
          <a:xfrm>
            <a:off x="8121650" y="3321050"/>
            <a:ext cx="900113" cy="9001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0" name="Ellipse 29"/>
          <p:cNvSpPr/>
          <p:nvPr/>
        </p:nvSpPr>
        <p:spPr>
          <a:xfrm>
            <a:off x="8085138" y="5445125"/>
            <a:ext cx="900112" cy="9001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1" name="Ellipse 30"/>
          <p:cNvSpPr/>
          <p:nvPr/>
        </p:nvSpPr>
        <p:spPr>
          <a:xfrm>
            <a:off x="5745163" y="5445125"/>
            <a:ext cx="900112" cy="9001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2" name="Ellipse 31"/>
          <p:cNvSpPr/>
          <p:nvPr/>
        </p:nvSpPr>
        <p:spPr>
          <a:xfrm>
            <a:off x="3297238" y="5481638"/>
            <a:ext cx="900112" cy="9001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3" name="Ellipse 32"/>
          <p:cNvSpPr/>
          <p:nvPr/>
        </p:nvSpPr>
        <p:spPr>
          <a:xfrm>
            <a:off x="884238" y="5445125"/>
            <a:ext cx="900112" cy="9001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997" name="Group 421"/>
          <p:cNvGraphicFramePr>
            <a:graphicFrameLocks noGrp="1"/>
          </p:cNvGraphicFramePr>
          <p:nvPr/>
        </p:nvGraphicFramePr>
        <p:xfrm>
          <a:off x="273050" y="692150"/>
          <a:ext cx="9359900" cy="6051550"/>
        </p:xfrm>
        <a:graphic>
          <a:graphicData uri="http://schemas.openxmlformats.org/drawingml/2006/table">
            <a:tbl>
              <a:tblPr/>
              <a:tblGrid>
                <a:gridCol w="215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36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80005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6" marB="46796" anchor="b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6" marB="46796" anchor="b" anchorCtr="1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593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6" marB="46796" anchor="b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6" marB="46796" anchor="b" anchorCtr="1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513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6" marB="46796" anchor="b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46796" marB="4679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182" name="Rectangle 120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906000" cy="587375"/>
          </a:xfrm>
        </p:spPr>
        <p:txBody>
          <a:bodyPr/>
          <a:lstStyle/>
          <a:p>
            <a:pPr eaLnBrk="1" hangingPunct="1"/>
            <a:r>
              <a:rPr lang="de-DE" altLang="de-DE" smtClean="0"/>
              <a:t>Wie kann man wissen, wie Atome „aussehen“?</a:t>
            </a:r>
            <a:r>
              <a:rPr lang="de-DE" altLang="de-DE" sz="1800" smtClean="0"/>
              <a:t/>
            </a:r>
            <a:br>
              <a:rPr lang="de-DE" altLang="de-DE" sz="1800" smtClean="0"/>
            </a:br>
            <a:r>
              <a:rPr lang="de-DE" altLang="de-DE" sz="1400" smtClean="0"/>
              <a:t>(Memorykarten </a:t>
            </a:r>
            <a:r>
              <a:rPr lang="de-DE" altLang="de-DE" sz="1400" smtClean="0">
                <a:solidFill>
                  <a:srgbClr val="FF0000"/>
                </a:solidFill>
              </a:rPr>
              <a:t>Rückseite 3</a:t>
            </a:r>
            <a:r>
              <a:rPr lang="de-DE" altLang="de-DE" sz="1400" smtClean="0"/>
              <a:t>)</a:t>
            </a:r>
          </a:p>
        </p:txBody>
      </p:sp>
      <p:sp>
        <p:nvSpPr>
          <p:cNvPr id="6183" name="Rectangle 125"/>
          <p:cNvSpPr>
            <a:spLocks noChangeArrowheads="1"/>
          </p:cNvSpPr>
          <p:nvPr/>
        </p:nvSpPr>
        <p:spPr bwMode="auto">
          <a:xfrm>
            <a:off x="0" y="-225425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6184" name="Rectangle 126"/>
          <p:cNvSpPr>
            <a:spLocks noChangeArrowheads="1"/>
          </p:cNvSpPr>
          <p:nvPr/>
        </p:nvSpPr>
        <p:spPr bwMode="auto">
          <a:xfrm>
            <a:off x="0" y="-225425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6185" name="Rectangle 127"/>
          <p:cNvSpPr>
            <a:spLocks noChangeArrowheads="1"/>
          </p:cNvSpPr>
          <p:nvPr/>
        </p:nvSpPr>
        <p:spPr bwMode="auto">
          <a:xfrm>
            <a:off x="0" y="-225425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2" name="Ellipse 21"/>
          <p:cNvSpPr/>
          <p:nvPr/>
        </p:nvSpPr>
        <p:spPr>
          <a:xfrm>
            <a:off x="884238" y="1160463"/>
            <a:ext cx="900112" cy="9001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3" name="Ellipse 22"/>
          <p:cNvSpPr/>
          <p:nvPr/>
        </p:nvSpPr>
        <p:spPr>
          <a:xfrm>
            <a:off x="884238" y="3321050"/>
            <a:ext cx="900112" cy="9001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4" name="Ellipse 23"/>
          <p:cNvSpPr/>
          <p:nvPr/>
        </p:nvSpPr>
        <p:spPr>
          <a:xfrm>
            <a:off x="8121650" y="1160463"/>
            <a:ext cx="900113" cy="9001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5" name="Ellipse 24"/>
          <p:cNvSpPr/>
          <p:nvPr/>
        </p:nvSpPr>
        <p:spPr>
          <a:xfrm>
            <a:off x="5745163" y="1160463"/>
            <a:ext cx="900112" cy="9001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6" name="Ellipse 25"/>
          <p:cNvSpPr/>
          <p:nvPr/>
        </p:nvSpPr>
        <p:spPr>
          <a:xfrm>
            <a:off x="3297238" y="1160463"/>
            <a:ext cx="900112" cy="900112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7" name="Ellipse 26"/>
          <p:cNvSpPr/>
          <p:nvPr/>
        </p:nvSpPr>
        <p:spPr>
          <a:xfrm>
            <a:off x="3297238" y="3321050"/>
            <a:ext cx="900112" cy="9001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8" name="Ellipse 27"/>
          <p:cNvSpPr/>
          <p:nvPr/>
        </p:nvSpPr>
        <p:spPr>
          <a:xfrm>
            <a:off x="5708650" y="3321050"/>
            <a:ext cx="900113" cy="9001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9" name="Ellipse 28"/>
          <p:cNvSpPr/>
          <p:nvPr/>
        </p:nvSpPr>
        <p:spPr>
          <a:xfrm>
            <a:off x="8121650" y="3321050"/>
            <a:ext cx="900113" cy="9001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0" name="Ellipse 29"/>
          <p:cNvSpPr/>
          <p:nvPr/>
        </p:nvSpPr>
        <p:spPr>
          <a:xfrm>
            <a:off x="8085138" y="5445125"/>
            <a:ext cx="900112" cy="9001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1" name="Ellipse 30"/>
          <p:cNvSpPr/>
          <p:nvPr/>
        </p:nvSpPr>
        <p:spPr>
          <a:xfrm>
            <a:off x="5745163" y="5445125"/>
            <a:ext cx="900112" cy="9001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2" name="Ellipse 31"/>
          <p:cNvSpPr/>
          <p:nvPr/>
        </p:nvSpPr>
        <p:spPr>
          <a:xfrm>
            <a:off x="3297238" y="5481638"/>
            <a:ext cx="900112" cy="9001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3" name="Ellipse 32"/>
          <p:cNvSpPr/>
          <p:nvPr/>
        </p:nvSpPr>
        <p:spPr>
          <a:xfrm>
            <a:off x="884238" y="5445125"/>
            <a:ext cx="900112" cy="9001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997" name="Group 421"/>
          <p:cNvGraphicFramePr>
            <a:graphicFrameLocks noGrp="1"/>
          </p:cNvGraphicFramePr>
          <p:nvPr/>
        </p:nvGraphicFramePr>
        <p:xfrm>
          <a:off x="273050" y="692150"/>
          <a:ext cx="9359900" cy="6051550"/>
        </p:xfrm>
        <a:graphic>
          <a:graphicData uri="http://schemas.openxmlformats.org/drawingml/2006/table">
            <a:tbl>
              <a:tblPr/>
              <a:tblGrid>
                <a:gridCol w="215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36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80005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6" marB="46796" anchor="b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6" marB="46796" anchor="b" anchorCtr="1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593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6" marB="46796" anchor="b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6" marB="46796" anchor="b" anchorCtr="1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513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6" marB="46796" anchor="b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46796" marB="4679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206" name="Rectangle 120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906000" cy="587375"/>
          </a:xfrm>
        </p:spPr>
        <p:txBody>
          <a:bodyPr/>
          <a:lstStyle/>
          <a:p>
            <a:pPr eaLnBrk="1" hangingPunct="1"/>
            <a:r>
              <a:rPr lang="de-DE" altLang="de-DE" smtClean="0"/>
              <a:t>Wie kann man wissen, wie Atome „aussehen“?</a:t>
            </a:r>
            <a:r>
              <a:rPr lang="de-DE" altLang="de-DE" sz="1800" smtClean="0"/>
              <a:t/>
            </a:r>
            <a:br>
              <a:rPr lang="de-DE" altLang="de-DE" sz="1800" smtClean="0"/>
            </a:br>
            <a:r>
              <a:rPr lang="de-DE" altLang="de-DE" sz="1400" smtClean="0"/>
              <a:t>(Memorykarten </a:t>
            </a:r>
            <a:r>
              <a:rPr lang="de-DE" altLang="de-DE" sz="1400" smtClean="0">
                <a:solidFill>
                  <a:srgbClr val="FF0000"/>
                </a:solidFill>
              </a:rPr>
              <a:t>Rückseite 4</a:t>
            </a:r>
            <a:r>
              <a:rPr lang="de-DE" altLang="de-DE" sz="1400" smtClean="0"/>
              <a:t>)</a:t>
            </a:r>
          </a:p>
        </p:txBody>
      </p:sp>
      <p:sp>
        <p:nvSpPr>
          <p:cNvPr id="7207" name="Rectangle 125"/>
          <p:cNvSpPr>
            <a:spLocks noChangeArrowheads="1"/>
          </p:cNvSpPr>
          <p:nvPr/>
        </p:nvSpPr>
        <p:spPr bwMode="auto">
          <a:xfrm>
            <a:off x="0" y="-225425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7208" name="Rectangle 126"/>
          <p:cNvSpPr>
            <a:spLocks noChangeArrowheads="1"/>
          </p:cNvSpPr>
          <p:nvPr/>
        </p:nvSpPr>
        <p:spPr bwMode="auto">
          <a:xfrm>
            <a:off x="0" y="-225425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7209" name="Rectangle 127"/>
          <p:cNvSpPr>
            <a:spLocks noChangeArrowheads="1"/>
          </p:cNvSpPr>
          <p:nvPr/>
        </p:nvSpPr>
        <p:spPr bwMode="auto">
          <a:xfrm>
            <a:off x="0" y="-225425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9" name="Rechteck 18"/>
          <p:cNvSpPr/>
          <p:nvPr/>
        </p:nvSpPr>
        <p:spPr>
          <a:xfrm>
            <a:off x="920750" y="1196975"/>
            <a:ext cx="900113" cy="90011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0" name="Rechteck 19"/>
          <p:cNvSpPr/>
          <p:nvPr/>
        </p:nvSpPr>
        <p:spPr>
          <a:xfrm>
            <a:off x="8104188" y="1196975"/>
            <a:ext cx="898525" cy="90011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1" name="Rechteck 20"/>
          <p:cNvSpPr/>
          <p:nvPr/>
        </p:nvSpPr>
        <p:spPr>
          <a:xfrm>
            <a:off x="5727700" y="1196975"/>
            <a:ext cx="898525" cy="90011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4" name="Rechteck 33"/>
          <p:cNvSpPr/>
          <p:nvPr/>
        </p:nvSpPr>
        <p:spPr>
          <a:xfrm>
            <a:off x="3279775" y="1196975"/>
            <a:ext cx="898525" cy="90011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5" name="Rechteck 34"/>
          <p:cNvSpPr/>
          <p:nvPr/>
        </p:nvSpPr>
        <p:spPr>
          <a:xfrm>
            <a:off x="903288" y="3357563"/>
            <a:ext cx="898525" cy="900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6" name="Rechteck 35"/>
          <p:cNvSpPr/>
          <p:nvPr/>
        </p:nvSpPr>
        <p:spPr>
          <a:xfrm>
            <a:off x="903288" y="5445125"/>
            <a:ext cx="898525" cy="90011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7" name="Rechteck 36"/>
          <p:cNvSpPr/>
          <p:nvPr/>
        </p:nvSpPr>
        <p:spPr>
          <a:xfrm>
            <a:off x="8104188" y="3357563"/>
            <a:ext cx="898525" cy="900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8" name="Rechteck 37"/>
          <p:cNvSpPr/>
          <p:nvPr/>
        </p:nvSpPr>
        <p:spPr>
          <a:xfrm>
            <a:off x="5727700" y="3357563"/>
            <a:ext cx="898525" cy="900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9" name="Rechteck 38"/>
          <p:cNvSpPr/>
          <p:nvPr/>
        </p:nvSpPr>
        <p:spPr>
          <a:xfrm>
            <a:off x="3279775" y="3357563"/>
            <a:ext cx="898525" cy="900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40" name="Rechteck 39"/>
          <p:cNvSpPr/>
          <p:nvPr/>
        </p:nvSpPr>
        <p:spPr>
          <a:xfrm>
            <a:off x="8104188" y="5445125"/>
            <a:ext cx="898525" cy="90011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41" name="Rechteck 40"/>
          <p:cNvSpPr/>
          <p:nvPr/>
        </p:nvSpPr>
        <p:spPr>
          <a:xfrm>
            <a:off x="5727700" y="5445125"/>
            <a:ext cx="898525" cy="90011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42" name="Rechteck 41"/>
          <p:cNvSpPr/>
          <p:nvPr/>
        </p:nvSpPr>
        <p:spPr>
          <a:xfrm>
            <a:off x="3279775" y="5445125"/>
            <a:ext cx="898525" cy="90011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997" name="Group 421"/>
          <p:cNvGraphicFramePr>
            <a:graphicFrameLocks noGrp="1"/>
          </p:cNvGraphicFramePr>
          <p:nvPr/>
        </p:nvGraphicFramePr>
        <p:xfrm>
          <a:off x="273050" y="692150"/>
          <a:ext cx="9359900" cy="5986463"/>
        </p:xfrm>
        <a:graphic>
          <a:graphicData uri="http://schemas.openxmlformats.org/drawingml/2006/table">
            <a:tbl>
              <a:tblPr/>
              <a:tblGrid>
                <a:gridCol w="215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36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87200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anchorCtr="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200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anchorCtr="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200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312" name="Rectangle 120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906000" cy="587375"/>
          </a:xfrm>
        </p:spPr>
        <p:txBody>
          <a:bodyPr/>
          <a:lstStyle/>
          <a:p>
            <a:pPr eaLnBrk="1" hangingPunct="1"/>
            <a:r>
              <a:rPr lang="de-DE" altLang="de-DE" smtClean="0"/>
              <a:t>Wie kann man wissen, wie Atome „aussehen“?</a:t>
            </a:r>
            <a:r>
              <a:rPr lang="de-DE" altLang="de-DE" sz="1800" smtClean="0"/>
              <a:t/>
            </a:r>
            <a:br>
              <a:rPr lang="de-DE" altLang="de-DE" sz="1800" smtClean="0"/>
            </a:br>
            <a:r>
              <a:rPr lang="de-DE" altLang="de-DE" sz="1400" smtClean="0"/>
              <a:t>(Memorykarten </a:t>
            </a:r>
            <a:r>
              <a:rPr lang="de-DE" altLang="de-DE" sz="1400" smtClean="0">
                <a:solidFill>
                  <a:srgbClr val="FF0000"/>
                </a:solidFill>
              </a:rPr>
              <a:t>Rückseite leer</a:t>
            </a:r>
            <a:r>
              <a:rPr lang="de-DE" altLang="de-DE" sz="1400" smtClean="0"/>
              <a:t>)</a:t>
            </a:r>
          </a:p>
        </p:txBody>
      </p:sp>
      <p:sp>
        <p:nvSpPr>
          <p:cNvPr id="8313" name="Rectangle 125"/>
          <p:cNvSpPr>
            <a:spLocks noChangeArrowheads="1"/>
          </p:cNvSpPr>
          <p:nvPr/>
        </p:nvSpPr>
        <p:spPr bwMode="auto">
          <a:xfrm>
            <a:off x="0" y="-225425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8314" name="Rectangle 126"/>
          <p:cNvSpPr>
            <a:spLocks noChangeArrowheads="1"/>
          </p:cNvSpPr>
          <p:nvPr/>
        </p:nvSpPr>
        <p:spPr bwMode="auto">
          <a:xfrm>
            <a:off x="0" y="-225425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8315" name="Rectangle 127"/>
          <p:cNvSpPr>
            <a:spLocks noChangeArrowheads="1"/>
          </p:cNvSpPr>
          <p:nvPr/>
        </p:nvSpPr>
        <p:spPr bwMode="auto">
          <a:xfrm>
            <a:off x="0" y="-225425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283</Words>
  <Application>Microsoft Office PowerPoint</Application>
  <PresentationFormat>A4-Papier (210 x 297 mm)</PresentationFormat>
  <Paragraphs>33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Standarddesign</vt:lpstr>
      <vt:lpstr>Wie kann man wissen, wie Atome „aussehen“? (Memorykarten Vorderseite und Musterlösung)</vt:lpstr>
      <vt:lpstr>Wie kann man wissen, wie Atome „aussehen“? (Memorykarten Vorderseite und Musterlösung)</vt:lpstr>
      <vt:lpstr>Wie kann man wissen, wie Atome „aussehen“? (Memorykarten Rückseite 1)</vt:lpstr>
      <vt:lpstr>Wie kann man wissen, wie Atome „aussehen“? (Memorykarten Rückseite 2)</vt:lpstr>
      <vt:lpstr>Wie kann man wissen, wie Atome „aussehen“? (Memorykarten Rückseite 3)</vt:lpstr>
      <vt:lpstr>Wie kann man wissen, wie Atome „aussehen“? (Memorykarten Rückseite 4)</vt:lpstr>
      <vt:lpstr>Wie kann man wissen, wie Atome „aussehen“? (Memorykarten Rückseite leer)</vt:lpstr>
    </vt:vector>
  </TitlesOfParts>
  <Company>Universität Bayreuth, Didaktik der Chemie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Walter Wagner</dc:creator>
  <cp:lastModifiedBy>Walter Wagner</cp:lastModifiedBy>
  <cp:revision>47</cp:revision>
  <dcterms:created xsi:type="dcterms:W3CDTF">2008-02-21T10:17:34Z</dcterms:created>
  <dcterms:modified xsi:type="dcterms:W3CDTF">2021-02-03T08:38:57Z</dcterms:modified>
</cp:coreProperties>
</file>