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906000" cy="6858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70">
          <p15:clr>
            <a:srgbClr val="A4A3A4"/>
          </p15:clr>
        </p15:guide>
        <p15:guide id="3" orient="horz" pos="4247">
          <p15:clr>
            <a:srgbClr val="A4A3A4"/>
          </p15:clr>
        </p15:guide>
        <p15:guide id="4" pos="3029">
          <p15:clr>
            <a:srgbClr val="A4A3A4"/>
          </p15:clr>
        </p15:guide>
        <p15:guide id="5" pos="6068">
          <p15:clr>
            <a:srgbClr val="A4A3A4"/>
          </p15:clr>
        </p15:guide>
        <p15:guide id="6" pos="172">
          <p15:clr>
            <a:srgbClr val="A4A3A4"/>
          </p15:clr>
        </p15:guide>
        <p15:guide id="7" pos="1532">
          <p15:clr>
            <a:srgbClr val="A4A3A4"/>
          </p15:clr>
        </p15:guide>
        <p15:guide id="8" pos="1669">
          <p15:clr>
            <a:srgbClr val="A4A3A4"/>
          </p15:clr>
        </p15:guide>
        <p15:guide id="9" pos="3165">
          <p15:clr>
            <a:srgbClr val="A4A3A4"/>
          </p15:clr>
        </p15:guide>
        <p15:guide id="10" pos="4572">
          <p15:clr>
            <a:srgbClr val="A4A3A4"/>
          </p15:clr>
        </p15:guide>
        <p15:guide id="11" pos="47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288" y="114"/>
      </p:cViewPr>
      <p:guideLst>
        <p:guide orient="horz" pos="2160"/>
        <p:guide orient="horz" pos="370"/>
        <p:guide orient="horz" pos="4247"/>
        <p:guide pos="3029"/>
        <p:guide pos="6068"/>
        <p:guide pos="172"/>
        <p:guide pos="1532"/>
        <p:guide pos="1669"/>
        <p:guide pos="3165"/>
        <p:guide pos="4572"/>
        <p:guide pos="47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82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25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6690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66908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19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32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4077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305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24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12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20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29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29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2986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4381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587375"/>
            <a:ext cx="9359900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38" name="Group 246"/>
          <p:cNvGraphicFramePr>
            <a:graphicFrameLocks noGrp="1"/>
          </p:cNvGraphicFramePr>
          <p:nvPr/>
        </p:nvGraphicFramePr>
        <p:xfrm>
          <a:off x="273050" y="692150"/>
          <a:ext cx="9359900" cy="6048377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72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1871 -1937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1" marB="46801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Rutherford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Alle Atome bestehen aus einem Atomkern und einer Atomhülle.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Elektronen kreisen hier auf beliebigen Bahnen und müssten nach der klassischen Physik in den Kern stürzen.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1766 - 1844</a:t>
                      </a:r>
                    </a:p>
                  </a:txBody>
                  <a:tcPr marL="90000" marR="90000" marT="46801" marB="46801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Dalton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Atome bestehen aus massiven Kugeln von </a:t>
                      </a:r>
                      <a:r>
                        <a:rPr kumimoji="0" 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unterschiedl</a:t>
                      </a: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Größe und Masse. Bei chemischen Reaktionen werden die Atome umgruppiert. In chemischen Verbindungen ist das Teilchenanzahlverhältnis konstant.</a:t>
                      </a:r>
                    </a:p>
                  </a:txBody>
                  <a:tcPr marL="0" marR="0" marT="46801" marB="468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Die Bildung von Ionen ist nicht erklärbar. Außerdem  weiß man nichts über das Zustandekommen chemischer Verbindungen.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2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1901 -     1887 -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1976       1961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1" marB="46801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Heisenberg +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Schrödinger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Ein Elektron befindet sich mit einer gewissen Aufenthaltswahrscheinlich-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keit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 einer Elektronenwolke.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46801" marB="468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Es ist noch keine gemeinsame Theorie von Quantenmechanik und Gravitation  gefunden.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008000"/>
                </a:solidFill>
              </a:rPr>
              <a:t>Vorderseite</a:t>
            </a:r>
            <a:r>
              <a:rPr lang="de-DE" altLang="de-DE" sz="1400" smtClean="0"/>
              <a:t> und Musterlösung)</a:t>
            </a:r>
          </a:p>
        </p:txBody>
      </p:sp>
      <p:pic>
        <p:nvPicPr>
          <p:cNvPr id="2145" name="Picture 10"/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2811463"/>
            <a:ext cx="16002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6" name="Picture 9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762000"/>
            <a:ext cx="17049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7" name="Picture 8" descr="schroedinger"/>
          <p:cNvPicPr>
            <a:picLocks noChangeAspect="1" noChangeArrowheads="1"/>
          </p:cNvPicPr>
          <p:nvPr/>
        </p:nvPicPr>
        <p:blipFill>
          <a:blip r:embed="rId4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5157788"/>
            <a:ext cx="954087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48" name="Picture 7" descr="heisenberg"/>
          <p:cNvPicPr>
            <a:picLocks noChangeAspect="1" noChangeArrowheads="1"/>
          </p:cNvPicPr>
          <p:nvPr/>
        </p:nvPicPr>
        <p:blipFill>
          <a:blip r:embed="rId5" cstate="print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5159375"/>
            <a:ext cx="8318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49" name="Rectangle 11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0" name="Rectangle 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51" name="Rectangle 41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5986463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717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1885 - 1962</a:t>
                      </a:r>
                    </a:p>
                  </a:txBody>
                  <a:tcPr marL="90000" marR="90000" marT="46794" marB="46794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Bohr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 Zentrum befindet sich der Atomkern, die Elektronen kreisen auf Bahnen um den Kern.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 kann die Aufspaltung der Spektrallinien in eng benachbarte Linien nicht erklären.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17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460 – ca. 370 v.Chr. </a:t>
                      </a:r>
                    </a:p>
                  </a:txBody>
                  <a:tcPr marL="90000" marR="90000" marT="46794" marB="46794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Demokrit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Atome unterscheiden sich in Gestalt und Größe.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Unterschied zwischen Stoffgemisch und chemischer Verbindung ist nicht gesichert, außerdem sind Atome nicht unteilbar.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4" marB="46794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17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384 – 322 v.Chr.</a:t>
                      </a:r>
                    </a:p>
                  </a:txBody>
                  <a:tcPr marL="90000" marR="90000" marT="46794" marB="46794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Aristoteles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 ganze Welt ist aus den vier Grundstoffen Erde, Feuer, Wasser und Luft entstanden. </a:t>
                      </a:r>
                    </a:p>
                  </a:txBody>
                  <a:tcPr marL="0" marR="0" marT="46794" marB="467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Nicht erklärbar sind chemische Reaktionen und die Vielfalt der Stoffe.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68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008000"/>
                </a:solidFill>
              </a:rPr>
              <a:t>Vorderseite</a:t>
            </a:r>
            <a:r>
              <a:rPr lang="de-DE" altLang="de-DE" sz="1400" smtClean="0"/>
              <a:t> und Musterlösung)</a:t>
            </a:r>
          </a:p>
        </p:txBody>
      </p:sp>
      <p:sp>
        <p:nvSpPr>
          <p:cNvPr id="3169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170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171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3172" name="Picture 147"/>
          <p:cNvPicPr>
            <a:picLocks noChangeAspect="1" noChangeArrowheads="1"/>
          </p:cNvPicPr>
          <p:nvPr/>
        </p:nvPicPr>
        <p:blipFill>
          <a:blip r:embed="rId2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836613"/>
            <a:ext cx="1524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3" name="Picture 148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2852738"/>
            <a:ext cx="17049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" name="Picture 149"/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4891088"/>
            <a:ext cx="119062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6051557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9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1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796" marB="4679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34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FF0000"/>
                </a:solidFill>
              </a:rPr>
              <a:t>Rückseite 1</a:t>
            </a:r>
            <a:r>
              <a:rPr lang="de-DE" altLang="de-DE" sz="1400" smtClean="0"/>
              <a:t>)</a:t>
            </a:r>
          </a:p>
        </p:txBody>
      </p:sp>
      <p:sp>
        <p:nvSpPr>
          <p:cNvPr id="4135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136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137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" name="Gleichschenkliges Dreieck 9"/>
          <p:cNvSpPr/>
          <p:nvPr/>
        </p:nvSpPr>
        <p:spPr>
          <a:xfrm>
            <a:off x="884238" y="1125538"/>
            <a:ext cx="900112" cy="898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Gleichschenkliges Dreieck 10"/>
          <p:cNvSpPr/>
          <p:nvPr/>
        </p:nvSpPr>
        <p:spPr>
          <a:xfrm>
            <a:off x="8266113" y="3284538"/>
            <a:ext cx="898525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Gleichschenkliges Dreieck 11"/>
          <p:cNvSpPr/>
          <p:nvPr/>
        </p:nvSpPr>
        <p:spPr>
          <a:xfrm>
            <a:off x="8193088" y="1125538"/>
            <a:ext cx="900112" cy="898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Gleichschenkliges Dreieck 12"/>
          <p:cNvSpPr/>
          <p:nvPr/>
        </p:nvSpPr>
        <p:spPr>
          <a:xfrm>
            <a:off x="5745163" y="1125538"/>
            <a:ext cx="900112" cy="898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Gleichschenkliges Dreieck 13"/>
          <p:cNvSpPr/>
          <p:nvPr/>
        </p:nvSpPr>
        <p:spPr>
          <a:xfrm>
            <a:off x="3297238" y="1125538"/>
            <a:ext cx="900112" cy="89852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5" name="Gleichschenkliges Dreieck 14"/>
          <p:cNvSpPr/>
          <p:nvPr/>
        </p:nvSpPr>
        <p:spPr>
          <a:xfrm>
            <a:off x="5816600" y="3249613"/>
            <a:ext cx="900113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Gleichschenkliges Dreieck 15"/>
          <p:cNvSpPr/>
          <p:nvPr/>
        </p:nvSpPr>
        <p:spPr>
          <a:xfrm>
            <a:off x="3368675" y="3249613"/>
            <a:ext cx="900113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Gleichschenkliges Dreieck 16"/>
          <p:cNvSpPr/>
          <p:nvPr/>
        </p:nvSpPr>
        <p:spPr>
          <a:xfrm>
            <a:off x="920750" y="3249613"/>
            <a:ext cx="900113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8" name="Gleichschenkliges Dreieck 17"/>
          <p:cNvSpPr/>
          <p:nvPr/>
        </p:nvSpPr>
        <p:spPr>
          <a:xfrm>
            <a:off x="8193088" y="5373688"/>
            <a:ext cx="900112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Gleichschenkliges Dreieck 18"/>
          <p:cNvSpPr/>
          <p:nvPr/>
        </p:nvSpPr>
        <p:spPr>
          <a:xfrm>
            <a:off x="5745163" y="5373688"/>
            <a:ext cx="900112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Gleichschenkliges Dreieck 19"/>
          <p:cNvSpPr/>
          <p:nvPr/>
        </p:nvSpPr>
        <p:spPr>
          <a:xfrm>
            <a:off x="3297238" y="5373688"/>
            <a:ext cx="900112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Gleichschenkliges Dreieck 20"/>
          <p:cNvSpPr/>
          <p:nvPr/>
        </p:nvSpPr>
        <p:spPr>
          <a:xfrm>
            <a:off x="920750" y="5373688"/>
            <a:ext cx="900113" cy="900112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6051550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9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1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796" marB="4679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58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FF0000"/>
                </a:solidFill>
              </a:rPr>
              <a:t>Rückseite 2</a:t>
            </a:r>
            <a:r>
              <a:rPr lang="de-DE" altLang="de-DE" sz="1400" smtClean="0"/>
              <a:t>)</a:t>
            </a:r>
          </a:p>
        </p:txBody>
      </p:sp>
      <p:sp>
        <p:nvSpPr>
          <p:cNvPr id="5159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160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161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2" name="Ellipse 21"/>
          <p:cNvSpPr/>
          <p:nvPr/>
        </p:nvSpPr>
        <p:spPr>
          <a:xfrm>
            <a:off x="884238" y="1160463"/>
            <a:ext cx="900112" cy="90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884238" y="3321050"/>
            <a:ext cx="900112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8121650" y="1160463"/>
            <a:ext cx="900113" cy="90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5745163" y="1160463"/>
            <a:ext cx="900112" cy="90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3297238" y="1160463"/>
            <a:ext cx="900112" cy="90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3297238" y="3321050"/>
            <a:ext cx="900112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5708650" y="3321050"/>
            <a:ext cx="900113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8121650" y="3321050"/>
            <a:ext cx="900113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8085138" y="5445125"/>
            <a:ext cx="900112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5745163" y="5445125"/>
            <a:ext cx="900112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3297238" y="5481638"/>
            <a:ext cx="900112" cy="9001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884238" y="5445125"/>
            <a:ext cx="900112" cy="9001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6051550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9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1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796" marB="4679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82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FF0000"/>
                </a:solidFill>
              </a:rPr>
              <a:t>Rückseite 3</a:t>
            </a:r>
            <a:r>
              <a:rPr lang="de-DE" altLang="de-DE" sz="1400" smtClean="0"/>
              <a:t>)</a:t>
            </a:r>
          </a:p>
        </p:txBody>
      </p:sp>
      <p:sp>
        <p:nvSpPr>
          <p:cNvPr id="6183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184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6185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2" name="Ellipse 21"/>
          <p:cNvSpPr/>
          <p:nvPr/>
        </p:nvSpPr>
        <p:spPr>
          <a:xfrm>
            <a:off x="884238" y="1160463"/>
            <a:ext cx="900112" cy="900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884238" y="3321050"/>
            <a:ext cx="900112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8121650" y="1160463"/>
            <a:ext cx="900113" cy="900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5745163" y="1160463"/>
            <a:ext cx="900112" cy="900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3297238" y="1160463"/>
            <a:ext cx="900112" cy="90011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3297238" y="3321050"/>
            <a:ext cx="900112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5708650" y="3321050"/>
            <a:ext cx="900113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8121650" y="3321050"/>
            <a:ext cx="900113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8085138" y="5445125"/>
            <a:ext cx="900112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5745163" y="5445125"/>
            <a:ext cx="900112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3297238" y="5481638"/>
            <a:ext cx="900112" cy="900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884238" y="5445125"/>
            <a:ext cx="900112" cy="9001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6051550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9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1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6" marB="46796" anchor="b" anchorCtr="1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796" marB="4679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06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FF0000"/>
                </a:solidFill>
              </a:rPr>
              <a:t>Rückseite 4</a:t>
            </a:r>
            <a:r>
              <a:rPr lang="de-DE" altLang="de-DE" sz="1400" smtClean="0"/>
              <a:t>)</a:t>
            </a:r>
          </a:p>
        </p:txBody>
      </p:sp>
      <p:sp>
        <p:nvSpPr>
          <p:cNvPr id="7207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7208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7209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9" name="Rechteck 18"/>
          <p:cNvSpPr/>
          <p:nvPr/>
        </p:nvSpPr>
        <p:spPr>
          <a:xfrm>
            <a:off x="920750" y="1196975"/>
            <a:ext cx="900113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8104188" y="119697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5727700" y="119697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3279775" y="119697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903288" y="3357563"/>
            <a:ext cx="898525" cy="900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903288" y="544512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8104188" y="3357563"/>
            <a:ext cx="898525" cy="900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5727700" y="3357563"/>
            <a:ext cx="898525" cy="900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3279775" y="3357563"/>
            <a:ext cx="898525" cy="900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8104188" y="544512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727700" y="544512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3279775" y="5445125"/>
            <a:ext cx="898525" cy="9001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97" name="Group 421"/>
          <p:cNvGraphicFramePr>
            <a:graphicFrameLocks noGrp="1"/>
          </p:cNvGraphicFramePr>
          <p:nvPr/>
        </p:nvGraphicFramePr>
        <p:xfrm>
          <a:off x="273050" y="692150"/>
          <a:ext cx="9359900" cy="5986463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720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0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20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12" name="Rectangle 1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587375"/>
          </a:xfrm>
        </p:spPr>
        <p:txBody>
          <a:bodyPr/>
          <a:lstStyle/>
          <a:p>
            <a:pPr eaLnBrk="1" hangingPunct="1"/>
            <a:r>
              <a:rPr lang="de-DE" altLang="de-DE" smtClean="0"/>
              <a:t>Wie kann man wissen, wie Atome „aussehen“?</a:t>
            </a:r>
            <a:r>
              <a:rPr lang="de-DE" altLang="de-DE" sz="1800" smtClean="0"/>
              <a:t/>
            </a:r>
            <a:br>
              <a:rPr lang="de-DE" altLang="de-DE" sz="1800" smtClean="0"/>
            </a:br>
            <a:r>
              <a:rPr lang="de-DE" altLang="de-DE" sz="1400" smtClean="0"/>
              <a:t>(Memorykarten </a:t>
            </a:r>
            <a:r>
              <a:rPr lang="de-DE" altLang="de-DE" sz="1400" smtClean="0">
                <a:solidFill>
                  <a:srgbClr val="FF0000"/>
                </a:solidFill>
              </a:rPr>
              <a:t>Rückseite leer</a:t>
            </a:r>
            <a:r>
              <a:rPr lang="de-DE" altLang="de-DE" sz="1400" smtClean="0"/>
              <a:t>)</a:t>
            </a:r>
          </a:p>
        </p:txBody>
      </p:sp>
      <p:sp>
        <p:nvSpPr>
          <p:cNvPr id="8313" name="Rectangle 125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8314" name="Rectangle 126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8315" name="Rectangle 127"/>
          <p:cNvSpPr>
            <a:spLocks noChangeArrowheads="1"/>
          </p:cNvSpPr>
          <p:nvPr/>
        </p:nvSpPr>
        <p:spPr bwMode="auto">
          <a:xfrm>
            <a:off x="0" y="-225425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A4-Papier (210 x 297 mm)</PresentationFormat>
  <Paragraphs>33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Standarddesign</vt:lpstr>
      <vt:lpstr>Wie kann man wissen, wie Atome „aussehen“? (Memorykarten Vorderseite und Musterlösung)</vt:lpstr>
      <vt:lpstr>Wie kann man wissen, wie Atome „aussehen“? (Memorykarten Vorderseite und Musterlösung)</vt:lpstr>
      <vt:lpstr>Wie kann man wissen, wie Atome „aussehen“? (Memorykarten Rückseite 1)</vt:lpstr>
      <vt:lpstr>Wie kann man wissen, wie Atome „aussehen“? (Memorykarten Rückseite 2)</vt:lpstr>
      <vt:lpstr>Wie kann man wissen, wie Atome „aussehen“? (Memorykarten Rückseite 3)</vt:lpstr>
      <vt:lpstr>Wie kann man wissen, wie Atome „aussehen“? (Memorykarten Rückseite 4)</vt:lpstr>
      <vt:lpstr>Wie kann man wissen, wie Atome „aussehen“? (Memorykarten Rückseite leer)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47</cp:revision>
  <dcterms:created xsi:type="dcterms:W3CDTF">2008-02-21T10:17:34Z</dcterms:created>
  <dcterms:modified xsi:type="dcterms:W3CDTF">2021-02-03T08:38:57Z</dcterms:modified>
</cp:coreProperties>
</file>