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262" r:id="rId2"/>
    <p:sldId id="263" r:id="rId3"/>
    <p:sldId id="264" r:id="rId4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  <p15:guide id="6" pos="965" userDrawn="1">
          <p15:clr>
            <a:srgbClr val="A4A3A4"/>
          </p15:clr>
        </p15:guide>
        <p15:guide id="7" pos="1306" userDrawn="1">
          <p15:clr>
            <a:srgbClr val="A4A3A4"/>
          </p15:clr>
        </p15:guide>
        <p15:guide id="8" pos="1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12" d="100"/>
          <a:sy n="112" d="100"/>
        </p:scale>
        <p:origin x="1236" y="96"/>
      </p:cViewPr>
      <p:guideLst>
        <p:guide orient="horz" pos="3067"/>
        <p:guide pos="3120"/>
        <p:guide pos="5159"/>
        <p:guide orient="horz" pos="1253"/>
        <p:guide pos="737"/>
        <p:guide pos="965"/>
        <p:guide pos="1306"/>
        <p:guide pos="11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Kistenaufdruck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11.01.2023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Kistenaufdruck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11.01.2023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/>
              <a:t>Kistenaufdruck</a:t>
            </a:r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11.01.2023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/>
              <a:t>Schüler-Titel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 cap="sq">
            <a:solidFill>
              <a:schemeClr val="tx1"/>
            </a:solidFill>
            <a:miter lim="800000"/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11.01.2023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11.01.2023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Kistenaufdruck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11.01.2023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 smtClean="0"/>
              <a:t>Wir lernen von Ötzi, Metalle herzustellen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000" dirty="0" smtClean="0"/>
              <a:t>Redox-Reaktion</a:t>
            </a:r>
            <a:endParaRPr lang="de-DE" sz="10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174625" indent="-174625"/>
            <a:r>
              <a:rPr lang="de-DE" sz="1200" dirty="0" smtClean="0"/>
              <a:t>PE-Flasche mit Kalkwasser</a:t>
            </a:r>
          </a:p>
          <a:p>
            <a:pPr marL="174625" indent="-174625"/>
            <a:r>
              <a:rPr lang="de-DE" sz="1200" dirty="0" err="1" smtClean="0"/>
              <a:t>2x</a:t>
            </a:r>
            <a:r>
              <a:rPr lang="de-DE" sz="1200" dirty="0" smtClean="0"/>
              <a:t> Probenbecher</a:t>
            </a:r>
          </a:p>
          <a:p>
            <a:pPr marL="407987" indent="-228600">
              <a:buFont typeface="Wingdings" panose="05000000000000000000" pitchFamily="2" charset="2"/>
              <a:buChar char="Ø"/>
            </a:pPr>
            <a:r>
              <a:rPr lang="de-DE" sz="1000" dirty="0" smtClean="0"/>
              <a:t>Kohle-Pulver</a:t>
            </a:r>
          </a:p>
          <a:p>
            <a:pPr marL="407987" indent="-228600">
              <a:buFont typeface="Wingdings" panose="05000000000000000000" pitchFamily="2" charset="2"/>
              <a:buChar char="Ø"/>
            </a:pPr>
            <a:r>
              <a:rPr lang="de-DE" sz="1000" dirty="0" smtClean="0"/>
              <a:t>Kupfer(II)-oxid</a:t>
            </a:r>
          </a:p>
          <a:p>
            <a:pPr marL="179388" indent="-179388"/>
            <a:r>
              <a:rPr lang="de-DE" sz="1200" dirty="0" smtClean="0"/>
              <a:t>Spritze, </a:t>
            </a:r>
            <a:r>
              <a:rPr lang="de-DE" sz="1200" dirty="0" err="1" smtClean="0"/>
              <a:t>10mL</a:t>
            </a:r>
            <a:endParaRPr lang="de-DE" sz="1200" dirty="0" smtClean="0"/>
          </a:p>
          <a:p>
            <a:pPr marL="179388" indent="-179388"/>
            <a:r>
              <a:rPr lang="de-DE" sz="1200" dirty="0" smtClean="0"/>
              <a:t>Kanüle</a:t>
            </a:r>
          </a:p>
          <a:p>
            <a:pPr marL="179388" indent="-179388"/>
            <a:r>
              <a:rPr lang="de-DE" sz="1200" dirty="0" smtClean="0"/>
              <a:t>Reagenzglas, </a:t>
            </a:r>
            <a:r>
              <a:rPr lang="de-DE" sz="1200" dirty="0" err="1" smtClean="0"/>
              <a:t>14x100</a:t>
            </a:r>
            <a:r>
              <a:rPr lang="de-DE" sz="1200" dirty="0" smtClean="0"/>
              <a:t> mm</a:t>
            </a:r>
          </a:p>
          <a:p>
            <a:pPr marL="179388" indent="-179388"/>
            <a:r>
              <a:rPr lang="de-DE" sz="1200" dirty="0" smtClean="0"/>
              <a:t>Pulver-Spatel</a:t>
            </a:r>
          </a:p>
          <a:p>
            <a:pPr marL="179388" indent="-179388"/>
            <a:r>
              <a:rPr lang="de-DE" sz="1200" dirty="0" smtClean="0"/>
              <a:t>Doppel-Spatel</a:t>
            </a:r>
          </a:p>
          <a:p>
            <a:pPr marL="179388" indent="-179388"/>
            <a:r>
              <a:rPr lang="de-DE" sz="1200" dirty="0" err="1" smtClean="0"/>
              <a:t>3x</a:t>
            </a:r>
            <a:r>
              <a:rPr lang="de-DE" sz="1200" dirty="0" smtClean="0"/>
              <a:t> Druckverschluss-Beutel</a:t>
            </a:r>
          </a:p>
          <a:p>
            <a:pPr marL="358775" indent="-179388">
              <a:buFont typeface="Wingdings" panose="05000000000000000000" pitchFamily="2" charset="2"/>
              <a:buChar char="Ø"/>
            </a:pPr>
            <a:r>
              <a:rPr lang="de-DE" sz="1000" dirty="0" smtClean="0"/>
              <a:t>Luftballons</a:t>
            </a:r>
          </a:p>
          <a:p>
            <a:pPr marL="358775" indent="-179388">
              <a:buFont typeface="Wingdings" panose="05000000000000000000" pitchFamily="2" charset="2"/>
              <a:buChar char="Ø"/>
            </a:pPr>
            <a:r>
              <a:rPr lang="de-DE" sz="1000" dirty="0" smtClean="0"/>
              <a:t>Symbole für Reaktionsgleichungen</a:t>
            </a:r>
          </a:p>
          <a:p>
            <a:pPr marL="358775" indent="-179388">
              <a:buFont typeface="Wingdings" panose="05000000000000000000" pitchFamily="2" charset="2"/>
              <a:buChar char="Ø"/>
            </a:pPr>
            <a:r>
              <a:rPr lang="de-DE" sz="1000" dirty="0" smtClean="0"/>
              <a:t>Elektronen-Modelle</a:t>
            </a:r>
          </a:p>
          <a:p>
            <a:pPr marL="179388" indent="-179388"/>
            <a:r>
              <a:rPr lang="de-DE" sz="1200" dirty="0" err="1" smtClean="0"/>
              <a:t>8x</a:t>
            </a:r>
            <a:r>
              <a:rPr lang="de-DE" sz="1200" dirty="0" smtClean="0"/>
              <a:t> Moosgummi-Modelle</a:t>
            </a:r>
          </a:p>
          <a:p>
            <a:pPr marL="358775" indent="-179388">
              <a:buFont typeface="Wingdings" panose="05000000000000000000" pitchFamily="2" charset="2"/>
              <a:buChar char="Ø"/>
            </a:pPr>
            <a:r>
              <a:rPr lang="de-DE" sz="1000" dirty="0" err="1" smtClean="0"/>
              <a:t>2x</a:t>
            </a:r>
            <a:r>
              <a:rPr lang="de-DE" sz="1000" dirty="0" smtClean="0"/>
              <a:t> Kohlenstoff</a:t>
            </a:r>
          </a:p>
          <a:p>
            <a:pPr marL="358775" indent="-179388">
              <a:buFont typeface="Wingdings" panose="05000000000000000000" pitchFamily="2" charset="2"/>
              <a:buChar char="Ø"/>
            </a:pPr>
            <a:r>
              <a:rPr lang="de-DE" sz="1000" dirty="0" err="1" smtClean="0"/>
              <a:t>4x</a:t>
            </a:r>
            <a:r>
              <a:rPr lang="de-DE" sz="1000" dirty="0" smtClean="0"/>
              <a:t> Kupfer</a:t>
            </a:r>
          </a:p>
          <a:p>
            <a:pPr marL="358775" indent="-179388">
              <a:buFont typeface="Wingdings" panose="05000000000000000000" pitchFamily="2" charset="2"/>
              <a:buChar char="Ø"/>
            </a:pPr>
            <a:r>
              <a:rPr lang="de-DE" sz="1000" dirty="0" err="1" smtClean="0"/>
              <a:t>2x</a:t>
            </a:r>
            <a:r>
              <a:rPr lang="de-DE" sz="1000" dirty="0" smtClean="0"/>
              <a:t> Eisen</a:t>
            </a:r>
            <a:endParaRPr lang="de-DE" sz="1000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e-DE"/>
          </a:p>
        </p:txBody>
      </p:sp>
      <p:pic>
        <p:nvPicPr>
          <p:cNvPr id="15" name="Inhaltsplatzhalter 24">
            <a:extLst>
              <a:ext uri="{FF2B5EF4-FFF2-40B4-BE49-F238E27FC236}">
                <a16:creationId xmlns:a16="http://schemas.microsoft.com/office/drawing/2014/main" id="{A2D1BC1C-561D-A38D-A127-53B873D1E879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3"/>
          <a:stretch>
            <a:fillRect/>
          </a:stretch>
        </p:blipFill>
        <p:spPr>
          <a:xfrm>
            <a:off x="1692574" y="3163547"/>
            <a:ext cx="2484000" cy="61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Etiketten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11.01.2023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TZ).</a:t>
            </a:r>
          </a:p>
        </p:txBody>
      </p:sp>
      <p:sp>
        <p:nvSpPr>
          <p:cNvPr id="2" name="Rechteck 1"/>
          <p:cNvSpPr/>
          <p:nvPr/>
        </p:nvSpPr>
        <p:spPr>
          <a:xfrm>
            <a:off x="1460499" y="19891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Kalkwasser</a:t>
            </a:r>
            <a:endParaRPr lang="de-DE" sz="1600" dirty="0"/>
          </a:p>
        </p:txBody>
      </p:sp>
      <p:sp>
        <p:nvSpPr>
          <p:cNvPr id="5" name="Rechteck 4"/>
          <p:cNvSpPr/>
          <p:nvPr/>
        </p:nvSpPr>
        <p:spPr>
          <a:xfrm>
            <a:off x="1460499" y="25735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Kupfer(II)-oxid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1460499" y="31579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Holzkohle-Pulver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1460499" y="37423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Elektronen-Modelle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1460499" y="43267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Luftballons</a:t>
            </a:r>
            <a:endParaRPr lang="de-DE" sz="1600" dirty="0"/>
          </a:p>
        </p:txBody>
      </p:sp>
      <p:sp>
        <p:nvSpPr>
          <p:cNvPr id="11" name="Rechteck 10"/>
          <p:cNvSpPr/>
          <p:nvPr/>
        </p:nvSpPr>
        <p:spPr>
          <a:xfrm>
            <a:off x="4953000" y="19891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Symbole für </a:t>
            </a:r>
            <a:r>
              <a:rPr lang="de-DE" sz="1200" dirty="0" smtClean="0"/>
              <a:t>Reaktionsgleichung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Symbole für Reaktionsgleichungen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11.01.2023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 Seite ausschneiden, laminieren und an den Schneidemarkierungen ausschneiden.</a:t>
            </a:r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>
            <a:off x="1358782" y="2717546"/>
            <a:ext cx="1440000" cy="720000"/>
          </a:xfrm>
          <a:prstGeom prst="rightArrow">
            <a:avLst>
              <a:gd name="adj1" fmla="val 50000"/>
              <a:gd name="adj2" fmla="val 6939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2798782" y="2717546"/>
            <a:ext cx="1440000" cy="720000"/>
          </a:xfrm>
          <a:prstGeom prst="rightArrow">
            <a:avLst>
              <a:gd name="adj1" fmla="val 50000"/>
              <a:gd name="adj2" fmla="val 6939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rechts 6"/>
          <p:cNvSpPr/>
          <p:nvPr/>
        </p:nvSpPr>
        <p:spPr>
          <a:xfrm>
            <a:off x="4233000" y="2717546"/>
            <a:ext cx="1440000" cy="720000"/>
          </a:xfrm>
          <a:prstGeom prst="rightArrow">
            <a:avLst>
              <a:gd name="adj1" fmla="val 50000"/>
              <a:gd name="adj2" fmla="val 6939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5673000" y="2717546"/>
            <a:ext cx="1440000" cy="720000"/>
          </a:xfrm>
          <a:prstGeom prst="rightArrow">
            <a:avLst>
              <a:gd name="adj1" fmla="val 50000"/>
              <a:gd name="adj2" fmla="val 6939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Kreuz 8"/>
          <p:cNvSpPr/>
          <p:nvPr/>
        </p:nvSpPr>
        <p:spPr>
          <a:xfrm>
            <a:off x="1370346" y="4872151"/>
            <a:ext cx="720000" cy="720000"/>
          </a:xfrm>
          <a:prstGeom prst="plus">
            <a:avLst>
              <a:gd name="adj" fmla="val 3381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Kreuz 9"/>
          <p:cNvSpPr/>
          <p:nvPr/>
        </p:nvSpPr>
        <p:spPr>
          <a:xfrm>
            <a:off x="2090346" y="4872151"/>
            <a:ext cx="720000" cy="720000"/>
          </a:xfrm>
          <a:prstGeom prst="plus">
            <a:avLst>
              <a:gd name="adj" fmla="val 3381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Kreuz 10"/>
          <p:cNvSpPr/>
          <p:nvPr/>
        </p:nvSpPr>
        <p:spPr>
          <a:xfrm>
            <a:off x="2810346" y="4872151"/>
            <a:ext cx="720000" cy="720000"/>
          </a:xfrm>
          <a:prstGeom prst="plus">
            <a:avLst>
              <a:gd name="adj" fmla="val 3381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Kreuz 11"/>
          <p:cNvSpPr/>
          <p:nvPr/>
        </p:nvSpPr>
        <p:spPr>
          <a:xfrm>
            <a:off x="3524564" y="4872151"/>
            <a:ext cx="720000" cy="720000"/>
          </a:xfrm>
          <a:prstGeom prst="plus">
            <a:avLst>
              <a:gd name="adj" fmla="val 3381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Kreuz 12"/>
          <p:cNvSpPr/>
          <p:nvPr/>
        </p:nvSpPr>
        <p:spPr>
          <a:xfrm>
            <a:off x="4238782" y="4872151"/>
            <a:ext cx="720000" cy="720000"/>
          </a:xfrm>
          <a:prstGeom prst="plus">
            <a:avLst>
              <a:gd name="adj" fmla="val 3381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Kreuz 13"/>
          <p:cNvSpPr/>
          <p:nvPr/>
        </p:nvSpPr>
        <p:spPr>
          <a:xfrm>
            <a:off x="4964564" y="4872151"/>
            <a:ext cx="720000" cy="720000"/>
          </a:xfrm>
          <a:prstGeom prst="plus">
            <a:avLst>
              <a:gd name="adj" fmla="val 3381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Kreuz 14"/>
          <p:cNvSpPr/>
          <p:nvPr/>
        </p:nvSpPr>
        <p:spPr>
          <a:xfrm>
            <a:off x="5667218" y="4872151"/>
            <a:ext cx="720000" cy="720000"/>
          </a:xfrm>
          <a:prstGeom prst="plus">
            <a:avLst>
              <a:gd name="adj" fmla="val 3381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Kreuz 15"/>
          <p:cNvSpPr/>
          <p:nvPr/>
        </p:nvSpPr>
        <p:spPr>
          <a:xfrm>
            <a:off x="6387218" y="4872151"/>
            <a:ext cx="720000" cy="720000"/>
          </a:xfrm>
          <a:prstGeom prst="plus">
            <a:avLst>
              <a:gd name="adj" fmla="val 3381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-18347" y="4142514"/>
            <a:ext cx="9965821" cy="0"/>
          </a:xfrm>
          <a:prstGeom prst="straightConnector1">
            <a:avLst/>
          </a:prstGeom>
          <a:ln w="349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49480" y="4868863"/>
            <a:ext cx="7540433" cy="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649480" y="2717546"/>
            <a:ext cx="7540433" cy="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V="1">
            <a:off x="1358782" y="2367184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2805905" y="2367184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4241800" y="2367184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5683208" y="2367184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V="1">
            <a:off x="7130092" y="2367184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801880" y="3581400"/>
            <a:ext cx="7540433" cy="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649480" y="5609243"/>
            <a:ext cx="7540433" cy="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V="1">
            <a:off x="1358782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V="1">
            <a:off x="2088923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2805905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3524564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4236018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V="1">
            <a:off x="4961546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V="1">
            <a:off x="5679579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V="1">
            <a:off x="6399511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7121597" y="4553483"/>
            <a:ext cx="0" cy="1440000"/>
          </a:xfrm>
          <a:prstGeom prst="straightConnector1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50615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Did Chemie">
      <a:dk1>
        <a:sysClr val="windowText" lastClr="000000"/>
      </a:dk1>
      <a:lt1>
        <a:srgbClr val="FFFFFF"/>
      </a:lt1>
      <a:dk2>
        <a:srgbClr val="646464"/>
      </a:dk2>
      <a:lt2>
        <a:srgbClr val="C8C8C8"/>
      </a:lt2>
      <a:accent1>
        <a:srgbClr val="0000FF"/>
      </a:accent1>
      <a:accent2>
        <a:srgbClr val="FF0000"/>
      </a:accent2>
      <a:accent3>
        <a:srgbClr val="00FF00"/>
      </a:accent3>
      <a:accent4>
        <a:srgbClr val="FFFF00"/>
      </a:accent4>
      <a:accent5>
        <a:srgbClr val="FF00FF"/>
      </a:accent5>
      <a:accent6>
        <a:srgbClr val="00FFFF"/>
      </a:accent6>
      <a:hlink>
        <a:srgbClr val="0000FF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</Words>
  <Application>Microsoft Office PowerPoint</Application>
  <PresentationFormat>A4-Papier (210 x 297 mm)</PresentationFormat>
  <Paragraphs>36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Larissa</vt:lpstr>
      <vt:lpstr>Kistenaufdruck</vt:lpstr>
      <vt:lpstr>Etiketten</vt:lpstr>
      <vt:lpstr>Symbole für Reaktionsgleichungen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115</cp:revision>
  <cp:lastPrinted>2022-12-14T10:31:54Z</cp:lastPrinted>
  <dcterms:created xsi:type="dcterms:W3CDTF">2015-03-10T13:14:09Z</dcterms:created>
  <dcterms:modified xsi:type="dcterms:W3CDTF">2023-01-11T09:13:15Z</dcterms:modified>
  <cp:contentStatus/>
</cp:coreProperties>
</file>