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64" r:id="rId4"/>
  </p:sldIdLst>
  <p:sldSz cx="9906000" cy="6858000" type="A4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15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737" userDrawn="1">
          <p15:clr>
            <a:srgbClr val="A4A3A4"/>
          </p15:clr>
        </p15:guide>
        <p15:guide id="6" pos="965" userDrawn="1">
          <p15:clr>
            <a:srgbClr val="A4A3A4"/>
          </p15:clr>
        </p15:guide>
        <p15:guide id="7" pos="1306" userDrawn="1">
          <p15:clr>
            <a:srgbClr val="A4A3A4"/>
          </p15:clr>
        </p15:guide>
        <p15:guide id="8" pos="1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399FF"/>
    <a:srgbClr val="99CCFF"/>
    <a:srgbClr val="CCECFF"/>
    <a:srgbClr val="0000FF"/>
    <a:srgbClr val="009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6412" autoAdjust="0"/>
  </p:normalViewPr>
  <p:slideViewPr>
    <p:cSldViewPr snapToGrid="0" snapToObjects="1">
      <p:cViewPr varScale="1">
        <p:scale>
          <a:sx n="112" d="100"/>
          <a:sy n="112" d="100"/>
        </p:scale>
        <p:origin x="1236" y="96"/>
      </p:cViewPr>
      <p:guideLst>
        <p:guide orient="horz" pos="3067"/>
        <p:guide pos="3120"/>
        <p:guide pos="5159"/>
        <p:guide orient="horz" pos="1253"/>
        <p:guide pos="737"/>
        <p:guide pos="965"/>
        <p:guide pos="1306"/>
        <p:guide pos="11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Kistenaufdruck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62275" y="0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C1A9-01C7-4140-886B-06D3DC0A0959}" type="datetimeFigureOut">
              <a:rPr lang="de-DE" smtClean="0"/>
              <a:t>11.01.2023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62275" y="9422209"/>
            <a:ext cx="295603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CE30-A604-43D3-9DAB-D549BE703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5131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Kistenaufdruck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737C94-35BA-431B-A47F-F5F8968737B5}" type="datetimeFigureOut">
              <a:rPr lang="de-DE" smtClean="0"/>
              <a:pPr/>
              <a:t>11.01.2023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44538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2009339-7135-4ABF-89CF-301AE8C00CD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636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23900" y="744538"/>
            <a:ext cx="5372100" cy="371951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09339-7135-4ABF-89CF-301AE8C00CD6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/>
              <a:t>Kistenaufdruck</a:t>
            </a:r>
          </a:p>
        </p:txBody>
      </p:sp>
    </p:spTree>
    <p:extLst>
      <p:ext uri="{BB962C8B-B14F-4D97-AF65-F5344CB8AC3E}">
        <p14:creationId xmlns:p14="http://schemas.microsoft.com/office/powerpoint/2010/main" val="215586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11.01.2023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5" name="Rechteck 4"/>
          <p:cNvSpPr/>
          <p:nvPr userDrawn="1"/>
        </p:nvSpPr>
        <p:spPr>
          <a:xfrm>
            <a:off x="1671127" y="2203167"/>
            <a:ext cx="2520000" cy="306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1671127" y="4441371"/>
            <a:ext cx="25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06021" y="2227200"/>
            <a:ext cx="2448000" cy="684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de-DE" dirty="0"/>
              <a:t>Schüler-Titel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06021" y="4060288"/>
            <a:ext cx="2448000" cy="360000"/>
          </a:xfrm>
        </p:spPr>
        <p:txBody>
          <a:bodyPr anchor="b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LP- gemäße Formulierung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9"/>
          </p:nvPr>
        </p:nvSpPr>
        <p:spPr>
          <a:xfrm>
            <a:off x="5548313" y="2203450"/>
            <a:ext cx="2520000" cy="3059113"/>
          </a:xfrm>
          <a:ln w="25400" cap="sq">
            <a:solidFill>
              <a:schemeClr val="tx1"/>
            </a:solidFill>
            <a:miter lim="800000"/>
          </a:ln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spcBef>
                <a:spcPts val="0"/>
              </a:spcBef>
              <a:defRPr sz="1400"/>
            </a:lvl1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23" name="Inhaltsplatzhalter 22"/>
          <p:cNvSpPr>
            <a:spLocks noGrp="1"/>
          </p:cNvSpPr>
          <p:nvPr>
            <p:ph sz="quarter" idx="20"/>
          </p:nvPr>
        </p:nvSpPr>
        <p:spPr>
          <a:xfrm>
            <a:off x="2391127" y="2942150"/>
            <a:ext cx="1080000" cy="1080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4" name="Inhaltsplatzhalter 22"/>
          <p:cNvSpPr>
            <a:spLocks noGrp="1" noChangeAspect="1"/>
          </p:cNvSpPr>
          <p:nvPr>
            <p:ph sz="quarter" idx="21"/>
          </p:nvPr>
        </p:nvSpPr>
        <p:spPr>
          <a:xfrm>
            <a:off x="1740696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5" name="Inhaltsplatzhalter 22"/>
          <p:cNvSpPr>
            <a:spLocks noGrp="1" noChangeAspect="1"/>
          </p:cNvSpPr>
          <p:nvPr>
            <p:ph sz="quarter" idx="22"/>
          </p:nvPr>
        </p:nvSpPr>
        <p:spPr>
          <a:xfrm>
            <a:off x="2337962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8" name="Inhaltsplatzhalter 22"/>
          <p:cNvSpPr>
            <a:spLocks noGrp="1" noChangeAspect="1"/>
          </p:cNvSpPr>
          <p:nvPr>
            <p:ph sz="quarter" idx="24"/>
          </p:nvPr>
        </p:nvSpPr>
        <p:spPr>
          <a:xfrm>
            <a:off x="2931127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  <p:sp>
        <p:nvSpPr>
          <p:cNvPr id="29" name="Inhaltsplatzhalter 22"/>
          <p:cNvSpPr>
            <a:spLocks noGrp="1" noChangeAspect="1"/>
          </p:cNvSpPr>
          <p:nvPr>
            <p:ph sz="quarter" idx="25"/>
          </p:nvPr>
        </p:nvSpPr>
        <p:spPr>
          <a:xfrm>
            <a:off x="3534925" y="4570207"/>
            <a:ext cx="576000" cy="5760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172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11.01.2023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27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77"/>
            <a:ext cx="9906000" cy="677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5" y="2177133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7753" y="678637"/>
            <a:ext cx="1190491" cy="283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2F7BC8-44C2-427E-A5C2-8FC1E955F50F}" type="datetime1">
              <a:rPr lang="de-DE" smtClean="0"/>
              <a:pPr/>
              <a:t>11.01.2023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8" r:id="rId2"/>
    <p:sldLayoutId id="2147483699" r:id="rId3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Kistenaufdruck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4268F-0A53-40A7-A5FB-6D36A8C8CA79}" type="datetime1">
              <a:rPr lang="de-DE" smtClean="0"/>
              <a:t>11.01.2023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Größe der Rechtecke nicht ändern, passen genau auf die Vorderseite der Kiste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Diese Folie ausdrucken und mit selbstklebender Folie auf den kurzen Seiten der Kiste aufkleben.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 smtClean="0"/>
              <a:t>Wir lernen von Ötzi, Metalle herzustellen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000" dirty="0" smtClean="0"/>
              <a:t>Redox-Reaktion</a:t>
            </a:r>
            <a:endParaRPr lang="de-DE" sz="10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174625" indent="-174625"/>
            <a:r>
              <a:rPr lang="de-DE" sz="1200" dirty="0" smtClean="0"/>
              <a:t>PE-Flasche mit Kalkwasser</a:t>
            </a:r>
          </a:p>
          <a:p>
            <a:pPr marL="174625" indent="-174625"/>
            <a:r>
              <a:rPr lang="de-DE" sz="1200" dirty="0" err="1" smtClean="0"/>
              <a:t>2x</a:t>
            </a:r>
            <a:r>
              <a:rPr lang="de-DE" sz="1200" dirty="0" smtClean="0"/>
              <a:t> Probenbecher</a:t>
            </a:r>
          </a:p>
          <a:p>
            <a:pPr marL="407987" indent="-228600">
              <a:buFont typeface="Wingdings" panose="05000000000000000000" pitchFamily="2" charset="2"/>
              <a:buChar char="Ø"/>
            </a:pPr>
            <a:r>
              <a:rPr lang="de-DE" sz="1000" dirty="0" smtClean="0"/>
              <a:t>Kohle-Pulver</a:t>
            </a:r>
          </a:p>
          <a:p>
            <a:pPr marL="407987" indent="-228600">
              <a:buFont typeface="Wingdings" panose="05000000000000000000" pitchFamily="2" charset="2"/>
              <a:buChar char="Ø"/>
            </a:pPr>
            <a:r>
              <a:rPr lang="de-DE" sz="1000" dirty="0" smtClean="0"/>
              <a:t>Kupfer(II)-oxid</a:t>
            </a:r>
          </a:p>
          <a:p>
            <a:pPr marL="179388" indent="-179388"/>
            <a:r>
              <a:rPr lang="de-DE" sz="1200" dirty="0" smtClean="0"/>
              <a:t>Spritze, </a:t>
            </a:r>
            <a:r>
              <a:rPr lang="de-DE" sz="1200" dirty="0" err="1" smtClean="0"/>
              <a:t>10mL</a:t>
            </a:r>
            <a:endParaRPr lang="de-DE" sz="1200" dirty="0" smtClean="0"/>
          </a:p>
          <a:p>
            <a:pPr marL="179388" indent="-179388"/>
            <a:r>
              <a:rPr lang="de-DE" sz="1200" dirty="0" smtClean="0"/>
              <a:t>Kanüle</a:t>
            </a:r>
          </a:p>
          <a:p>
            <a:pPr marL="179388" indent="-179388"/>
            <a:r>
              <a:rPr lang="de-DE" sz="1200" dirty="0" smtClean="0"/>
              <a:t>Reagenzglas, </a:t>
            </a:r>
            <a:r>
              <a:rPr lang="de-DE" sz="1200" dirty="0" err="1" smtClean="0"/>
              <a:t>14x100</a:t>
            </a:r>
            <a:r>
              <a:rPr lang="de-DE" sz="1200" dirty="0" smtClean="0"/>
              <a:t> mm</a:t>
            </a:r>
          </a:p>
          <a:p>
            <a:pPr marL="179388" indent="-179388"/>
            <a:r>
              <a:rPr lang="de-DE" sz="1200" dirty="0" smtClean="0"/>
              <a:t>Pulver-Spatel</a:t>
            </a:r>
          </a:p>
          <a:p>
            <a:pPr marL="179388" indent="-179388"/>
            <a:r>
              <a:rPr lang="de-DE" sz="1200" dirty="0" smtClean="0"/>
              <a:t>Doppel-Spatel</a:t>
            </a:r>
          </a:p>
          <a:p>
            <a:pPr marL="179388" indent="-179388"/>
            <a:r>
              <a:rPr lang="de-DE" sz="1200" dirty="0" err="1" smtClean="0"/>
              <a:t>3x</a:t>
            </a:r>
            <a:r>
              <a:rPr lang="de-DE" sz="1200" dirty="0" smtClean="0"/>
              <a:t> Druckverschluss-Beutel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smtClean="0"/>
              <a:t>Luftballons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smtClean="0"/>
              <a:t>Symbole für Reaktionsgleichungen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smtClean="0"/>
              <a:t>Elektronen-Modelle</a:t>
            </a:r>
          </a:p>
          <a:p>
            <a:pPr marL="179388" indent="-179388"/>
            <a:r>
              <a:rPr lang="de-DE" sz="1200" dirty="0" err="1" smtClean="0"/>
              <a:t>8x</a:t>
            </a:r>
            <a:r>
              <a:rPr lang="de-DE" sz="1200" dirty="0" smtClean="0"/>
              <a:t> Moosgummi-Modelle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err="1" smtClean="0"/>
              <a:t>2x</a:t>
            </a:r>
            <a:r>
              <a:rPr lang="de-DE" sz="1000" dirty="0" smtClean="0"/>
              <a:t> Kohlenstoff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err="1" smtClean="0"/>
              <a:t>4x</a:t>
            </a:r>
            <a:r>
              <a:rPr lang="de-DE" sz="1000" dirty="0" smtClean="0"/>
              <a:t> Kupfer</a:t>
            </a:r>
          </a:p>
          <a:p>
            <a:pPr marL="358775" indent="-179388">
              <a:buFont typeface="Wingdings" panose="05000000000000000000" pitchFamily="2" charset="2"/>
              <a:buChar char="Ø"/>
            </a:pPr>
            <a:r>
              <a:rPr lang="de-DE" sz="1000" dirty="0" err="1" smtClean="0"/>
              <a:t>2x</a:t>
            </a:r>
            <a:r>
              <a:rPr lang="de-DE" sz="1000" dirty="0" smtClean="0"/>
              <a:t> Eisen</a:t>
            </a:r>
            <a:endParaRPr lang="de-DE" sz="1000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e-DE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e-DE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e-DE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e-DE"/>
          </a:p>
        </p:txBody>
      </p:sp>
      <p:pic>
        <p:nvPicPr>
          <p:cNvPr id="15" name="Inhaltsplatzhalter 24">
            <a:extLst>
              <a:ext uri="{FF2B5EF4-FFF2-40B4-BE49-F238E27FC236}">
                <a16:creationId xmlns:a16="http://schemas.microsoft.com/office/drawing/2014/main" id="{A2D1BC1C-561D-A38D-A127-53B873D1E879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3"/>
          <a:stretch>
            <a:fillRect/>
          </a:stretch>
        </p:blipFill>
        <p:spPr>
          <a:xfrm>
            <a:off x="1692574" y="3163547"/>
            <a:ext cx="2484000" cy="61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4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Etiketten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4F2E-8EA4-4F00-BFCC-219C50751540}" type="datetime1">
              <a:rPr lang="de-DE" smtClean="0"/>
              <a:t>11.01.2023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Entweder ausdrucken, ausschneiden und mit selbstklebender Folie aufkleben,</a:t>
            </a:r>
            <a:br>
              <a:rPr lang="de-DE" dirty="0"/>
            </a:br>
            <a:r>
              <a:rPr lang="de-DE" dirty="0"/>
              <a:t>oder mit Etikettier-Gerät drucken (z.B. Brother Tape TZ).</a:t>
            </a:r>
          </a:p>
        </p:txBody>
      </p:sp>
      <p:sp>
        <p:nvSpPr>
          <p:cNvPr id="2" name="Rechteck 1"/>
          <p:cNvSpPr/>
          <p:nvPr/>
        </p:nvSpPr>
        <p:spPr>
          <a:xfrm>
            <a:off x="1460499" y="19891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Kalkwasser</a:t>
            </a:r>
            <a:endParaRPr lang="de-DE" sz="1600" dirty="0"/>
          </a:p>
        </p:txBody>
      </p:sp>
      <p:sp>
        <p:nvSpPr>
          <p:cNvPr id="5" name="Rechteck 4"/>
          <p:cNvSpPr/>
          <p:nvPr/>
        </p:nvSpPr>
        <p:spPr>
          <a:xfrm>
            <a:off x="1460499" y="25735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Kupfer(II)-oxid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1460499" y="31579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Holzkohle-Pulver</a:t>
            </a:r>
            <a:endParaRPr lang="de-DE" sz="1600" dirty="0"/>
          </a:p>
        </p:txBody>
      </p:sp>
      <p:sp>
        <p:nvSpPr>
          <p:cNvPr id="9" name="Rechteck 8"/>
          <p:cNvSpPr/>
          <p:nvPr/>
        </p:nvSpPr>
        <p:spPr>
          <a:xfrm>
            <a:off x="1460499" y="37423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Elektronen-Modelle</a:t>
            </a:r>
            <a:endParaRPr lang="de-DE" sz="1600" dirty="0"/>
          </a:p>
        </p:txBody>
      </p:sp>
      <p:sp>
        <p:nvSpPr>
          <p:cNvPr id="10" name="Rechteck 9"/>
          <p:cNvSpPr/>
          <p:nvPr/>
        </p:nvSpPr>
        <p:spPr>
          <a:xfrm>
            <a:off x="1460499" y="43267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Luftballons</a:t>
            </a:r>
            <a:endParaRPr lang="de-DE" sz="1600" dirty="0"/>
          </a:p>
        </p:txBody>
      </p:sp>
      <p:sp>
        <p:nvSpPr>
          <p:cNvPr id="11" name="Rechteck 10"/>
          <p:cNvSpPr/>
          <p:nvPr/>
        </p:nvSpPr>
        <p:spPr>
          <a:xfrm>
            <a:off x="4953000" y="1989138"/>
            <a:ext cx="2520000" cy="43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Symbole für </a:t>
            </a:r>
            <a:r>
              <a:rPr lang="de-DE" sz="1200" dirty="0" smtClean="0"/>
              <a:t>Reaktionsgleichung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31203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Symbole für Reaktionsgleichungen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11.01.2023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Diese Seite ausschneiden, laminieren und an den Schneidemarkierungen ausschneiden.</a:t>
            </a:r>
            <a:endParaRPr lang="de-DE" dirty="0"/>
          </a:p>
        </p:txBody>
      </p:sp>
      <p:sp>
        <p:nvSpPr>
          <p:cNvPr id="5" name="Pfeil nach rechts 4"/>
          <p:cNvSpPr/>
          <p:nvPr/>
        </p:nvSpPr>
        <p:spPr>
          <a:xfrm>
            <a:off x="1358782" y="2717546"/>
            <a:ext cx="1440000" cy="720000"/>
          </a:xfrm>
          <a:prstGeom prst="rightArrow">
            <a:avLst>
              <a:gd name="adj1" fmla="val 50000"/>
              <a:gd name="adj2" fmla="val 6939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2798782" y="2717546"/>
            <a:ext cx="1440000" cy="720000"/>
          </a:xfrm>
          <a:prstGeom prst="rightArrow">
            <a:avLst>
              <a:gd name="adj1" fmla="val 50000"/>
              <a:gd name="adj2" fmla="val 6939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rechts 6"/>
          <p:cNvSpPr/>
          <p:nvPr/>
        </p:nvSpPr>
        <p:spPr>
          <a:xfrm>
            <a:off x="4233000" y="2717546"/>
            <a:ext cx="1440000" cy="720000"/>
          </a:xfrm>
          <a:prstGeom prst="rightArrow">
            <a:avLst>
              <a:gd name="adj1" fmla="val 50000"/>
              <a:gd name="adj2" fmla="val 6939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rechts 7"/>
          <p:cNvSpPr/>
          <p:nvPr/>
        </p:nvSpPr>
        <p:spPr>
          <a:xfrm>
            <a:off x="5673000" y="2717546"/>
            <a:ext cx="1440000" cy="720000"/>
          </a:xfrm>
          <a:prstGeom prst="rightArrow">
            <a:avLst>
              <a:gd name="adj1" fmla="val 50000"/>
              <a:gd name="adj2" fmla="val 6939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Kreuz 8"/>
          <p:cNvSpPr/>
          <p:nvPr/>
        </p:nvSpPr>
        <p:spPr>
          <a:xfrm>
            <a:off x="1370346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Kreuz 9"/>
          <p:cNvSpPr/>
          <p:nvPr/>
        </p:nvSpPr>
        <p:spPr>
          <a:xfrm>
            <a:off x="2090346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Kreuz 10"/>
          <p:cNvSpPr/>
          <p:nvPr/>
        </p:nvSpPr>
        <p:spPr>
          <a:xfrm>
            <a:off x="2810346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Kreuz 11"/>
          <p:cNvSpPr/>
          <p:nvPr/>
        </p:nvSpPr>
        <p:spPr>
          <a:xfrm>
            <a:off x="3524564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Kreuz 12"/>
          <p:cNvSpPr/>
          <p:nvPr/>
        </p:nvSpPr>
        <p:spPr>
          <a:xfrm>
            <a:off x="4238782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Kreuz 13"/>
          <p:cNvSpPr/>
          <p:nvPr/>
        </p:nvSpPr>
        <p:spPr>
          <a:xfrm>
            <a:off x="4964564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Kreuz 14"/>
          <p:cNvSpPr/>
          <p:nvPr/>
        </p:nvSpPr>
        <p:spPr>
          <a:xfrm>
            <a:off x="5667218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Kreuz 15"/>
          <p:cNvSpPr/>
          <p:nvPr/>
        </p:nvSpPr>
        <p:spPr>
          <a:xfrm>
            <a:off x="6387218" y="4872151"/>
            <a:ext cx="720000" cy="720000"/>
          </a:xfrm>
          <a:prstGeom prst="plus">
            <a:avLst>
              <a:gd name="adj" fmla="val 3381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-18347" y="4142514"/>
            <a:ext cx="9965821" cy="0"/>
          </a:xfrm>
          <a:prstGeom prst="straightConnector1">
            <a:avLst/>
          </a:prstGeom>
          <a:ln w="349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49480" y="4868863"/>
            <a:ext cx="7540433" cy="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649480" y="2717546"/>
            <a:ext cx="7540433" cy="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V="1">
            <a:off x="1358782" y="2367184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2805905" y="2367184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4241800" y="2367184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5683208" y="2367184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V="1">
            <a:off x="7130092" y="2367184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801880" y="3581400"/>
            <a:ext cx="7540433" cy="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649480" y="5609243"/>
            <a:ext cx="7540433" cy="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V="1">
            <a:off x="1358782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2088923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V="1">
            <a:off x="2805905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V="1">
            <a:off x="3524564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4236018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V="1">
            <a:off x="4961546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V="1">
            <a:off x="5679579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V="1">
            <a:off x="6399511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7121597" y="4553483"/>
            <a:ext cx="0" cy="1440000"/>
          </a:xfrm>
          <a:prstGeom prst="straightConnector1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50615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Did Chemie">
      <a:dk1>
        <a:sysClr val="windowText" lastClr="000000"/>
      </a:dk1>
      <a:lt1>
        <a:srgbClr val="FFFFFF"/>
      </a:lt1>
      <a:dk2>
        <a:srgbClr val="646464"/>
      </a:dk2>
      <a:lt2>
        <a:srgbClr val="C8C8C8"/>
      </a:lt2>
      <a:accent1>
        <a:srgbClr val="0000FF"/>
      </a:accent1>
      <a:accent2>
        <a:srgbClr val="FF0000"/>
      </a:accent2>
      <a:accent3>
        <a:srgbClr val="00FF00"/>
      </a:accent3>
      <a:accent4>
        <a:srgbClr val="FFFF00"/>
      </a:accent4>
      <a:accent5>
        <a:srgbClr val="FF00FF"/>
      </a:accent5>
      <a:accent6>
        <a:srgbClr val="00FFFF"/>
      </a:accent6>
      <a:hlink>
        <a:srgbClr val="0000FF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Office PowerPoint</Application>
  <PresentationFormat>A4-Papier (210 x 297 mm)</PresentationFormat>
  <Paragraphs>36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Larissa</vt:lpstr>
      <vt:lpstr>Kistenaufdruck</vt:lpstr>
      <vt:lpstr>Etiketten</vt:lpstr>
      <vt:lpstr>Symbole für Reaktionsgleichungen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Mai</dc:creator>
  <cp:lastModifiedBy>Regina</cp:lastModifiedBy>
  <cp:revision>115</cp:revision>
  <cp:lastPrinted>2022-12-14T10:31:54Z</cp:lastPrinted>
  <dcterms:created xsi:type="dcterms:W3CDTF">2015-03-10T13:14:09Z</dcterms:created>
  <dcterms:modified xsi:type="dcterms:W3CDTF">2023-01-11T09:13:15Z</dcterms:modified>
  <cp:contentStatus/>
</cp:coreProperties>
</file>