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1"/>
  </p:notesMasterIdLst>
  <p:handoutMasterIdLst>
    <p:handoutMasterId r:id="rId12"/>
  </p:handoutMasterIdLst>
  <p:sldIdLst>
    <p:sldId id="260" r:id="rId2"/>
    <p:sldId id="289" r:id="rId3"/>
    <p:sldId id="283" r:id="rId4"/>
    <p:sldId id="264" r:id="rId5"/>
    <p:sldId id="284" r:id="rId6"/>
    <p:sldId id="285" r:id="rId7"/>
    <p:sldId id="287" r:id="rId8"/>
    <p:sldId id="288" r:id="rId9"/>
    <p:sldId id="282" r:id="rId10"/>
  </p:sldIdLst>
  <p:sldSz cx="9906000" cy="6858000" type="A4"/>
  <p:notesSz cx="6819900" cy="99187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35" userDrawn="1">
          <p15:clr>
            <a:srgbClr val="A4A3A4"/>
          </p15:clr>
        </p15:guide>
        <p15:guide id="2" orient="horz" pos="4088" userDrawn="1">
          <p15:clr>
            <a:srgbClr val="A4A3A4"/>
          </p15:clr>
        </p15:guide>
        <p15:guide id="3" orient="horz" pos="3294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8FF"/>
    <a:srgbClr val="99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432" autoAdjust="0"/>
  </p:normalViewPr>
  <p:slideViewPr>
    <p:cSldViewPr snapToGrid="0" showGuides="1">
      <p:cViewPr varScale="1">
        <p:scale>
          <a:sx n="105" d="100"/>
          <a:sy n="105" d="100"/>
        </p:scale>
        <p:origin x="846" y="114"/>
      </p:cViewPr>
      <p:guideLst>
        <p:guide pos="535"/>
        <p:guide orient="horz" pos="4088"/>
        <p:guide orient="horz" pos="3294"/>
        <p:guide orient="horz" pos="102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1092" y="10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6076" cy="497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62251" y="0"/>
            <a:ext cx="2956076" cy="497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E9BD3-BC7A-4CB6-BD58-9B09BB2D6DCD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21124"/>
            <a:ext cx="2956076" cy="4975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62251" y="9421124"/>
            <a:ext cx="2956076" cy="4975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BE63E-5631-44F3-BECA-C4F7C2877C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595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6076" cy="497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2251" y="0"/>
            <a:ext cx="2956076" cy="497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FD5FE-3126-4CD8-964E-197809EE7914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1239838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2776" y="4773786"/>
            <a:ext cx="5455920" cy="39050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1124"/>
            <a:ext cx="2956076" cy="4975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2251" y="9421124"/>
            <a:ext cx="2956076" cy="4975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3F6C1-15F9-46D4-97CA-6D6655135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654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3F6C1-15F9-46D4-97CA-6D6655135E9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860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3F6C1-15F9-46D4-97CA-6D6655135E9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47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ropor-Pla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97C83-138C-4E5F-A763-BBDCA42EB436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288000" y="684000"/>
            <a:ext cx="9360000" cy="720000"/>
          </a:xfrm>
          <a:ln>
            <a:noFill/>
          </a:ln>
        </p:spPr>
        <p:txBody>
          <a:bodyPr anchor="t"/>
          <a:lstStyle>
            <a:lvl1pPr algn="l"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de-DE" dirty="0"/>
          </a:p>
        </p:txBody>
      </p:sp>
      <p:sp>
        <p:nvSpPr>
          <p:cNvPr id="5" name="Rechteck 4"/>
          <p:cNvSpPr/>
          <p:nvPr userDrawn="1"/>
        </p:nvSpPr>
        <p:spPr>
          <a:xfrm>
            <a:off x="648000" y="1440000"/>
            <a:ext cx="8640000" cy="522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65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yropor-Pla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97C83-138C-4E5F-A763-BBDCA42EB436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288000" y="684000"/>
            <a:ext cx="9360000" cy="720000"/>
          </a:xfrm>
          <a:ln>
            <a:noFill/>
          </a:ln>
        </p:spPr>
        <p:txBody>
          <a:bodyPr anchor="t"/>
          <a:lstStyle>
            <a:lvl1pPr algn="l"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de-DE" dirty="0"/>
          </a:p>
        </p:txBody>
      </p:sp>
      <p:sp>
        <p:nvSpPr>
          <p:cNvPr id="5" name="Rechteck 4"/>
          <p:cNvSpPr/>
          <p:nvPr userDrawn="1"/>
        </p:nvSpPr>
        <p:spPr>
          <a:xfrm>
            <a:off x="648000" y="1440000"/>
            <a:ext cx="8640000" cy="52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40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yropor-Pla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97C83-138C-4E5F-A763-BBDCA42EB436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288000" y="684000"/>
            <a:ext cx="9360000" cy="720000"/>
          </a:xfrm>
          <a:ln>
            <a:noFill/>
          </a:ln>
        </p:spPr>
        <p:txBody>
          <a:bodyPr anchor="t"/>
          <a:lstStyle>
            <a:lvl1pPr algn="l"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de-DE" dirty="0"/>
          </a:p>
        </p:txBody>
      </p:sp>
      <p:sp>
        <p:nvSpPr>
          <p:cNvPr id="5" name="Rechteck 4"/>
          <p:cNvSpPr/>
          <p:nvPr userDrawn="1"/>
        </p:nvSpPr>
        <p:spPr>
          <a:xfrm>
            <a:off x="648000" y="1440000"/>
            <a:ext cx="8640000" cy="5220000"/>
          </a:xfrm>
          <a:prstGeom prst="rect">
            <a:avLst/>
          </a:prstGeom>
          <a:solidFill>
            <a:srgbClr val="C8C8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04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nsti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97C83-138C-4E5F-A763-BBDCA42EB436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288000" y="684000"/>
            <a:ext cx="9360000" cy="720000"/>
          </a:xfrm>
          <a:ln>
            <a:noFill/>
          </a:ln>
        </p:spPr>
        <p:txBody>
          <a:bodyPr anchor="t"/>
          <a:lstStyle>
            <a:lvl1pPr algn="l"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369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K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97C83-138C-4E5F-A763-BBDCA42EB436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1"/>
          </p:nvPr>
        </p:nvSpPr>
        <p:spPr>
          <a:xfrm>
            <a:off x="120650" y="863600"/>
            <a:ext cx="9656763" cy="5878513"/>
          </a:xfrm>
          <a:ln>
            <a:noFill/>
          </a:ln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08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936000" cy="39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146" y="1440000"/>
            <a:ext cx="8640000" cy="522000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392000" y="396000"/>
            <a:ext cx="11880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97C83-138C-4E5F-A763-BBDCA42EB436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26.01.2023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71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9" r:id="rId2"/>
    <p:sldLayoutId id="2147483670" r:id="rId3"/>
    <p:sldLayoutId id="2147483668" r:id="rId4"/>
    <p:sldLayoutId id="2147483671" r:id="rId5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ctr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ctr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ctr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ctr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546" userDrawn="1">
          <p15:clr>
            <a:srgbClr val="F26B43"/>
          </p15:clr>
        </p15:guide>
        <p15:guide id="3" orient="horz" pos="1139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pos="625" userDrawn="1">
          <p15:clr>
            <a:srgbClr val="F26B43"/>
          </p15:clr>
        </p15:guide>
        <p15:guide id="6" pos="561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Umriss Styropor- und Styrodur-Platte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DE43-F8EB-4E2C-A3CC-5A70DABA5C81}" type="datetime1">
              <a:rPr lang="de-DE" smtClean="0"/>
              <a:t>26.01.2023</a:t>
            </a:fld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de-DE" dirty="0"/>
              <a:t>Diese Folie ausdrucken (bei Ganzseitige Folien den Haken – Auf Seitenformat skalieren herausnehmen), laminieren, das Rechteck ausschneiden und den Umriss auf die Platten (Styropor und Styrodur) übertragen. Dann ausschneiden.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20226" y="2816932"/>
            <a:ext cx="3496970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1662" dirty="0"/>
          </a:p>
        </p:txBody>
      </p:sp>
      <p:sp>
        <p:nvSpPr>
          <p:cNvPr id="7" name="Textfeld 6"/>
          <p:cNvSpPr txBox="1"/>
          <p:nvPr/>
        </p:nvSpPr>
        <p:spPr>
          <a:xfrm>
            <a:off x="3040206" y="3757473"/>
            <a:ext cx="3857010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662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2927280" y="2915864"/>
            <a:ext cx="4081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Styropor-Platte: 240*145*15 mm</a:t>
            </a:r>
          </a:p>
          <a:p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Styrodur-Platte</a:t>
            </a:r>
            <a:r>
              <a:rPr lang="de-DE" dirty="0"/>
              <a:t>: 240*145*20 </a:t>
            </a:r>
            <a:r>
              <a:rPr lang="de-DE" dirty="0" smtClean="0"/>
              <a:t>mm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Styrodur</a:t>
            </a:r>
            <a:r>
              <a:rPr lang="de-DE" dirty="0">
                <a:solidFill>
                  <a:schemeClr val="bg1"/>
                </a:solidFill>
              </a:rPr>
              <a:t>-Platte 1 (Grundriss-Darstellung)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3110-326C-44A7-AC21-231C1BD4474F}" type="datetime1">
              <a:rPr lang="de-DE" smtClean="0"/>
              <a:t>26.01.2023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Diese Folie ausdrucken, laminieren und die Rechtecke ausschneiden. Das ergibt eine Schablone zum Aufmalen der Schnittlinien auf die Styrodur-Platte. Danach mit Styropor-Schneider ausschneiden (rot gepunktete Linien sind Schnittansätze).</a:t>
            </a:r>
          </a:p>
          <a:p>
            <a:r>
              <a:rPr lang="de-DE" b="1" dirty="0"/>
              <a:t>Wichtig: Die farbig markierten Formen werden weiter benötigt, </a:t>
            </a:r>
            <a:r>
              <a:rPr lang="de-DE" dirty="0"/>
              <a:t>die weißen sind Abfall.</a:t>
            </a:r>
          </a:p>
        </p:txBody>
      </p:sp>
      <p:sp>
        <p:nvSpPr>
          <p:cNvPr id="5" name="Rechteck 4"/>
          <p:cNvSpPr/>
          <p:nvPr/>
        </p:nvSpPr>
        <p:spPr>
          <a:xfrm>
            <a:off x="994306" y="1631740"/>
            <a:ext cx="3958693" cy="126000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dirty="0" err="1" smtClean="0">
                <a:solidFill>
                  <a:schemeClr val="tx1"/>
                </a:solidFill>
              </a:rPr>
              <a:t>2x</a:t>
            </a:r>
            <a:r>
              <a:rPr lang="de-DE" sz="1200" dirty="0" smtClean="0">
                <a:solidFill>
                  <a:schemeClr val="tx1"/>
                </a:solidFill>
              </a:rPr>
              <a:t> Probenbecher, Flasche mit Kalkwasser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506848" y="1628935"/>
            <a:ext cx="3600000" cy="43200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Beutel mit Luftballons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6057" y="3226530"/>
            <a:ext cx="3946941" cy="99456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Spritze 20ml + Kanüle</a:t>
            </a:r>
            <a:endParaRPr lang="de-DE" sz="1200" dirty="0">
              <a:solidFill>
                <a:schemeClr val="tx1"/>
              </a:solidFill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934057" y="4544868"/>
            <a:ext cx="4078517" cy="756000"/>
            <a:chOff x="823718" y="5193477"/>
            <a:chExt cx="3816000" cy="756000"/>
          </a:xfrm>
          <a:solidFill>
            <a:schemeClr val="accent3"/>
          </a:solidFill>
        </p:grpSpPr>
        <p:sp>
          <p:nvSpPr>
            <p:cNvPr id="24" name="Rechteck 23"/>
            <p:cNvSpPr/>
            <p:nvPr/>
          </p:nvSpPr>
          <p:spPr>
            <a:xfrm>
              <a:off x="823718" y="5193477"/>
              <a:ext cx="3816000" cy="756000"/>
            </a:xfrm>
            <a:prstGeom prst="rect">
              <a:avLst/>
            </a:prstGeom>
            <a:grpFill/>
            <a:ln w="222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de-DE" sz="1200" dirty="0" smtClean="0">
                  <a:solidFill>
                    <a:schemeClr val="tx1"/>
                  </a:solidFill>
                </a:rPr>
                <a:t>Reagenzglas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895718" y="5265477"/>
              <a:ext cx="3672000" cy="612000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de-DE" sz="1200" dirty="0" smtClean="0">
                  <a:solidFill>
                    <a:schemeClr val="tx1"/>
                  </a:solidFill>
                </a:rPr>
                <a:t>Reagenzglas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Rechteck 14"/>
          <p:cNvSpPr/>
          <p:nvPr/>
        </p:nvSpPr>
        <p:spPr>
          <a:xfrm rot="5400000">
            <a:off x="7023814" y="3339224"/>
            <a:ext cx="2520000" cy="126000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Modelle Kohlenstoff und Metall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 rot="5400000">
            <a:off x="5731024" y="3699225"/>
            <a:ext cx="2520000" cy="54000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Modell Elektronen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939102" y="5616556"/>
            <a:ext cx="6264000" cy="864000"/>
          </a:xfrm>
          <a:prstGeom prst="rect">
            <a:avLst/>
          </a:prstGeom>
          <a:solidFill>
            <a:schemeClr val="accent3"/>
          </a:solidFill>
          <a:ln w="222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 rot="5400000">
            <a:off x="4759445" y="3699225"/>
            <a:ext cx="2520000" cy="54000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Modell Symbole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994306" y="5680564"/>
            <a:ext cx="6120000" cy="720000"/>
          </a:xfrm>
          <a:prstGeom prst="rect">
            <a:avLst/>
          </a:prstGeom>
          <a:solidFill>
            <a:schemeClr val="accent3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dirty="0" smtClean="0">
                <a:solidFill>
                  <a:schemeClr val="tx1"/>
                </a:solidFill>
              </a:rPr>
              <a:t>Spatel</a:t>
            </a:r>
          </a:p>
        </p:txBody>
      </p:sp>
    </p:spTree>
    <p:extLst>
      <p:ext uri="{BB962C8B-B14F-4D97-AF65-F5344CB8AC3E}">
        <p14:creationId xmlns:p14="http://schemas.microsoft.com/office/powerpoint/2010/main" val="6177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de-DE" dirty="0"/>
              <a:t>Grüne </a:t>
            </a:r>
            <a:r>
              <a:rPr lang="de-DE" dirty="0" smtClean="0"/>
              <a:t>Rechtecke </a:t>
            </a:r>
            <a:r>
              <a:rPr lang="de-DE" dirty="0">
                <a:solidFill>
                  <a:schemeClr val="accent4"/>
                </a:solidFill>
              </a:rPr>
              <a:t>(noch benötigt?)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D8BA-25E0-4E99-BC37-E361BF7E25C5}" type="datetime1">
              <a:rPr lang="de-DE" smtClean="0"/>
              <a:t>26.01.2023</a:t>
            </a:fld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Von diesen ausgeschnittenen Quader an der Unterseite 5mm abschneiden.</a:t>
            </a:r>
          </a:p>
          <a:p>
            <a:r>
              <a:rPr lang="de-DE" dirty="0"/>
              <a:t>Den dicken Quader zurück in das entstandene Loch der Styrodur-Platte kleben.</a:t>
            </a:r>
          </a:p>
        </p:txBody>
      </p:sp>
      <p:sp>
        <p:nvSpPr>
          <p:cNvPr id="6" name="Cube 5"/>
          <p:cNvSpPr/>
          <p:nvPr/>
        </p:nvSpPr>
        <p:spPr>
          <a:xfrm>
            <a:off x="4472357" y="2516351"/>
            <a:ext cx="2157041" cy="1329798"/>
          </a:xfrm>
          <a:prstGeom prst="cube">
            <a:avLst>
              <a:gd name="adj" fmla="val 50314"/>
            </a:avLst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 sz="1662" dirty="0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6641604" y="3017539"/>
            <a:ext cx="7803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7421941" y="2847080"/>
            <a:ext cx="1701397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2" dirty="0"/>
              <a:t>Hier schneiden</a:t>
            </a:r>
          </a:p>
        </p:txBody>
      </p:sp>
      <p:cxnSp>
        <p:nvCxnSpPr>
          <p:cNvPr id="8" name="Gerader Verbinder 7"/>
          <p:cNvCxnSpPr/>
          <p:nvPr/>
        </p:nvCxnSpPr>
        <p:spPr>
          <a:xfrm>
            <a:off x="4466672" y="3727938"/>
            <a:ext cx="15165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rot="120000" flipV="1">
            <a:off x="5983270" y="3017173"/>
            <a:ext cx="646129" cy="7107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20" idx="3"/>
          </p:cNvCxnSpPr>
          <p:nvPr/>
        </p:nvCxnSpPr>
        <p:spPr>
          <a:xfrm>
            <a:off x="4307710" y="2351150"/>
            <a:ext cx="917260" cy="491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2543084" y="1921320"/>
            <a:ext cx="1764626" cy="85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2" dirty="0"/>
              <a:t>Das obere Rechteck weiter verwenden</a:t>
            </a:r>
          </a:p>
        </p:txBody>
      </p:sp>
    </p:spTree>
    <p:extLst>
      <p:ext uri="{BB962C8B-B14F-4D97-AF65-F5344CB8AC3E}">
        <p14:creationId xmlns:p14="http://schemas.microsoft.com/office/powerpoint/2010/main" val="109966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2536038" y="2805398"/>
            <a:ext cx="4818462" cy="332308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62" dirty="0">
                <a:latin typeface="Arial" panose="020B0604020202020204" pitchFamily="34" charset="0"/>
                <a:cs typeface="Arial" panose="020B0604020202020204" pitchFamily="34" charset="0"/>
              </a:rPr>
              <a:t>Styroporplatte</a:t>
            </a:r>
          </a:p>
        </p:txBody>
      </p:sp>
      <p:sp>
        <p:nvSpPr>
          <p:cNvPr id="4" name="Rechteck 3"/>
          <p:cNvSpPr/>
          <p:nvPr/>
        </p:nvSpPr>
        <p:spPr>
          <a:xfrm>
            <a:off x="2536038" y="2095774"/>
            <a:ext cx="4818462" cy="6646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62" dirty="0" err="1">
                <a:latin typeface="Arial" panose="020B0604020202020204" pitchFamily="34" charset="0"/>
                <a:cs typeface="Arial" panose="020B0604020202020204" pitchFamily="34" charset="0"/>
              </a:rPr>
              <a:t>Styrodurplatte</a:t>
            </a:r>
            <a:r>
              <a:rPr lang="de-DE" sz="1662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2536038" y="2776477"/>
            <a:ext cx="481846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7444369" y="2612058"/>
            <a:ext cx="1035861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2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Klebung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Übersicht des Aufbaues (seitliche Ansicht)</a:t>
            </a:r>
            <a:endParaRPr lang="de-DE" sz="1477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A8C7-A4CB-41D2-BC9F-8FC23E925D6E}" type="datetime1">
              <a:rPr lang="de-DE" smtClean="0"/>
              <a:t>26.01.2023</a:t>
            </a:fld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1200"/>
              <a:t>Nur zu Orientierung.</a:t>
            </a:r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20x</a:t>
            </a:r>
            <a:r>
              <a:rPr lang="de-DE" dirty="0" smtClean="0"/>
              <a:t> </a:t>
            </a:r>
            <a:r>
              <a:rPr lang="de-DE" dirty="0"/>
              <a:t>Moosgummi-Modell für die Elektronen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D8BA-25E0-4E99-BC37-E361BF7E25C5}" type="datetime1">
              <a:rPr lang="de-DE" smtClean="0"/>
              <a:t>26.01.2023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Die Scheibchen d=20mm mit dem Locheisen ausstanzen</a:t>
            </a:r>
            <a:r>
              <a:rPr lang="de-DE" dirty="0" smtClean="0"/>
              <a:t>. Sanft mit dem Hammer klopfen, Holzplatte o.ä. unterlegen.</a:t>
            </a:r>
            <a:endParaRPr lang="de-D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Auf einer Seite mit einem schwarzen Folien-Stift (permanent) ein Minus-Zeichen auftragen.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Dasselbe Locheisen für die Löcher in den anderen Modellen benutzen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2488294" y="1843024"/>
            <a:ext cx="720000" cy="72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4593000" y="1843024"/>
            <a:ext cx="720000" cy="720000"/>
            <a:chOff x="4601872" y="4831966"/>
            <a:chExt cx="720000" cy="720000"/>
          </a:xfrm>
        </p:grpSpPr>
        <p:sp>
          <p:nvSpPr>
            <p:cNvPr id="7" name="Ellipse 6"/>
            <p:cNvSpPr>
              <a:spLocks noChangeAspect="1"/>
            </p:cNvSpPr>
            <p:nvPr/>
          </p:nvSpPr>
          <p:spPr>
            <a:xfrm>
              <a:off x="4601872" y="4831966"/>
              <a:ext cx="720000" cy="72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r Verbinder 7"/>
            <p:cNvCxnSpPr/>
            <p:nvPr/>
          </p:nvCxnSpPr>
          <p:spPr>
            <a:xfrm>
              <a:off x="4827000" y="5192713"/>
              <a:ext cx="252000" cy="0"/>
            </a:xfrm>
            <a:prstGeom prst="line">
              <a:avLst/>
            </a:prstGeom>
            <a:ln w="53975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236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2x</a:t>
            </a:r>
            <a:r>
              <a:rPr lang="de-DE" dirty="0" smtClean="0"/>
              <a:t> </a:t>
            </a:r>
            <a:r>
              <a:rPr lang="de-DE" dirty="0" smtClean="0"/>
              <a:t>Moosgummi-Modell für Kohlenstoff</a:t>
            </a:r>
            <a:endParaRPr lang="de-DE" dirty="0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2484-7B98-4923-BC0A-43E3E93E3D99}" type="datetime1">
              <a:rPr lang="de-DE" smtClean="0"/>
              <a:t>26.01.2023</a:t>
            </a:fld>
            <a:endParaRPr lang="de-DE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Für jedes Modell 2 Scheiben </a:t>
            </a:r>
            <a:r>
              <a:rPr lang="de-DE" dirty="0" smtClean="0"/>
              <a:t>unterer Teil d= </a:t>
            </a:r>
            <a:r>
              <a:rPr lang="de-DE" dirty="0" err="1" smtClean="0"/>
              <a:t>85mm</a:t>
            </a:r>
            <a:r>
              <a:rPr lang="de-DE" dirty="0" smtClean="0"/>
              <a:t> </a:t>
            </a:r>
            <a:r>
              <a:rPr lang="de-DE" dirty="0"/>
              <a:t>und oberer </a:t>
            </a:r>
            <a:r>
              <a:rPr lang="de-DE" dirty="0" smtClean="0"/>
              <a:t>Teil </a:t>
            </a:r>
            <a:r>
              <a:rPr lang="de-DE" dirty="0"/>
              <a:t>d=85mm mit dem Kreisschneider ausschneiden.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Auf den oberen Teil die Etiketten kleben wie aufgezeichnet (4 Gruppen zu je 2 Modell-Elektronen).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Das Loch (weiß) wird mit dem Locheisen ausgestanzt.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Dann beide Scheiben mit transparent trocknendem Bastelkleber übereinander kleben.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Im Trockenschrank bei 50°C 10 Min. trocknen</a:t>
            </a:r>
            <a:r>
              <a:rPr lang="de-DE" dirty="0" smtClean="0"/>
              <a:t>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 smtClean="0"/>
              <a:t>In die freien Felder mit einem schwarzen Stift ein Plus schreiben</a:t>
            </a:r>
            <a:endParaRPr lang="de-DE" dirty="0"/>
          </a:p>
          <a:p>
            <a:endParaRPr lang="de-DE" dirty="0"/>
          </a:p>
        </p:txBody>
      </p:sp>
      <p:sp>
        <p:nvSpPr>
          <p:cNvPr id="3" name="Ellipse 2"/>
          <p:cNvSpPr>
            <a:spLocks noChangeAspect="1"/>
          </p:cNvSpPr>
          <p:nvPr/>
        </p:nvSpPr>
        <p:spPr>
          <a:xfrm>
            <a:off x="61761" y="2529588"/>
            <a:ext cx="3060000" cy="306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Unterer Teil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d=</a:t>
            </a:r>
            <a:r>
              <a:rPr lang="de-DE" dirty="0" err="1" smtClean="0">
                <a:solidFill>
                  <a:schemeClr val="tx1"/>
                </a:solidFill>
              </a:rPr>
              <a:t>85mm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>
            <a:spLocks noChangeAspect="1"/>
          </p:cNvSpPr>
          <p:nvPr/>
        </p:nvSpPr>
        <p:spPr>
          <a:xfrm>
            <a:off x="3319570" y="2459749"/>
            <a:ext cx="3060000" cy="3060000"/>
          </a:xfrm>
          <a:prstGeom prst="ellipse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Oberer Teil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d= 85mm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4876962" y="2576336"/>
            <a:ext cx="684000" cy="684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32500" lnSpcReduction="20000"/>
          </a:bodyPr>
          <a:lstStyle/>
          <a:p>
            <a:pPr algn="ctr"/>
            <a:r>
              <a:rPr lang="de-DE" dirty="0" smtClean="0"/>
              <a:t>Etikett d=19mm </a:t>
            </a:r>
          </a:p>
          <a:p>
            <a:pPr algn="ctr"/>
            <a:r>
              <a:rPr lang="de-DE" dirty="0" smtClean="0"/>
              <a:t>z.B. Herma</a:t>
            </a:r>
            <a:endParaRPr lang="de-DE" dirty="0"/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4129301" y="4710285"/>
            <a:ext cx="684000" cy="684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/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5570106" y="4017141"/>
            <a:ext cx="684000" cy="684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/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3436157" y="3270125"/>
            <a:ext cx="684000" cy="684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/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6588000" y="2455717"/>
            <a:ext cx="3060000" cy="30600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</a:ln>
          <a:scene3d>
            <a:camera prst="orthographicFront">
              <a:rot lat="30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normAutofit/>
          </a:bodyPr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5" name="Gruppieren 14"/>
          <p:cNvGrpSpPr>
            <a:grpSpLocks noChangeAspect="1"/>
          </p:cNvGrpSpPr>
          <p:nvPr/>
        </p:nvGrpSpPr>
        <p:grpSpPr>
          <a:xfrm>
            <a:off x="6575443" y="2076815"/>
            <a:ext cx="3060000" cy="3060000"/>
            <a:chOff x="3431688" y="1907688"/>
            <a:chExt cx="3060000" cy="3060000"/>
          </a:xfrm>
          <a:scene3d>
            <a:camera prst="orthographicFront">
              <a:rot lat="3000000" lon="0" rev="0"/>
            </a:camera>
            <a:lightRig rig="threePt" dir="t"/>
          </a:scene3d>
        </p:grpSpPr>
        <p:sp>
          <p:nvSpPr>
            <p:cNvPr id="16" name="Ellipse 15"/>
            <p:cNvSpPr>
              <a:spLocks noChangeAspect="1"/>
            </p:cNvSpPr>
            <p:nvPr/>
          </p:nvSpPr>
          <p:spPr>
            <a:xfrm>
              <a:off x="3431688" y="1907688"/>
              <a:ext cx="3060000" cy="3060000"/>
            </a:xfrm>
            <a:prstGeom prst="ellipse">
              <a:avLst/>
            </a:prstGeom>
            <a:solidFill>
              <a:schemeClr val="accent5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/>
            <p:cNvSpPr>
              <a:spLocks noChangeAspect="1"/>
            </p:cNvSpPr>
            <p:nvPr/>
          </p:nvSpPr>
          <p:spPr>
            <a:xfrm>
              <a:off x="4989080" y="2024275"/>
              <a:ext cx="684000" cy="68400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20000"/>
            </a:bodyPr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+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/>
            <p:cNvSpPr>
              <a:spLocks noChangeAspect="1"/>
            </p:cNvSpPr>
            <p:nvPr/>
          </p:nvSpPr>
          <p:spPr>
            <a:xfrm>
              <a:off x="4241419" y="4158224"/>
              <a:ext cx="684000" cy="68400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20000"/>
            </a:bodyPr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+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Ellipse 20"/>
            <p:cNvSpPr>
              <a:spLocks noChangeAspect="1"/>
            </p:cNvSpPr>
            <p:nvPr/>
          </p:nvSpPr>
          <p:spPr>
            <a:xfrm>
              <a:off x="5682224" y="3465080"/>
              <a:ext cx="684000" cy="684000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20000"/>
            </a:bodyPr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+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Ellipse 21"/>
            <p:cNvSpPr>
              <a:spLocks noChangeAspect="1"/>
            </p:cNvSpPr>
            <p:nvPr/>
          </p:nvSpPr>
          <p:spPr>
            <a:xfrm>
              <a:off x="3548275" y="2718064"/>
              <a:ext cx="684000" cy="68400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20000"/>
            </a:bodyPr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+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9" name="Gerader Verbinder 28"/>
          <p:cNvCxnSpPr/>
          <p:nvPr/>
        </p:nvCxnSpPr>
        <p:spPr>
          <a:xfrm>
            <a:off x="4848054" y="2405434"/>
            <a:ext cx="0" cy="320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>
            <a:off x="3191396" y="3998893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104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4x</a:t>
            </a:r>
            <a:r>
              <a:rPr lang="de-DE" dirty="0" smtClean="0"/>
              <a:t> </a:t>
            </a:r>
            <a:r>
              <a:rPr lang="de-DE" dirty="0" smtClean="0"/>
              <a:t>Moosgummi-Modell für Kupfer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7226-49E0-4321-B029-99F47274952D}" type="datetime1">
              <a:rPr lang="de-DE" smtClean="0"/>
              <a:t>26.01.2023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1 Scheibe (unterer Teil) </a:t>
            </a:r>
            <a:r>
              <a:rPr lang="de-DE" dirty="0" smtClean="0"/>
              <a:t>d=</a:t>
            </a:r>
            <a:r>
              <a:rPr lang="de-DE" dirty="0" err="1" smtClean="0"/>
              <a:t>60mm</a:t>
            </a:r>
            <a:r>
              <a:rPr lang="de-DE" dirty="0" smtClean="0"/>
              <a:t> </a:t>
            </a:r>
            <a:r>
              <a:rPr lang="de-DE" dirty="0"/>
              <a:t>rot mit dem Kreisschneider ausschneiden.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1 Scheibe (oberer Teil) d=60mm grau mit dem Kreisschneider ausschneiden.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Löcher (weiß) d=20mm mit dem Locheisen ausstanzen.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Dann beide Scheiben mit transparent trocknendem Bastelkleber übereinander kleben.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Im Trockenschrank bei 50°C 10 Min. trocknen.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Dann durch die Löcher mit Folienstift schwarz permanent ein Plus schreiben.</a:t>
            </a:r>
          </a:p>
        </p:txBody>
      </p:sp>
      <p:grpSp>
        <p:nvGrpSpPr>
          <p:cNvPr id="30" name="Gruppieren 29"/>
          <p:cNvGrpSpPr/>
          <p:nvPr/>
        </p:nvGrpSpPr>
        <p:grpSpPr>
          <a:xfrm>
            <a:off x="3873120" y="3508438"/>
            <a:ext cx="2160000" cy="2160000"/>
            <a:chOff x="3882024" y="2349000"/>
            <a:chExt cx="2160000" cy="2160000"/>
          </a:xfrm>
        </p:grpSpPr>
        <p:sp>
          <p:nvSpPr>
            <p:cNvPr id="27" name="Ellipse 26"/>
            <p:cNvSpPr>
              <a:spLocks noChangeAspect="1"/>
            </p:cNvSpPr>
            <p:nvPr/>
          </p:nvSpPr>
          <p:spPr>
            <a:xfrm>
              <a:off x="3882024" y="2349000"/>
              <a:ext cx="2160000" cy="216000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>
              <a:normAutofit/>
            </a:bodyPr>
            <a:lstStyle/>
            <a:p>
              <a:pPr algn="ctr"/>
              <a:r>
                <a:rPr lang="de-DE" dirty="0" smtClean="0"/>
                <a:t>Oberer Teil</a:t>
              </a:r>
            </a:p>
            <a:p>
              <a:pPr algn="ctr"/>
              <a:r>
                <a:rPr lang="de-DE" dirty="0" smtClean="0"/>
                <a:t>d= 60</a:t>
              </a:r>
              <a:endParaRPr lang="de-DE" dirty="0"/>
            </a:p>
          </p:txBody>
        </p:sp>
        <p:sp>
          <p:nvSpPr>
            <p:cNvPr id="28" name="Ellipse 27"/>
            <p:cNvSpPr>
              <a:spLocks noChangeAspect="1"/>
            </p:cNvSpPr>
            <p:nvPr/>
          </p:nvSpPr>
          <p:spPr>
            <a:xfrm>
              <a:off x="4179080" y="2639797"/>
              <a:ext cx="720000" cy="720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sz="900" dirty="0" smtClean="0">
                  <a:solidFill>
                    <a:schemeClr val="tx1"/>
                  </a:solidFill>
                </a:rPr>
                <a:t>d=</a:t>
              </a:r>
            </a:p>
            <a:p>
              <a:pPr algn="ctr"/>
              <a:r>
                <a:rPr lang="de-DE" sz="900" dirty="0" smtClean="0">
                  <a:solidFill>
                    <a:schemeClr val="tx1"/>
                  </a:solidFill>
                </a:rPr>
                <a:t>20mm</a:t>
              </a:r>
              <a:endParaRPr lang="de-DE" sz="900" dirty="0">
                <a:solidFill>
                  <a:schemeClr val="tx1"/>
                </a:solidFill>
              </a:endParaRPr>
            </a:p>
          </p:txBody>
        </p:sp>
        <p:sp>
          <p:nvSpPr>
            <p:cNvPr id="29" name="Ellipse 28"/>
            <p:cNvSpPr>
              <a:spLocks noChangeAspect="1"/>
            </p:cNvSpPr>
            <p:nvPr/>
          </p:nvSpPr>
          <p:spPr>
            <a:xfrm>
              <a:off x="5034032" y="2636792"/>
              <a:ext cx="720000" cy="720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de-DE"/>
            </a:p>
          </p:txBody>
        </p:sp>
      </p:grpSp>
      <p:sp>
        <p:nvSpPr>
          <p:cNvPr id="37" name="Ellipse 36"/>
          <p:cNvSpPr>
            <a:spLocks noChangeAspect="1"/>
          </p:cNvSpPr>
          <p:nvPr/>
        </p:nvSpPr>
        <p:spPr>
          <a:xfrm>
            <a:off x="1300574" y="3438144"/>
            <a:ext cx="2160000" cy="216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/>
              <a:t>Unterer Teil</a:t>
            </a:r>
          </a:p>
          <a:p>
            <a:pPr algn="ctr"/>
            <a:r>
              <a:rPr lang="de-DE" dirty="0" smtClean="0"/>
              <a:t>d=</a:t>
            </a:r>
            <a:r>
              <a:rPr lang="de-DE" dirty="0" err="1" smtClean="0"/>
              <a:t>60mm</a:t>
            </a:r>
            <a:r>
              <a:rPr lang="de-DE" dirty="0" smtClean="0"/>
              <a:t> 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6645188" y="3330132"/>
            <a:ext cx="2162980" cy="2338306"/>
            <a:chOff x="6966244" y="4077072"/>
            <a:chExt cx="2162980" cy="2338306"/>
          </a:xfrm>
        </p:grpSpPr>
        <p:grpSp>
          <p:nvGrpSpPr>
            <p:cNvPr id="40" name="Gruppieren 39"/>
            <p:cNvGrpSpPr/>
            <p:nvPr/>
          </p:nvGrpSpPr>
          <p:grpSpPr>
            <a:xfrm>
              <a:off x="6969224" y="4255378"/>
              <a:ext cx="2160000" cy="2160000"/>
              <a:chOff x="3882024" y="2349000"/>
              <a:chExt cx="2160000" cy="2160000"/>
            </a:xfrm>
            <a:solidFill>
              <a:schemeClr val="accent1"/>
            </a:solidFill>
            <a:scene3d>
              <a:camera prst="orthographicFront">
                <a:rot lat="2400000" lon="0" rev="0"/>
              </a:camera>
              <a:lightRig rig="threePt" dir="t"/>
            </a:scene3d>
          </p:grpSpPr>
          <p:sp>
            <p:nvSpPr>
              <p:cNvPr id="41" name="Ellipse 40"/>
              <p:cNvSpPr>
                <a:spLocks noChangeAspect="1"/>
              </p:cNvSpPr>
              <p:nvPr/>
            </p:nvSpPr>
            <p:spPr>
              <a:xfrm>
                <a:off x="3882024" y="2349000"/>
                <a:ext cx="2160000" cy="2160000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42" name="Ellipse 41"/>
              <p:cNvSpPr>
                <a:spLocks noChangeAspect="1"/>
              </p:cNvSpPr>
              <p:nvPr/>
            </p:nvSpPr>
            <p:spPr>
              <a:xfrm>
                <a:off x="4179080" y="2718144"/>
                <a:ext cx="720000" cy="720000"/>
              </a:xfrm>
              <a:prstGeom prst="ellipse">
                <a:avLst/>
              </a:prstGeom>
              <a:grpFill/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de-DE" sz="4400" dirty="0" smtClean="0">
                    <a:solidFill>
                      <a:schemeClr val="tx1"/>
                    </a:solidFill>
                  </a:rPr>
                  <a:t>+</a:t>
                </a:r>
                <a:endParaRPr lang="de-DE" sz="4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Ellipse 42"/>
              <p:cNvSpPr>
                <a:spLocks noChangeAspect="1"/>
              </p:cNvSpPr>
              <p:nvPr/>
            </p:nvSpPr>
            <p:spPr>
              <a:xfrm>
                <a:off x="5034032" y="2715139"/>
                <a:ext cx="720000" cy="720000"/>
              </a:xfrm>
              <a:prstGeom prst="ellipse">
                <a:avLst/>
              </a:prstGeom>
              <a:grpFill/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de-DE" sz="4400" dirty="0" smtClean="0">
                    <a:solidFill>
                      <a:schemeClr val="tx1"/>
                    </a:solidFill>
                  </a:rPr>
                  <a:t>+</a:t>
                </a:r>
                <a:endParaRPr lang="de-DE" sz="4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uppieren 43"/>
            <p:cNvGrpSpPr/>
            <p:nvPr/>
          </p:nvGrpSpPr>
          <p:grpSpPr>
            <a:xfrm>
              <a:off x="6966244" y="4077072"/>
              <a:ext cx="2160000" cy="2160000"/>
              <a:chOff x="3882024" y="2349000"/>
              <a:chExt cx="2160000" cy="2160000"/>
            </a:xfrm>
            <a:scene3d>
              <a:camera prst="orthographicFront">
                <a:rot lat="2400000" lon="0" rev="0"/>
              </a:camera>
              <a:lightRig rig="threePt" dir="t"/>
            </a:scene3d>
          </p:grpSpPr>
          <p:sp>
            <p:nvSpPr>
              <p:cNvPr id="45" name="Ellipse 44"/>
              <p:cNvSpPr>
                <a:spLocks noChangeAspect="1"/>
              </p:cNvSpPr>
              <p:nvPr/>
            </p:nvSpPr>
            <p:spPr>
              <a:xfrm>
                <a:off x="3882024" y="2349000"/>
                <a:ext cx="2160000" cy="21600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46" name="Ellipse 45"/>
              <p:cNvSpPr>
                <a:spLocks noChangeAspect="1"/>
              </p:cNvSpPr>
              <p:nvPr/>
            </p:nvSpPr>
            <p:spPr>
              <a:xfrm>
                <a:off x="4179080" y="2718144"/>
                <a:ext cx="720000" cy="720000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de-DE" sz="4400" dirty="0" smtClean="0">
                    <a:solidFill>
                      <a:schemeClr val="tx1"/>
                    </a:solidFill>
                  </a:rPr>
                  <a:t>+</a:t>
                </a:r>
                <a:endParaRPr lang="de-DE" sz="4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Ellipse 46"/>
              <p:cNvSpPr>
                <a:spLocks noChangeAspect="1"/>
              </p:cNvSpPr>
              <p:nvPr/>
            </p:nvSpPr>
            <p:spPr>
              <a:xfrm>
                <a:off x="5034032" y="2715139"/>
                <a:ext cx="720000" cy="720000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de-DE" sz="4400" dirty="0" smtClean="0">
                    <a:solidFill>
                      <a:schemeClr val="tx1"/>
                    </a:solidFill>
                  </a:rPr>
                  <a:t>+</a:t>
                </a:r>
                <a:endParaRPr lang="de-DE" sz="44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2050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2x</a:t>
            </a:r>
            <a:r>
              <a:rPr lang="de-DE" dirty="0" smtClean="0"/>
              <a:t> </a:t>
            </a:r>
            <a:r>
              <a:rPr lang="de-DE" dirty="0" smtClean="0"/>
              <a:t>Moosgummi-Modell für Eisen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7226-49E0-4321-B029-99F47274952D}" type="datetime1">
              <a:rPr lang="de-DE" smtClean="0"/>
              <a:t>26.01.2023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1 Scheibe (unterer Teil) </a:t>
            </a:r>
            <a:r>
              <a:rPr lang="de-DE" dirty="0" smtClean="0"/>
              <a:t>d=</a:t>
            </a:r>
            <a:r>
              <a:rPr lang="de-DE" dirty="0" err="1" smtClean="0"/>
              <a:t>60mm</a:t>
            </a:r>
            <a:r>
              <a:rPr lang="de-DE" dirty="0" smtClean="0"/>
              <a:t> </a:t>
            </a:r>
            <a:r>
              <a:rPr lang="de-DE" dirty="0"/>
              <a:t>rot mit dem Kreisschneider ausschneiden.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1 Scheibe (oberer Teil) d=60mm grau mit dem Kreisschneider ausschneiden.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Löcher (weiß) d=20mm mit dem Locheisen ausstanzen.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Dann beide Scheiben mit transparent trocknendem Bastelkleber übereinander kleben.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Im Trockenschrank bei 50°C 10 Min. trocknen.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dirty="0"/>
              <a:t>Dann durch die Löcher mit Folienstift schwarz permanent ein Plus schreiben.</a:t>
            </a:r>
          </a:p>
        </p:txBody>
      </p:sp>
      <p:sp>
        <p:nvSpPr>
          <p:cNvPr id="27" name="Ellipse 26"/>
          <p:cNvSpPr>
            <a:spLocks noChangeAspect="1"/>
          </p:cNvSpPr>
          <p:nvPr/>
        </p:nvSpPr>
        <p:spPr>
          <a:xfrm>
            <a:off x="3873120" y="3508438"/>
            <a:ext cx="2160000" cy="21600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normAutofit/>
          </a:bodyPr>
          <a:lstStyle/>
          <a:p>
            <a:pPr algn="ctr"/>
            <a:endParaRPr lang="de-DE" dirty="0"/>
          </a:p>
        </p:txBody>
      </p:sp>
      <p:sp>
        <p:nvSpPr>
          <p:cNvPr id="28" name="Ellipse 27"/>
          <p:cNvSpPr>
            <a:spLocks noChangeAspect="1"/>
          </p:cNvSpPr>
          <p:nvPr/>
        </p:nvSpPr>
        <p:spPr>
          <a:xfrm>
            <a:off x="4170176" y="3799235"/>
            <a:ext cx="720000" cy="720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sz="900" dirty="0" smtClean="0">
                <a:solidFill>
                  <a:schemeClr val="tx1"/>
                </a:solidFill>
              </a:rPr>
              <a:t>d=</a:t>
            </a:r>
          </a:p>
          <a:p>
            <a:pPr algn="ctr"/>
            <a:r>
              <a:rPr lang="de-DE" sz="900" dirty="0" smtClean="0">
                <a:solidFill>
                  <a:schemeClr val="tx1"/>
                </a:solidFill>
              </a:rPr>
              <a:t>20mm</a:t>
            </a:r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29" name="Ellipse 28"/>
          <p:cNvSpPr>
            <a:spLocks noChangeAspect="1"/>
          </p:cNvSpPr>
          <p:nvPr/>
        </p:nvSpPr>
        <p:spPr>
          <a:xfrm>
            <a:off x="5025128" y="3796230"/>
            <a:ext cx="720000" cy="720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/>
          </a:p>
        </p:txBody>
      </p:sp>
      <p:sp>
        <p:nvSpPr>
          <p:cNvPr id="37" name="Ellipse 36"/>
          <p:cNvSpPr>
            <a:spLocks noChangeAspect="1"/>
          </p:cNvSpPr>
          <p:nvPr/>
        </p:nvSpPr>
        <p:spPr>
          <a:xfrm>
            <a:off x="1300574" y="3438144"/>
            <a:ext cx="2160000" cy="216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/>
              <a:t>Unterer Teil</a:t>
            </a:r>
          </a:p>
          <a:p>
            <a:pPr algn="ctr"/>
            <a:r>
              <a:rPr lang="de-DE" dirty="0" smtClean="0"/>
              <a:t>d=</a:t>
            </a:r>
            <a:r>
              <a:rPr lang="de-DE" dirty="0" err="1" smtClean="0"/>
              <a:t>60mm</a:t>
            </a:r>
            <a:r>
              <a:rPr lang="de-DE" dirty="0" smtClean="0"/>
              <a:t> 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6645188" y="3330132"/>
            <a:ext cx="2162980" cy="2338306"/>
            <a:chOff x="6966244" y="4077072"/>
            <a:chExt cx="2162980" cy="2338306"/>
          </a:xfrm>
        </p:grpSpPr>
        <p:grpSp>
          <p:nvGrpSpPr>
            <p:cNvPr id="40" name="Gruppieren 39"/>
            <p:cNvGrpSpPr/>
            <p:nvPr/>
          </p:nvGrpSpPr>
          <p:grpSpPr>
            <a:xfrm>
              <a:off x="6969224" y="4255378"/>
              <a:ext cx="2160000" cy="2160000"/>
              <a:chOff x="3882024" y="2349000"/>
              <a:chExt cx="2160000" cy="2160000"/>
            </a:xfrm>
            <a:solidFill>
              <a:schemeClr val="accent1"/>
            </a:solidFill>
            <a:scene3d>
              <a:camera prst="orthographicFront">
                <a:rot lat="2400000" lon="0" rev="0"/>
              </a:camera>
              <a:lightRig rig="threePt" dir="t"/>
            </a:scene3d>
          </p:grpSpPr>
          <p:sp>
            <p:nvSpPr>
              <p:cNvPr id="41" name="Ellipse 40"/>
              <p:cNvSpPr>
                <a:spLocks noChangeAspect="1"/>
              </p:cNvSpPr>
              <p:nvPr/>
            </p:nvSpPr>
            <p:spPr>
              <a:xfrm>
                <a:off x="3882024" y="2349000"/>
                <a:ext cx="2160000" cy="2160000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42" name="Ellipse 41"/>
              <p:cNvSpPr>
                <a:spLocks noChangeAspect="1"/>
              </p:cNvSpPr>
              <p:nvPr/>
            </p:nvSpPr>
            <p:spPr>
              <a:xfrm>
                <a:off x="4179080" y="2718144"/>
                <a:ext cx="720000" cy="720000"/>
              </a:xfrm>
              <a:prstGeom prst="ellipse">
                <a:avLst/>
              </a:prstGeom>
              <a:grpFill/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de-DE" sz="4400" dirty="0" smtClean="0">
                    <a:solidFill>
                      <a:schemeClr val="tx1"/>
                    </a:solidFill>
                  </a:rPr>
                  <a:t>+</a:t>
                </a:r>
                <a:endParaRPr lang="de-DE" sz="4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Ellipse 42"/>
              <p:cNvSpPr>
                <a:spLocks noChangeAspect="1"/>
              </p:cNvSpPr>
              <p:nvPr/>
            </p:nvSpPr>
            <p:spPr>
              <a:xfrm>
                <a:off x="5034032" y="2715139"/>
                <a:ext cx="720000" cy="720000"/>
              </a:xfrm>
              <a:prstGeom prst="ellipse">
                <a:avLst/>
              </a:prstGeom>
              <a:grpFill/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de-DE" sz="4400" dirty="0" smtClean="0">
                    <a:solidFill>
                      <a:schemeClr val="tx1"/>
                    </a:solidFill>
                  </a:rPr>
                  <a:t>+</a:t>
                </a:r>
                <a:endParaRPr lang="de-DE" sz="4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uppieren 43"/>
            <p:cNvGrpSpPr/>
            <p:nvPr/>
          </p:nvGrpSpPr>
          <p:grpSpPr>
            <a:xfrm>
              <a:off x="6966244" y="4077072"/>
              <a:ext cx="2160000" cy="2160000"/>
              <a:chOff x="3882024" y="2349000"/>
              <a:chExt cx="2160000" cy="2160000"/>
            </a:xfrm>
            <a:scene3d>
              <a:camera prst="orthographicFront">
                <a:rot lat="2400000" lon="0" rev="0"/>
              </a:camera>
              <a:lightRig rig="threePt" dir="t"/>
            </a:scene3d>
          </p:grpSpPr>
          <p:sp>
            <p:nvSpPr>
              <p:cNvPr id="45" name="Ellipse 44"/>
              <p:cNvSpPr>
                <a:spLocks noChangeAspect="1"/>
              </p:cNvSpPr>
              <p:nvPr/>
            </p:nvSpPr>
            <p:spPr>
              <a:xfrm>
                <a:off x="3882024" y="2349000"/>
                <a:ext cx="2160000" cy="21600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46" name="Ellipse 45"/>
              <p:cNvSpPr>
                <a:spLocks noChangeAspect="1"/>
              </p:cNvSpPr>
              <p:nvPr/>
            </p:nvSpPr>
            <p:spPr>
              <a:xfrm>
                <a:off x="4179080" y="2718144"/>
                <a:ext cx="720000" cy="720000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de-DE" sz="4400" dirty="0" smtClean="0">
                    <a:solidFill>
                      <a:schemeClr val="tx1"/>
                    </a:solidFill>
                  </a:rPr>
                  <a:t>+</a:t>
                </a:r>
                <a:endParaRPr lang="de-DE" sz="4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Ellipse 46"/>
              <p:cNvSpPr>
                <a:spLocks noChangeAspect="1"/>
              </p:cNvSpPr>
              <p:nvPr/>
            </p:nvSpPr>
            <p:spPr>
              <a:xfrm>
                <a:off x="5034032" y="2715139"/>
                <a:ext cx="720000" cy="720000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de-DE" sz="4400" dirty="0" smtClean="0">
                    <a:solidFill>
                      <a:schemeClr val="tx1"/>
                    </a:solidFill>
                  </a:rPr>
                  <a:t>+</a:t>
                </a:r>
                <a:endParaRPr lang="de-DE" sz="44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9" name="Ellipse 18"/>
          <p:cNvSpPr>
            <a:spLocks noChangeAspect="1"/>
          </p:cNvSpPr>
          <p:nvPr/>
        </p:nvSpPr>
        <p:spPr>
          <a:xfrm>
            <a:off x="5025128" y="4597582"/>
            <a:ext cx="720000" cy="720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/>
          </a:p>
        </p:txBody>
      </p:sp>
      <p:sp>
        <p:nvSpPr>
          <p:cNvPr id="20" name="Ellipse 19"/>
          <p:cNvSpPr>
            <a:spLocks noChangeAspect="1"/>
          </p:cNvSpPr>
          <p:nvPr/>
        </p:nvSpPr>
        <p:spPr>
          <a:xfrm>
            <a:off x="7800176" y="4412883"/>
            <a:ext cx="720000" cy="72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  <a:scene3d>
            <a:camera prst="orthographicFront">
              <a:rot lat="24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de-DE" sz="4400" dirty="0" smtClean="0">
                <a:solidFill>
                  <a:schemeClr val="tx1"/>
                </a:solidFill>
              </a:rPr>
              <a:t>+</a:t>
            </a:r>
            <a:endParaRPr lang="de-DE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328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Aufsicht bestückte Kiste</a:t>
            </a:r>
          </a:p>
        </p:txBody>
      </p:sp>
      <p:pic>
        <p:nvPicPr>
          <p:cNvPr id="4" name="Bildplatzhalter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90560127"/>
      </p:ext>
    </p:extLst>
  </p:cSld>
  <p:clrMapOvr>
    <a:masterClrMapping/>
  </p:clrMapOvr>
</p:sld>
</file>

<file path=ppt/theme/theme1.xml><?xml version="1.0" encoding="utf-8"?>
<a:theme xmlns:a="http://schemas.openxmlformats.org/drawingml/2006/main" name="Bauplan">
  <a:themeElements>
    <a:clrScheme name="Did Chemie">
      <a:dk1>
        <a:sysClr val="windowText" lastClr="000000"/>
      </a:dk1>
      <a:lt1>
        <a:sysClr val="window" lastClr="FFFFFF"/>
      </a:lt1>
      <a:dk2>
        <a:srgbClr val="646464"/>
      </a:dk2>
      <a:lt2>
        <a:srgbClr val="DCDCDC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22225">
          <a:solidFill>
            <a:schemeClr val="tx1"/>
          </a:solidFill>
        </a:ln>
      </a:spPr>
      <a:bodyPr rtlCol="0" anchor="t"/>
      <a:lstStyle>
        <a:defPPr>
          <a:defRPr sz="12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A4-Papier (210 x 297 mm)</PresentationFormat>
  <Paragraphs>91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Bauplan</vt:lpstr>
      <vt:lpstr>Umriss Styropor- und Styrodur-Platte</vt:lpstr>
      <vt:lpstr>Styrodur-Platte 1 (Grundriss-Darstellung)</vt:lpstr>
      <vt:lpstr>Grüne Rechtecke (noch benötigt?)</vt:lpstr>
      <vt:lpstr>Übersicht des Aufbaues (seitliche Ansicht)</vt:lpstr>
      <vt:lpstr>20x Moosgummi-Modell für die Elektronen</vt:lpstr>
      <vt:lpstr>2x Moosgummi-Modell für Kohlenstoff</vt:lpstr>
      <vt:lpstr>4x Moosgummi-Modell für Kupfer</vt:lpstr>
      <vt:lpstr>2x Moosgummi-Modell für Eisen</vt:lpstr>
      <vt:lpstr>Aufsicht bestückte Kiste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Regina</dc:creator>
  <cp:lastModifiedBy>Regina</cp:lastModifiedBy>
  <cp:revision>169</cp:revision>
  <cp:lastPrinted>2022-11-29T08:48:22Z</cp:lastPrinted>
  <dcterms:created xsi:type="dcterms:W3CDTF">2015-09-22T07:49:57Z</dcterms:created>
  <dcterms:modified xsi:type="dcterms:W3CDTF">2023-01-26T12:23:46Z</dcterms:modified>
  <cp:contentStatus/>
</cp:coreProperties>
</file>