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33" autoAdjust="0"/>
    <p:restoredTop sz="94660"/>
  </p:normalViewPr>
  <p:slideViewPr>
    <p:cSldViewPr snapToGrid="0" showGuides="1">
      <p:cViewPr varScale="1">
        <p:scale>
          <a:sx n="103" d="100"/>
          <a:sy n="103" d="100"/>
        </p:scale>
        <p:origin x="132" y="18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1369A-E93A-4449-93CD-5A40101ED712}" type="datetimeFigureOut">
              <a:rPr lang="de-DE" smtClean="0"/>
              <a:t>05.09.2016</a:t>
            </a:fld>
            <a:endParaRPr lang="de-DE"/>
          </a:p>
        </p:txBody>
      </p:sp>
      <p:sp>
        <p:nvSpPr>
          <p:cNvPr id="4" name="Folienbildplatzhalt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31A88-E5BF-4EDF-A73E-7139BB58A262}" type="slidenum">
              <a:rPr lang="de-DE" smtClean="0"/>
              <a:t>‹Nr.›</a:t>
            </a:fld>
            <a:endParaRPr lang="de-DE"/>
          </a:p>
        </p:txBody>
      </p:sp>
    </p:spTree>
    <p:extLst>
      <p:ext uri="{BB962C8B-B14F-4D97-AF65-F5344CB8AC3E}">
        <p14:creationId xmlns:p14="http://schemas.microsoft.com/office/powerpoint/2010/main" val="267671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67357" y="1654216"/>
            <a:ext cx="9000000" cy="47880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0"/>
          </p:nvPr>
        </p:nvSpPr>
        <p:spPr>
          <a:xfrm>
            <a:off x="8420377" y="374650"/>
            <a:ext cx="1044000" cy="719138"/>
          </a:xfrm>
          <a:solidFill>
            <a:schemeClr val="tx2"/>
          </a:solidFill>
          <a:ln>
            <a:solidFill>
              <a:schemeClr val="tx2"/>
            </a:solidFill>
          </a:ln>
        </p:spPr>
        <p:txBody>
          <a:bodyPr anchor="ctr"/>
          <a:lstStyle>
            <a:lvl1pPr algn="ctr">
              <a:defRPr sz="2400">
                <a:solidFill>
                  <a:schemeClr val="bg1"/>
                </a:solidFill>
              </a:defRPr>
            </a:lvl1pPr>
          </a:lstStyle>
          <a:p>
            <a:pPr lvl="0"/>
            <a:endParaRPr lang="de-DE" dirty="0"/>
          </a:p>
        </p:txBody>
      </p:sp>
      <p:sp>
        <p:nvSpPr>
          <p:cNvPr id="10" name="Textplatzhalter 9"/>
          <p:cNvSpPr>
            <a:spLocks noGrp="1"/>
          </p:cNvSpPr>
          <p:nvPr>
            <p:ph type="body" sz="quarter" idx="11"/>
          </p:nvPr>
        </p:nvSpPr>
        <p:spPr>
          <a:xfrm>
            <a:off x="502326" y="1146322"/>
            <a:ext cx="8928100" cy="432000"/>
          </a:xfrm>
        </p:spPr>
        <p:txBody>
          <a:bodyPr/>
          <a:lstStyle>
            <a:lvl1pPr algn="ctr">
              <a:defRPr/>
            </a:lvl1pPr>
          </a:lstStyle>
          <a:p>
            <a:pPr lvl="0"/>
            <a:endParaRPr lang="de-DE" dirty="0"/>
          </a:p>
        </p:txBody>
      </p:sp>
    </p:spTree>
    <p:extLst>
      <p:ext uri="{BB962C8B-B14F-4D97-AF65-F5344CB8AC3E}">
        <p14:creationId xmlns:p14="http://schemas.microsoft.com/office/powerpoint/2010/main" val="30867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p:nvPr>
        </p:nvSpPr>
        <p:spPr>
          <a:xfrm>
            <a:off x="464024" y="368490"/>
            <a:ext cx="9007522" cy="6114196"/>
          </a:xfrm>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4065403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81005" y="374288"/>
            <a:ext cx="7920000" cy="720000"/>
          </a:xfrm>
          <a:prstGeom prst="rect">
            <a:avLst/>
          </a:prstGeom>
          <a:solidFill>
            <a:schemeClr val="bg1">
              <a:lumMod val="85000"/>
            </a:schemeClr>
          </a:solidFill>
          <a:ln>
            <a:solidFill>
              <a:schemeClr val="bg1">
                <a:lumMod val="85000"/>
              </a:schemeClr>
            </a:solidFill>
          </a:ln>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516074" y="1654216"/>
            <a:ext cx="8928000" cy="4788000"/>
          </a:xfrm>
          <a:prstGeom prst="rect">
            <a:avLst/>
          </a:prstGeom>
        </p:spPr>
        <p:txBody>
          <a:bodyPr vert="horz" lIns="91440" tIns="45720" rIns="91440" bIns="45720" rtlCol="0">
            <a:noAutofit/>
          </a:bodyPr>
          <a:lstStyle/>
          <a:p>
            <a:pPr lvl="0"/>
            <a:r>
              <a:rPr lang="de-DE" dirty="0" smtClean="0"/>
              <a:t>Formatvorlagen des Textmasters bearbeiten</a:t>
            </a:r>
          </a:p>
        </p:txBody>
      </p:sp>
    </p:spTree>
    <p:extLst>
      <p:ext uri="{BB962C8B-B14F-4D97-AF65-F5344CB8AC3E}">
        <p14:creationId xmlns:p14="http://schemas.microsoft.com/office/powerpoint/2010/main" val="1559719623"/>
      </p:ext>
    </p:extLst>
  </p:cSld>
  <p:clrMap bg1="lt1" tx1="dk1" bg2="lt2" tx2="dk2" accent1="accent1" accent2="accent2" accent3="accent3" accent4="accent4" accent5="accent5" accent6="accent6" hlink="hlink" folHlink="folHlink"/>
  <p:sldLayoutIdLst>
    <p:sldLayoutId id="2147483650" r:id="rId1"/>
    <p:sldLayoutId id="2147483654" r:id="rId2"/>
  </p:sldLayoutIdLst>
  <p:txStyles>
    <p:titleStyle>
      <a:lvl1pPr algn="ctr" defTabSz="742950" rtl="0" eaLnBrk="1" latinLnBrk="0" hangingPunct="1">
        <a:lnSpc>
          <a:spcPct val="100000"/>
        </a:lnSpc>
        <a:spcBef>
          <a:spcPts val="0"/>
        </a:spcBef>
        <a:buNone/>
        <a:defRPr sz="2400" kern="1200">
          <a:solidFill>
            <a:schemeClr val="tx1"/>
          </a:solidFill>
          <a:latin typeface="+mj-lt"/>
          <a:ea typeface="+mj-ea"/>
          <a:cs typeface="+mj-cs"/>
        </a:defRPr>
      </a:lvl1pPr>
    </p:titleStyle>
    <p:bodyStyle>
      <a:lvl1pPr marL="0" indent="0" algn="l" defTabSz="742950" rtl="0" eaLnBrk="1" latinLnBrk="0" hangingPunct="1">
        <a:lnSpc>
          <a:spcPct val="100000"/>
        </a:lnSpc>
        <a:spcBef>
          <a:spcPts val="0"/>
        </a:spcBef>
        <a:buFont typeface="Arial" panose="020B0604020202020204" pitchFamily="34" charset="0"/>
        <a:buNone/>
        <a:defRPr sz="1400" kern="1200">
          <a:solidFill>
            <a:schemeClr val="tx1"/>
          </a:solidFill>
          <a:latin typeface="+mn-lt"/>
          <a:ea typeface="+mn-ea"/>
          <a:cs typeface="+mn-cs"/>
        </a:defRPr>
      </a:lvl1pPr>
      <a:lvl2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2pPr>
      <a:lvl3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3pPr>
      <a:lvl4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4pPr>
      <a:lvl5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de-D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000" dirty="0" smtClean="0"/>
              <a:t>Lehrerinformation (Gold aus dem Meer? Elektrolyse von Zinkiodid)</a:t>
            </a:r>
            <a:br>
              <a:rPr lang="de-DE" sz="2000" dirty="0" smtClean="0"/>
            </a:br>
            <a:r>
              <a:rPr lang="de-DE" sz="1200" dirty="0" smtClean="0"/>
              <a:t>Stand </a:t>
            </a:r>
            <a:fld id="{A2F829DE-0171-4016-8A32-E4B81A0872E9}" type="datetime1">
              <a:rPr lang="de-DE" sz="1200" smtClean="0"/>
              <a:t>05.09.2016</a:t>
            </a:fld>
            <a:endParaRPr lang="de-DE" sz="2000"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218203898"/>
              </p:ext>
            </p:extLst>
          </p:nvPr>
        </p:nvGraphicFramePr>
        <p:xfrm>
          <a:off x="481005" y="1654175"/>
          <a:ext cx="8986846" cy="5069840"/>
        </p:xfrm>
        <a:graphic>
          <a:graphicData uri="http://schemas.openxmlformats.org/drawingml/2006/table">
            <a:tbl>
              <a:tblPr firstRow="1" bandRow="1">
                <a:effectLst/>
                <a:tableStyleId>{5C22544A-7EE6-4342-B048-85BDC9FD1C3A}</a:tableStyleId>
              </a:tblPr>
              <a:tblGrid>
                <a:gridCol w="4493423">
                  <a:extLst>
                    <a:ext uri="{9D8B030D-6E8A-4147-A177-3AD203B41FA5}">
                      <a16:colId xmlns:a16="http://schemas.microsoft.com/office/drawing/2014/main" val="1131528128"/>
                    </a:ext>
                  </a:extLst>
                </a:gridCol>
                <a:gridCol w="4493423">
                  <a:extLst>
                    <a:ext uri="{9D8B030D-6E8A-4147-A177-3AD203B41FA5}">
                      <a16:colId xmlns:a16="http://schemas.microsoft.com/office/drawing/2014/main" val="3608609625"/>
                    </a:ext>
                  </a:extLst>
                </a:gridCol>
              </a:tblGrid>
              <a:tr h="370840">
                <a:tc gridSpan="2">
                  <a:txBody>
                    <a:bodyPr/>
                    <a:lstStyle/>
                    <a:p>
                      <a:r>
                        <a:rPr lang="de-DE" sz="1400" dirty="0" smtClean="0">
                          <a:solidFill>
                            <a:schemeClr val="tx1"/>
                          </a:solidFill>
                        </a:rPr>
                        <a:t>Lehrziel:</a:t>
                      </a:r>
                      <a:r>
                        <a:rPr lang="de-DE" sz="1400" b="0" dirty="0" smtClean="0">
                          <a:solidFill>
                            <a:schemeClr val="tx1"/>
                          </a:solidFill>
                        </a:rPr>
                        <a:t> Mit Hilfe des elektrischen Stroms können Verbindungen in Elemente zerlegt werden. Das Verfahren hat Bedeutung</a:t>
                      </a:r>
                      <a:r>
                        <a:rPr lang="de-DE" sz="1400" b="0" baseline="0" dirty="0" smtClean="0">
                          <a:solidFill>
                            <a:schemeClr val="tx1"/>
                          </a:solidFill>
                        </a:rPr>
                        <a:t> bei der Gewinnung von Metallen aus Erzen.</a:t>
                      </a:r>
                      <a:endParaRPr lang="de-DE" sz="1400" b="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1152470"/>
                  </a:ext>
                </a:extLst>
              </a:tr>
              <a:tr h="370840">
                <a:tc gridSpan="2">
                  <a:txBody>
                    <a:bodyPr/>
                    <a:lstStyle/>
                    <a:p>
                      <a:r>
                        <a:rPr lang="de-DE" sz="1400" b="1" dirty="0" smtClean="0">
                          <a:solidFill>
                            <a:schemeClr val="tx1"/>
                          </a:solidFill>
                        </a:rPr>
                        <a:t>Vorkenntnisse:</a:t>
                      </a:r>
                      <a:r>
                        <a:rPr lang="de-DE" sz="1400" b="0" dirty="0" smtClean="0">
                          <a:solidFill>
                            <a:schemeClr val="tx1"/>
                          </a:solidFill>
                        </a:rPr>
                        <a:t> Atom, Ion, Anion, Kation, Elektron, wissenschaftliche Stromrichtung.</a:t>
                      </a:r>
                      <a:endParaRPr lang="de-DE" sz="1400" b="1"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4656688"/>
                  </a:ext>
                </a:extLst>
              </a:tr>
              <a:tr h="370840">
                <a:tc>
                  <a:txBody>
                    <a:bodyPr/>
                    <a:lstStyle/>
                    <a:p>
                      <a:r>
                        <a:rPr lang="de-DE" sz="1400" b="1" dirty="0" smtClean="0">
                          <a:solidFill>
                            <a:schemeClr val="tx1"/>
                          </a:solidFill>
                        </a:rPr>
                        <a:t>Vorbereitung</a:t>
                      </a:r>
                      <a:r>
                        <a:rPr lang="de-DE" sz="1400" b="1" baseline="0" dirty="0" smtClean="0">
                          <a:solidFill>
                            <a:schemeClr val="tx1"/>
                          </a:solidFill>
                        </a:rPr>
                        <a:t> (Fertigen der Kiste):</a:t>
                      </a:r>
                    </a:p>
                    <a:p>
                      <a:pPr marL="177800" indent="-177800">
                        <a:buFont typeface="+mj-lt"/>
                        <a:buAutoNum type="arabicPeriod"/>
                      </a:pPr>
                      <a:r>
                        <a:rPr lang="de-DE" sz="1400" baseline="0" dirty="0" smtClean="0">
                          <a:solidFill>
                            <a:schemeClr val="tx1"/>
                          </a:solidFill>
                        </a:rPr>
                        <a:t>Herstellung der Styroporeinlage nach Datei „ek34_Bauplan“. Zeichnungen können als Schablonen genutzt werden.</a:t>
                      </a:r>
                    </a:p>
                    <a:p>
                      <a:pPr marL="177800" indent="-177800">
                        <a:buFont typeface="+mj-lt"/>
                        <a:buAutoNum type="arabicPeriod"/>
                      </a:pPr>
                      <a:r>
                        <a:rPr lang="de-DE" sz="1400" baseline="0" dirty="0" smtClean="0">
                          <a:solidFill>
                            <a:schemeClr val="tx1"/>
                          </a:solidFill>
                        </a:rPr>
                        <a:t>Herstellung der Moosgummi-Modelle und des Elektroden-Halters, wie in Datei „ek34_Bauplan“ beschrieben.</a:t>
                      </a:r>
                    </a:p>
                    <a:p>
                      <a:pPr marL="177800" indent="-177800">
                        <a:buFont typeface="+mj-lt"/>
                        <a:buAutoNum type="arabicPeriod"/>
                      </a:pPr>
                      <a:r>
                        <a:rPr lang="de-DE" sz="1400" baseline="0" dirty="0" smtClean="0">
                          <a:solidFill>
                            <a:schemeClr val="tx1"/>
                          </a:solidFill>
                        </a:rPr>
                        <a:t>Datei „ek34_Beschriftung“ ausdrucken, wie auf jeder Folie oben beschrieben. Kistenaufdruck mit selbstklebender Folie auf den kurzen Seiten der Kiste befestigen.</a:t>
                      </a:r>
                    </a:p>
                    <a:p>
                      <a:pPr marL="177800" indent="-177800">
                        <a:buFont typeface="+mj-lt"/>
                        <a:buAutoNum type="arabicPeriod"/>
                      </a:pPr>
                      <a:r>
                        <a:rPr lang="de-DE" sz="1400" baseline="0" dirty="0" smtClean="0">
                          <a:solidFill>
                            <a:schemeClr val="tx1"/>
                          </a:solidFill>
                        </a:rPr>
                        <a:t>Anleitung drucken („ek34_Anleitung“) in DIN A4. Im Broschüren-Modus, oben binden.</a:t>
                      </a:r>
                    </a:p>
                    <a:p>
                      <a:pPr marL="177800" indent="-177800">
                        <a:buFont typeface="+mj-lt"/>
                        <a:buAutoNum type="arabicPeriod"/>
                      </a:pPr>
                      <a:r>
                        <a:rPr lang="de-DE" sz="1400" baseline="0" dirty="0" smtClean="0">
                          <a:solidFill>
                            <a:schemeClr val="tx1"/>
                          </a:solidFill>
                        </a:rPr>
                        <a:t>Dokumententasche mit doppelseitigem Klebeband im Deckel befestigen.</a:t>
                      </a:r>
                      <a:endParaRPr lang="de-DE" sz="14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400" b="1" dirty="0" smtClean="0">
                          <a:solidFill>
                            <a:schemeClr val="tx1"/>
                          </a:solidFill>
                        </a:rPr>
                        <a:t>Vorbereitung (Kiste einsetzen):</a:t>
                      </a:r>
                    </a:p>
                    <a:p>
                      <a:pPr marL="177800" indent="-177800">
                        <a:buFont typeface="+mj-lt"/>
                        <a:buAutoNum type="arabicPeriod"/>
                      </a:pPr>
                      <a:r>
                        <a:rPr lang="de-DE" sz="1400" dirty="0" smtClean="0">
                          <a:solidFill>
                            <a:schemeClr val="tx1"/>
                          </a:solidFill>
                        </a:rPr>
                        <a:t>Herstellen einer Zinkiodid-Lösung w~1%</a:t>
                      </a:r>
                    </a:p>
                    <a:p>
                      <a:pPr marL="357188" indent="-185738">
                        <a:buFont typeface="Symbol" panose="05050102010706020507" pitchFamily="18" charset="2"/>
                        <a:buChar char="-"/>
                      </a:pPr>
                      <a:r>
                        <a:rPr lang="de-DE" sz="1400" dirty="0" smtClean="0">
                          <a:solidFill>
                            <a:schemeClr val="tx1"/>
                          </a:solidFill>
                        </a:rPr>
                        <a:t>0,5g</a:t>
                      </a:r>
                      <a:r>
                        <a:rPr lang="de-DE" sz="1400" baseline="0" dirty="0" smtClean="0">
                          <a:solidFill>
                            <a:schemeClr val="tx1"/>
                          </a:solidFill>
                        </a:rPr>
                        <a:t> Iod in 50mL VE-Wasser lösen und 1g Zinkpulver hinzugeben. Der Ansatz wird geschüttelt und einige Minuten stehen gelassen. Die Lösung sollte sich entfärben, ggf. mehr Zinkpulver hinzugeben. Ein Bodensatz an Zink ist zu empfehlen.</a:t>
                      </a:r>
                    </a:p>
                    <a:p>
                      <a:pPr marL="177800" indent="-177800">
                        <a:buFont typeface="+mj-lt"/>
                        <a:buAutoNum type="arabicPeriod" startAt="2"/>
                      </a:pPr>
                      <a:r>
                        <a:rPr lang="de-DE" sz="1400" baseline="0" dirty="0" smtClean="0">
                          <a:solidFill>
                            <a:schemeClr val="tx1"/>
                          </a:solidFill>
                        </a:rPr>
                        <a:t>Die Zinkiodid-Lösung wird wiederverwendet. Das feste Zink durch rühren im Becherglas von der Elektrode lösen. Die gesamte Lösung aus dem Becherglas zurück in die Vorratsflasche.</a:t>
                      </a: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437"/>
                  </a:ext>
                </a:extLst>
              </a:tr>
              <a:tr h="370840">
                <a:tc gridSpan="2">
                  <a:txBody>
                    <a:bodyPr/>
                    <a:lstStyle/>
                    <a:p>
                      <a:pPr marL="0" marR="0" indent="0" algn="l" defTabSz="742950" rtl="0" eaLnBrk="1" fontAlgn="auto" latinLnBrk="0" hangingPunct="1">
                        <a:lnSpc>
                          <a:spcPct val="100000"/>
                        </a:lnSpc>
                        <a:spcBef>
                          <a:spcPts val="0"/>
                        </a:spcBef>
                        <a:spcAft>
                          <a:spcPts val="0"/>
                        </a:spcAft>
                        <a:buClrTx/>
                        <a:buSzTx/>
                        <a:buFontTx/>
                        <a:buNone/>
                        <a:tabLst/>
                        <a:defRPr/>
                      </a:pPr>
                      <a:r>
                        <a:rPr lang="de-DE" sz="1400" b="1" dirty="0" smtClean="0">
                          <a:solidFill>
                            <a:schemeClr val="tx1"/>
                          </a:solidFill>
                        </a:rPr>
                        <a:t>Anleitung:</a:t>
                      </a:r>
                      <a:r>
                        <a:rPr lang="de-DE" sz="1400" b="0" dirty="0" smtClean="0">
                          <a:solidFill>
                            <a:schemeClr val="tx1"/>
                          </a:solidFill>
                        </a:rPr>
                        <a:t> Erst führen die Lernenden das Experiment auf Stoffebene durch, dann erklären sie</a:t>
                      </a:r>
                      <a:r>
                        <a:rPr lang="de-DE" sz="1400" b="0" baseline="0" dirty="0" smtClean="0">
                          <a:solidFill>
                            <a:schemeClr val="tx1"/>
                          </a:solidFill>
                        </a:rPr>
                        <a:t> sich die Beobachtung auf Teilchenebene mit Hilfe der Moosgummi-Modelle.</a:t>
                      </a:r>
                      <a:endParaRPr lang="de-DE" sz="1400" b="1" dirty="0" smtClean="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7800" indent="-177800">
                        <a:buFont typeface="+mj-lt"/>
                        <a:buAutoNum type="arabicPeriod"/>
                      </a:pPr>
                      <a:endParaRPr lang="de-DE" sz="1400" dirty="0">
                        <a:solidFill>
                          <a:schemeClr val="accent2"/>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5575903"/>
                  </a:ext>
                </a:extLst>
              </a:tr>
              <a:tr h="370840">
                <a:tc gridSpan="2">
                  <a:txBody>
                    <a:bodyPr/>
                    <a:lstStyle/>
                    <a:p>
                      <a:pPr marL="0" marR="0" indent="0" algn="l" defTabSz="742950" rtl="0" eaLnBrk="1" fontAlgn="auto" latinLnBrk="0" hangingPunct="1">
                        <a:lnSpc>
                          <a:spcPct val="100000"/>
                        </a:lnSpc>
                        <a:spcBef>
                          <a:spcPts val="0"/>
                        </a:spcBef>
                        <a:spcAft>
                          <a:spcPts val="0"/>
                        </a:spcAft>
                        <a:buClrTx/>
                        <a:buSzTx/>
                        <a:buFontTx/>
                        <a:buNone/>
                        <a:tabLst/>
                        <a:defRPr/>
                      </a:pPr>
                      <a:r>
                        <a:rPr lang="de-DE" sz="1400" b="1" dirty="0" smtClean="0">
                          <a:solidFill>
                            <a:schemeClr val="tx1"/>
                          </a:solidFill>
                        </a:rPr>
                        <a:t>Bearbeitungszeit: </a:t>
                      </a:r>
                      <a:r>
                        <a:rPr lang="de-DE" sz="1400" b="0" u="none" dirty="0" smtClean="0">
                          <a:solidFill>
                            <a:schemeClr val="tx1"/>
                          </a:solidFill>
                        </a:rPr>
                        <a:t>ca. </a:t>
                      </a:r>
                      <a:r>
                        <a:rPr lang="de-DE" sz="1400" b="0" u="none" dirty="0" smtClean="0">
                          <a:solidFill>
                            <a:schemeClr val="accent2"/>
                          </a:solidFill>
                        </a:rPr>
                        <a:t>15-20</a:t>
                      </a:r>
                      <a:r>
                        <a:rPr lang="de-DE" sz="1400" b="0" u="none" dirty="0" smtClean="0">
                          <a:solidFill>
                            <a:schemeClr val="tx1"/>
                          </a:solidFill>
                        </a:rPr>
                        <a:t> Minuten.</a:t>
                      </a: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7800" indent="-177800">
                        <a:buFont typeface="+mj-lt"/>
                        <a:buAutoNum type="arabicPeriod"/>
                      </a:pPr>
                      <a:endParaRPr lang="de-DE" sz="1400" dirty="0">
                        <a:solidFill>
                          <a:schemeClr val="accent2"/>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413804"/>
                  </a:ext>
                </a:extLst>
              </a:tr>
            </a:tbl>
          </a:graphicData>
        </a:graphic>
      </p:graphicFrame>
      <p:sp>
        <p:nvSpPr>
          <p:cNvPr id="4" name="Textplatzhalter 3"/>
          <p:cNvSpPr>
            <a:spLocks noGrp="1"/>
          </p:cNvSpPr>
          <p:nvPr>
            <p:ph type="body" sz="quarter" idx="10"/>
          </p:nvPr>
        </p:nvSpPr>
        <p:spPr/>
        <p:txBody>
          <a:bodyPr/>
          <a:lstStyle/>
          <a:p>
            <a:r>
              <a:rPr lang="de-DE" dirty="0" smtClean="0"/>
              <a:t>ek34</a:t>
            </a:r>
            <a:endParaRPr lang="de-DE" dirty="0"/>
          </a:p>
        </p:txBody>
      </p:sp>
      <p:sp>
        <p:nvSpPr>
          <p:cNvPr id="5" name="Textplatzhalter 4"/>
          <p:cNvSpPr>
            <a:spLocks noGrp="1"/>
          </p:cNvSpPr>
          <p:nvPr>
            <p:ph type="body" sz="quarter" idx="11"/>
          </p:nvPr>
        </p:nvSpPr>
        <p:spPr/>
        <p:txBody>
          <a:bodyPr/>
          <a:lstStyle/>
          <a:p>
            <a:r>
              <a:rPr lang="de-DE" dirty="0" smtClean="0"/>
              <a:t>Erfahrungskiste erarbeitet von AK Unterricht,</a:t>
            </a:r>
          </a:p>
          <a:p>
            <a:r>
              <a:rPr lang="de-DE" dirty="0" smtClean="0"/>
              <a:t>Didaktik Chemie, Universität Bayreuth</a:t>
            </a:r>
            <a:endParaRPr lang="de-DE" dirty="0"/>
          </a:p>
        </p:txBody>
      </p:sp>
    </p:spTree>
    <p:extLst>
      <p:ext uri="{BB962C8B-B14F-4D97-AF65-F5344CB8AC3E}">
        <p14:creationId xmlns:p14="http://schemas.microsoft.com/office/powerpoint/2010/main" val="266856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sz="quarter" idx="10"/>
            <p:extLst>
              <p:ext uri="{D42A27DB-BD31-4B8C-83A1-F6EECF244321}">
                <p14:modId xmlns:p14="http://schemas.microsoft.com/office/powerpoint/2010/main" val="2708509451"/>
              </p:ext>
            </p:extLst>
          </p:nvPr>
        </p:nvGraphicFramePr>
        <p:xfrm>
          <a:off x="477672" y="368300"/>
          <a:ext cx="8993874" cy="6416040"/>
        </p:xfrm>
        <a:graphic>
          <a:graphicData uri="http://schemas.openxmlformats.org/drawingml/2006/table">
            <a:tbl>
              <a:tblPr firstRow="1" bandRow="1">
                <a:effectLst/>
                <a:tableStyleId>{5C22544A-7EE6-4342-B048-85BDC9FD1C3A}</a:tableStyleId>
              </a:tblPr>
              <a:tblGrid>
                <a:gridCol w="4496937">
                  <a:extLst>
                    <a:ext uri="{9D8B030D-6E8A-4147-A177-3AD203B41FA5}">
                      <a16:colId xmlns:a16="http://schemas.microsoft.com/office/drawing/2014/main" val="3226505372"/>
                    </a:ext>
                  </a:extLst>
                </a:gridCol>
                <a:gridCol w="4496937">
                  <a:extLst>
                    <a:ext uri="{9D8B030D-6E8A-4147-A177-3AD203B41FA5}">
                      <a16:colId xmlns:a16="http://schemas.microsoft.com/office/drawing/2014/main" val="2057034290"/>
                    </a:ext>
                  </a:extLst>
                </a:gridCol>
              </a:tblGrid>
              <a:tr h="370840">
                <a:tc gridSpan="2">
                  <a:txBody>
                    <a:bodyPr/>
                    <a:lstStyle/>
                    <a:p>
                      <a:pPr algn="r"/>
                      <a:r>
                        <a:rPr lang="de-DE" sz="1800" b="0" dirty="0" smtClean="0">
                          <a:solidFill>
                            <a:schemeClr val="tx1"/>
                          </a:solidFill>
                        </a:rPr>
                        <a:t>Seite </a:t>
                      </a:r>
                      <a:fld id="{14EDA8F8-F8BC-4BA8-AAEA-070275FE8C20}" type="slidenum">
                        <a:rPr lang="de-DE" sz="1800" b="0" smtClean="0">
                          <a:solidFill>
                            <a:schemeClr val="tx1"/>
                          </a:solidFill>
                        </a:rPr>
                        <a:t>2</a:t>
                      </a:fld>
                      <a:endParaRPr lang="de-DE" sz="1800" b="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70547"/>
                  </a:ext>
                </a:extLst>
              </a:tr>
              <a:tr h="370840">
                <a:tc gridSpan="2">
                  <a:txBody>
                    <a:bodyPr/>
                    <a:lstStyle/>
                    <a:p>
                      <a:r>
                        <a:rPr lang="de-DE" sz="1400" b="1" dirty="0" smtClean="0">
                          <a:solidFill>
                            <a:schemeClr val="tx1"/>
                          </a:solidFill>
                        </a:rPr>
                        <a:t>Einsatz</a:t>
                      </a:r>
                      <a:r>
                        <a:rPr lang="de-DE" sz="1400" b="1" baseline="0" dirty="0" smtClean="0">
                          <a:solidFill>
                            <a:schemeClr val="tx1"/>
                          </a:solidFill>
                        </a:rPr>
                        <a:t> im Unterricht:</a:t>
                      </a:r>
                      <a:r>
                        <a:rPr lang="de-DE" sz="1400" b="0" baseline="0" dirty="0" smtClean="0">
                          <a:solidFill>
                            <a:schemeClr val="tx1"/>
                          </a:solidFill>
                        </a:rPr>
                        <a:t> Die Lernenden gehen in ek34 problemorientiert vor und sollen verstehen, wie aus einer Lösung Elemente, besonders Metalle, gewonnen werden können. Die Zinkiodid-Elektrolyse wird auf Stoffebene durchgeführt und auf Teilchenebene erklärt. Als Erfolgskontrolle dient die Anwendung auf die Gewinnung von Gold aus Gold(III)-</a:t>
                      </a:r>
                      <a:r>
                        <a:rPr lang="de-DE" sz="1400" b="0" baseline="0" dirty="0" err="1" smtClean="0">
                          <a:solidFill>
                            <a:schemeClr val="tx1"/>
                          </a:solidFill>
                        </a:rPr>
                        <a:t>antimonid</a:t>
                      </a:r>
                      <a:r>
                        <a:rPr lang="de-DE" sz="1400" b="0" baseline="0" dirty="0" smtClean="0">
                          <a:solidFill>
                            <a:schemeClr val="tx1"/>
                          </a:solidFill>
                        </a:rPr>
                        <a:t>-Lösung (Meerwasser) </a:t>
                      </a:r>
                      <a:r>
                        <a:rPr lang="de-DE" sz="1400" b="0" baseline="0" dirty="0" err="1" smtClean="0">
                          <a:solidFill>
                            <a:schemeClr val="tx1"/>
                          </a:solidFill>
                        </a:rPr>
                        <a:t>AuSb</a:t>
                      </a:r>
                      <a:r>
                        <a:rPr lang="de-DE" sz="1400" b="0" baseline="-25000" dirty="0" err="1" smtClean="0">
                          <a:solidFill>
                            <a:schemeClr val="tx1"/>
                          </a:solidFill>
                        </a:rPr>
                        <a:t>aq</a:t>
                      </a:r>
                      <a:r>
                        <a:rPr lang="de-DE" sz="1400" b="0" baseline="0" dirty="0" smtClean="0">
                          <a:solidFill>
                            <a:schemeClr val="tx1"/>
                          </a:solidFill>
                        </a:rPr>
                        <a:t>.</a:t>
                      </a:r>
                      <a:endParaRPr lang="de-DE" sz="1400" b="1" baseline="0" dirty="0" smtClean="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982035"/>
                  </a:ext>
                </a:extLst>
              </a:tr>
              <a:tr h="370840">
                <a:tc>
                  <a:txBody>
                    <a:bodyPr/>
                    <a:lstStyle/>
                    <a:p>
                      <a:r>
                        <a:rPr lang="de-DE" sz="1400" b="1" dirty="0" smtClean="0">
                          <a:solidFill>
                            <a:schemeClr val="tx1"/>
                          </a:solidFill>
                        </a:rPr>
                        <a:t>Materialliste:</a:t>
                      </a:r>
                    </a:p>
                    <a:p>
                      <a:pPr marL="177800" indent="-177800">
                        <a:buFont typeface="Arial" panose="020B0604020202020204" pitchFamily="34" charset="0"/>
                        <a:buChar char="•"/>
                      </a:pPr>
                      <a:r>
                        <a:rPr lang="de-DE" sz="1400" b="0" dirty="0" smtClean="0">
                          <a:solidFill>
                            <a:schemeClr val="tx1"/>
                          </a:solidFill>
                        </a:rPr>
                        <a:t>Box mit Deckel 30*19*14cm, z.B.</a:t>
                      </a:r>
                      <a:r>
                        <a:rPr lang="de-DE" sz="1400" b="0" baseline="0" dirty="0" smtClean="0">
                          <a:solidFill>
                            <a:schemeClr val="tx1"/>
                          </a:solidFill>
                        </a:rPr>
                        <a:t> Amazon</a:t>
                      </a:r>
                    </a:p>
                    <a:p>
                      <a:pPr marL="177800" indent="-177800">
                        <a:buFont typeface="Arial" panose="020B0604020202020204" pitchFamily="34" charset="0"/>
                        <a:buChar char="•"/>
                      </a:pPr>
                      <a:r>
                        <a:rPr lang="de-DE" sz="1400" b="0" baseline="0" dirty="0" smtClean="0">
                          <a:solidFill>
                            <a:schemeClr val="tx1"/>
                          </a:solidFill>
                        </a:rPr>
                        <a:t>Styropor-Schneidegerät, z. B. </a:t>
                      </a:r>
                      <a:r>
                        <a:rPr lang="de-DE" sz="1400" b="0" baseline="0" dirty="0" err="1" smtClean="0">
                          <a:solidFill>
                            <a:schemeClr val="tx1"/>
                          </a:solidFill>
                        </a:rPr>
                        <a:t>Proxxon</a:t>
                      </a:r>
                      <a:endParaRPr lang="de-DE" sz="1400" b="0" baseline="0" dirty="0" smtClean="0">
                        <a:solidFill>
                          <a:schemeClr val="tx1"/>
                        </a:solidFill>
                      </a:endParaRP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solidFill>
                            <a:schemeClr val="tx1"/>
                          </a:solidFill>
                        </a:rPr>
                        <a:t>Styropor 237*140*15 mm</a:t>
                      </a: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solidFill>
                            <a:schemeClr val="tx1"/>
                          </a:solidFill>
                        </a:rPr>
                        <a:t>Styrodur 237*140*20 mm</a:t>
                      </a:r>
                      <a:endParaRPr lang="de-DE" sz="1400" b="0" baseline="0" dirty="0" smtClean="0">
                        <a:solidFill>
                          <a:schemeClr val="tx1"/>
                        </a:solidFill>
                      </a:endParaRPr>
                    </a:p>
                    <a:p>
                      <a:pPr marL="177800" indent="-177800">
                        <a:buFont typeface="Arial" panose="020B0604020202020204" pitchFamily="34" charset="0"/>
                        <a:buChar char="•"/>
                      </a:pPr>
                      <a:r>
                        <a:rPr lang="de-DE" sz="1400" b="0" baseline="0" dirty="0" smtClean="0">
                          <a:solidFill>
                            <a:schemeClr val="tx1"/>
                          </a:solidFill>
                        </a:rPr>
                        <a:t>Styroporkleber, Baumarkt</a:t>
                      </a:r>
                    </a:p>
                    <a:p>
                      <a:pPr marL="177800" indent="-177800">
                        <a:buFont typeface="Arial" panose="020B0604020202020204" pitchFamily="34" charset="0"/>
                        <a:buChar char="•"/>
                      </a:pPr>
                      <a:r>
                        <a:rPr lang="de-DE" sz="1400" b="0" baseline="0" dirty="0" smtClean="0">
                          <a:solidFill>
                            <a:schemeClr val="tx1"/>
                          </a:solidFill>
                        </a:rPr>
                        <a:t>Pinsel, Universal, Gr. 0, Baumarkt</a:t>
                      </a:r>
                    </a:p>
                    <a:p>
                      <a:pPr marL="177800" indent="-177800">
                        <a:buFont typeface="Arial" panose="020B0604020202020204" pitchFamily="34" charset="0"/>
                        <a:buChar char="•"/>
                      </a:pPr>
                      <a:r>
                        <a:rPr lang="de-DE" sz="1400" b="0" baseline="0" dirty="0" smtClean="0">
                          <a:solidFill>
                            <a:schemeClr val="tx1"/>
                          </a:solidFill>
                        </a:rPr>
                        <a:t>Weiße Farbe (Wandfarbe)</a:t>
                      </a:r>
                    </a:p>
                    <a:p>
                      <a:pPr marL="177800" indent="-177800">
                        <a:buFont typeface="Arial" panose="020B0604020202020204" pitchFamily="34" charset="0"/>
                        <a:buChar char="•"/>
                      </a:pPr>
                      <a:r>
                        <a:rPr lang="de-DE" sz="1400" b="0" baseline="0" dirty="0" smtClean="0">
                          <a:solidFill>
                            <a:schemeClr val="tx1"/>
                          </a:solidFill>
                        </a:rPr>
                        <a:t>Mehrzweck-Messer (Teppich-Messer), Baumarkt</a:t>
                      </a:r>
                    </a:p>
                    <a:p>
                      <a:pPr marL="177800" indent="-177800">
                        <a:buFont typeface="Arial" panose="020B0604020202020204" pitchFamily="34" charset="0"/>
                        <a:buChar char="•"/>
                      </a:pPr>
                      <a:r>
                        <a:rPr lang="de-DE" sz="1400" b="0" baseline="0" dirty="0" smtClean="0">
                          <a:solidFill>
                            <a:schemeClr val="tx1"/>
                          </a:solidFill>
                        </a:rPr>
                        <a:t>Dokumententasche DIN A5, quer mit Klettverschluss, z. B. Amazon</a:t>
                      </a:r>
                    </a:p>
                    <a:p>
                      <a:pPr marL="177800" indent="-177800">
                        <a:buFont typeface="Arial" panose="020B0604020202020204" pitchFamily="34" charset="0"/>
                        <a:buChar char="•"/>
                      </a:pPr>
                      <a:r>
                        <a:rPr lang="de-DE" sz="1400" b="0" baseline="0" dirty="0" smtClean="0">
                          <a:solidFill>
                            <a:schemeClr val="tx1"/>
                          </a:solidFill>
                        </a:rPr>
                        <a:t>Klebeband, beidseitig klebend</a:t>
                      </a:r>
                    </a:p>
                    <a:p>
                      <a:pPr marL="177800" indent="-177800">
                        <a:buFont typeface="Arial" panose="020B0604020202020204" pitchFamily="34" charset="0"/>
                        <a:buChar char="•"/>
                      </a:pPr>
                      <a:r>
                        <a:rPr lang="de-DE" sz="1400" b="0" baseline="0" dirty="0" smtClean="0">
                          <a:solidFill>
                            <a:schemeClr val="tx1"/>
                          </a:solidFill>
                        </a:rPr>
                        <a:t>21 Blatt Kopierpapier, 160g/cm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Ringbinde-Gerät, z. B. General Office</a:t>
                      </a:r>
                    </a:p>
                    <a:p>
                      <a:pPr marL="177800" indent="-177800">
                        <a:buFont typeface="Arial" panose="020B0604020202020204" pitchFamily="34" charset="0"/>
                        <a:buChar char="•"/>
                      </a:pPr>
                      <a:r>
                        <a:rPr lang="de-DE" sz="1400" b="0" baseline="0" dirty="0" smtClean="0">
                          <a:solidFill>
                            <a:schemeClr val="tx1"/>
                          </a:solidFill>
                        </a:rPr>
                        <a:t>Ringbindung, schwarz, 12mm</a:t>
                      </a:r>
                    </a:p>
                    <a:p>
                      <a:pPr marL="177800" indent="-177800">
                        <a:buFont typeface="Arial" panose="020B0604020202020204" pitchFamily="34" charset="0"/>
                        <a:buChar char="•"/>
                      </a:pPr>
                      <a:r>
                        <a:rPr lang="de-DE" sz="1400" b="0" baseline="0" dirty="0" smtClean="0">
                          <a:solidFill>
                            <a:schemeClr val="tx1"/>
                          </a:solidFill>
                        </a:rPr>
                        <a:t>12 Blatt Kopierpapier, 80g/cm</a:t>
                      </a:r>
                      <a:r>
                        <a:rPr lang="de-DE" sz="1400" b="0" baseline="30000" dirty="0" smtClean="0">
                          <a:solidFill>
                            <a:schemeClr val="tx1"/>
                          </a:solidFill>
                        </a:rPr>
                        <a:t>2</a:t>
                      </a: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0" baseline="0" dirty="0" smtClean="0">
                          <a:solidFill>
                            <a:schemeClr val="tx1"/>
                          </a:solidFill>
                        </a:rPr>
                        <a:t>Selbstklebende Folie, transparent</a:t>
                      </a: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solidFill>
                            <a:schemeClr val="tx1"/>
                          </a:solidFill>
                        </a:rPr>
                        <a:t>3 Laminier-Taschen A4</a:t>
                      </a: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dirty="0" smtClean="0">
                          <a:solidFill>
                            <a:schemeClr val="tx1"/>
                          </a:solidFill>
                        </a:rPr>
                        <a:t>19 Etiketten, blau, d=19mm, z.B.</a:t>
                      </a:r>
                      <a:r>
                        <a:rPr lang="de-DE" sz="1400" baseline="0" dirty="0" smtClean="0">
                          <a:solidFill>
                            <a:schemeClr val="tx1"/>
                          </a:solidFill>
                        </a:rPr>
                        <a:t> Herma</a:t>
                      </a:r>
                      <a:endParaRPr lang="de-DE" sz="1400" dirty="0" smtClean="0">
                        <a:solidFill>
                          <a:schemeClr val="tx1"/>
                        </a:solidFill>
                      </a:endParaRPr>
                    </a:p>
                    <a:p>
                      <a:pPr marL="177800" indent="-177800">
                        <a:buFont typeface="Arial" panose="020B0604020202020204" pitchFamily="34" charset="0"/>
                        <a:buChar char="•"/>
                      </a:pPr>
                      <a:endParaRPr lang="de-DE" sz="1400" b="0" baseline="0" dirty="0" smtClean="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7800" indent="-177800">
                        <a:buFont typeface="Arial" panose="020B0604020202020204" pitchFamily="34" charset="0"/>
                        <a:buChar char="•"/>
                      </a:pPr>
                      <a:r>
                        <a:rPr lang="de-DE" sz="1400" dirty="0" smtClean="0">
                          <a:solidFill>
                            <a:schemeClr val="tx1"/>
                          </a:solidFill>
                        </a:rPr>
                        <a:t>Moosgummi, gelb</a:t>
                      </a:r>
                    </a:p>
                    <a:p>
                      <a:pPr marL="177800" indent="-177800">
                        <a:buFont typeface="Arial" panose="020B0604020202020204" pitchFamily="34" charset="0"/>
                        <a:buChar char="•"/>
                      </a:pPr>
                      <a:r>
                        <a:rPr lang="de-DE" sz="1400" dirty="0" smtClean="0">
                          <a:solidFill>
                            <a:schemeClr val="tx1"/>
                          </a:solidFill>
                        </a:rPr>
                        <a:t>Moosgummi,</a:t>
                      </a:r>
                      <a:r>
                        <a:rPr lang="de-DE" sz="1400" baseline="0" dirty="0" smtClean="0">
                          <a:solidFill>
                            <a:schemeClr val="tx1"/>
                          </a:solidFill>
                        </a:rPr>
                        <a:t> blau</a:t>
                      </a:r>
                    </a:p>
                    <a:p>
                      <a:pPr marL="177800" indent="-177800">
                        <a:buFont typeface="Arial" panose="020B0604020202020204" pitchFamily="34" charset="0"/>
                        <a:buChar char="•"/>
                      </a:pPr>
                      <a:r>
                        <a:rPr lang="de-DE" sz="1400" baseline="0" dirty="0" smtClean="0">
                          <a:solidFill>
                            <a:schemeClr val="tx1"/>
                          </a:solidFill>
                        </a:rPr>
                        <a:t>Moosgummi, rot</a:t>
                      </a:r>
                    </a:p>
                    <a:p>
                      <a:pPr marL="177800" indent="-177800">
                        <a:buFont typeface="Arial" panose="020B0604020202020204" pitchFamily="34" charset="0"/>
                        <a:buChar char="•"/>
                      </a:pPr>
                      <a:r>
                        <a:rPr lang="de-DE" sz="1400" baseline="0" dirty="0" smtClean="0">
                          <a:solidFill>
                            <a:schemeClr val="tx1"/>
                          </a:solidFill>
                        </a:rPr>
                        <a:t>Moosgummi, grau</a:t>
                      </a:r>
                    </a:p>
                    <a:p>
                      <a:pPr marL="177800" indent="-177800">
                        <a:buFont typeface="Arial" panose="020B0604020202020204" pitchFamily="34" charset="0"/>
                        <a:buChar char="•"/>
                      </a:pPr>
                      <a:r>
                        <a:rPr lang="de-DE" sz="1400" baseline="0" dirty="0" smtClean="0">
                          <a:solidFill>
                            <a:schemeClr val="tx1"/>
                          </a:solidFill>
                        </a:rPr>
                        <a:t>Bastelkleber, transparent trocknend</a:t>
                      </a:r>
                    </a:p>
                    <a:p>
                      <a:pPr marL="177800" indent="-177800">
                        <a:buFont typeface="Arial" panose="020B0604020202020204" pitchFamily="34" charset="0"/>
                        <a:buChar char="•"/>
                      </a:pPr>
                      <a:r>
                        <a:rPr lang="de-DE" sz="1400" baseline="0" dirty="0" smtClean="0">
                          <a:solidFill>
                            <a:schemeClr val="tx1"/>
                          </a:solidFill>
                        </a:rPr>
                        <a:t>Locheisen, d=20mm</a:t>
                      </a:r>
                    </a:p>
                    <a:p>
                      <a:pPr marL="177800" indent="-177800">
                        <a:buFont typeface="Arial" panose="020B0604020202020204" pitchFamily="34" charset="0"/>
                        <a:buChar char="•"/>
                      </a:pPr>
                      <a:r>
                        <a:rPr lang="de-DE" sz="1400" baseline="0" dirty="0" smtClean="0">
                          <a:solidFill>
                            <a:schemeClr val="tx1"/>
                          </a:solidFill>
                        </a:rPr>
                        <a:t>Kreisschneider z.B. </a:t>
                      </a:r>
                      <a:r>
                        <a:rPr lang="de-DE" sz="1400" baseline="0" dirty="0" err="1" smtClean="0">
                          <a:solidFill>
                            <a:schemeClr val="tx1"/>
                          </a:solidFill>
                        </a:rPr>
                        <a:t>Ursus</a:t>
                      </a:r>
                      <a:r>
                        <a:rPr lang="de-DE" sz="1400" baseline="0" dirty="0" smtClean="0">
                          <a:solidFill>
                            <a:schemeClr val="tx1"/>
                          </a:solidFill>
                        </a:rPr>
                        <a:t> (Amazon)</a:t>
                      </a:r>
                    </a:p>
                    <a:p>
                      <a:pPr marL="177800" indent="-177800">
                        <a:buFont typeface="Arial" panose="020B0604020202020204" pitchFamily="34" charset="0"/>
                        <a:buChar char="•"/>
                      </a:pPr>
                      <a:r>
                        <a:rPr lang="de-DE" sz="1400" baseline="0" dirty="0" smtClean="0">
                          <a:solidFill>
                            <a:schemeClr val="tx1"/>
                          </a:solidFill>
                        </a:rPr>
                        <a:t>Folienstift, permanent, schwarz, M</a:t>
                      </a:r>
                    </a:p>
                    <a:p>
                      <a:pPr marL="177800" indent="-177800">
                        <a:buFont typeface="Arial" panose="020B0604020202020204" pitchFamily="34" charset="0"/>
                        <a:buChar char="•"/>
                      </a:pPr>
                      <a:r>
                        <a:rPr lang="de-DE" sz="1400" baseline="0" dirty="0" smtClean="0">
                          <a:solidFill>
                            <a:schemeClr val="tx1"/>
                          </a:solidFill>
                        </a:rPr>
                        <a:t>Becherglas 50mL, hohe Form</a:t>
                      </a:r>
                    </a:p>
                    <a:p>
                      <a:pPr marL="177800" indent="-177800">
                        <a:buFont typeface="Arial" panose="020B0604020202020204" pitchFamily="34" charset="0"/>
                        <a:buChar char="•"/>
                      </a:pPr>
                      <a:r>
                        <a:rPr lang="de-DE" sz="1400" baseline="0" dirty="0" smtClean="0">
                          <a:solidFill>
                            <a:schemeClr val="tx1"/>
                          </a:solidFill>
                        </a:rPr>
                        <a:t>Rollrandglas mit Schnappdeckel 40mL</a:t>
                      </a:r>
                    </a:p>
                    <a:p>
                      <a:pPr marL="177800" indent="-177800">
                        <a:buFont typeface="Arial" panose="020B0604020202020204" pitchFamily="34" charset="0"/>
                        <a:buChar char="•"/>
                      </a:pPr>
                      <a:r>
                        <a:rPr lang="de-DE" sz="1400" baseline="0" dirty="0" smtClean="0">
                          <a:solidFill>
                            <a:schemeClr val="tx1"/>
                          </a:solidFill>
                        </a:rPr>
                        <a:t>2 Bleistift-Minen, Faber-Kastell TK9071</a:t>
                      </a:r>
                      <a:r>
                        <a:rPr lang="de-DE" sz="1400" baseline="0" smtClean="0">
                          <a:solidFill>
                            <a:schemeClr val="tx1"/>
                          </a:solidFill>
                        </a:rPr>
                        <a:t>, d=3,15mm</a:t>
                      </a:r>
                      <a:endParaRPr lang="de-DE" sz="1400" baseline="0" dirty="0" smtClean="0">
                        <a:solidFill>
                          <a:schemeClr val="tx1"/>
                        </a:solidFill>
                      </a:endParaRPr>
                    </a:p>
                    <a:p>
                      <a:pPr marL="177800" indent="-177800">
                        <a:buFont typeface="Arial" panose="020B0604020202020204" pitchFamily="34" charset="0"/>
                        <a:buChar char="•"/>
                      </a:pPr>
                      <a:r>
                        <a:rPr lang="de-DE" sz="1400" baseline="0" dirty="0" smtClean="0">
                          <a:solidFill>
                            <a:schemeClr val="tx1"/>
                          </a:solidFill>
                        </a:rPr>
                        <a:t>Experimentierkabel mit Krokodilklemmen rot, z.B. Hedinger</a:t>
                      </a:r>
                    </a:p>
                    <a:p>
                      <a:pPr marL="177800" marR="0" lvl="0" indent="-17780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400" baseline="0" dirty="0" smtClean="0">
                          <a:solidFill>
                            <a:schemeClr val="tx1"/>
                          </a:solidFill>
                        </a:rPr>
                        <a:t>Experimentierkabel mit Krokodilklemmen schwarz, z.B. Hedinger</a:t>
                      </a:r>
                    </a:p>
                    <a:p>
                      <a:pPr marL="177800" indent="-177800">
                        <a:buFont typeface="Arial" panose="020B0604020202020204" pitchFamily="34" charset="0"/>
                        <a:buChar char="•"/>
                      </a:pPr>
                      <a:r>
                        <a:rPr lang="de-DE" sz="1400" baseline="0" dirty="0" smtClean="0">
                          <a:solidFill>
                            <a:schemeClr val="tx1"/>
                          </a:solidFill>
                        </a:rPr>
                        <a:t>Blockbatterie 9V</a:t>
                      </a:r>
                    </a:p>
                    <a:p>
                      <a:pPr marL="177800" indent="-177800">
                        <a:buFont typeface="Arial" panose="020B0604020202020204" pitchFamily="34" charset="0"/>
                        <a:buChar char="•"/>
                      </a:pPr>
                      <a:r>
                        <a:rPr lang="de-DE" sz="1400" baseline="0" dirty="0" smtClean="0">
                          <a:solidFill>
                            <a:schemeClr val="tx1"/>
                          </a:solidFill>
                        </a:rPr>
                        <a:t>PE-Flasche 50mL, </a:t>
                      </a:r>
                      <a:r>
                        <a:rPr lang="de-DE" sz="1400" baseline="0" dirty="0" err="1" smtClean="0">
                          <a:solidFill>
                            <a:schemeClr val="tx1"/>
                          </a:solidFill>
                        </a:rPr>
                        <a:t>enghals</a:t>
                      </a:r>
                      <a:r>
                        <a:rPr lang="de-DE" sz="1400" baseline="0" dirty="0" smtClean="0">
                          <a:solidFill>
                            <a:schemeClr val="tx1"/>
                          </a:solidFill>
                        </a:rPr>
                        <a:t>, mit Schraubkappe</a:t>
                      </a:r>
                    </a:p>
                    <a:p>
                      <a:pPr marL="177800" indent="-177800">
                        <a:buFont typeface="Arial" panose="020B0604020202020204" pitchFamily="34" charset="0"/>
                        <a:buChar char="•"/>
                      </a:pPr>
                      <a:r>
                        <a:rPr lang="de-DE" sz="1400" baseline="0" dirty="0" smtClean="0">
                          <a:solidFill>
                            <a:schemeClr val="tx1"/>
                          </a:solidFill>
                        </a:rPr>
                        <a:t>2 Druckverschluss-Beutel 70*100mm</a:t>
                      </a:r>
                    </a:p>
                    <a:p>
                      <a:pPr marL="177800" indent="-177800">
                        <a:buFont typeface="Arial" panose="020B0604020202020204" pitchFamily="34" charset="0"/>
                        <a:buChar char="•"/>
                      </a:pPr>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9886683"/>
                  </a:ext>
                </a:extLst>
              </a:tr>
              <a:tr h="370840">
                <a:tc gridSpan="2">
                  <a:txBody>
                    <a:bodyPr/>
                    <a:lstStyle/>
                    <a:p>
                      <a:pPr>
                        <a:lnSpc>
                          <a:spcPct val="90000"/>
                        </a:lnSpc>
                      </a:pPr>
                      <a:r>
                        <a:rPr lang="de-DE" sz="1400" b="1" dirty="0" smtClean="0">
                          <a:solidFill>
                            <a:schemeClr val="tx1"/>
                          </a:solidFill>
                        </a:rPr>
                        <a:t>Kosten:</a:t>
                      </a:r>
                      <a:r>
                        <a:rPr lang="de-DE" sz="1400" b="0" dirty="0" smtClean="0">
                          <a:solidFill>
                            <a:schemeClr val="tx1"/>
                          </a:solidFill>
                        </a:rPr>
                        <a:t> </a:t>
                      </a:r>
                      <a:r>
                        <a:rPr lang="de-DE" sz="1400" dirty="0" smtClean="0">
                          <a:solidFill>
                            <a:schemeClr val="tx1"/>
                          </a:solidFill>
                        </a:rPr>
                        <a:t>ca. 40 € </a:t>
                      </a:r>
                      <a:r>
                        <a:rPr lang="de-DE" sz="1400" dirty="0" smtClean="0"/>
                        <a:t>(incl. Kleine Schneide- und Stanzgeräte, ohne Styropor-Schneidegerät).</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0195975"/>
                  </a:ext>
                </a:extLst>
              </a:tr>
              <a:tr h="370840">
                <a:tc gridSpan="2">
                  <a:txBody>
                    <a:bodyPr/>
                    <a:lstStyle/>
                    <a:p>
                      <a:pPr>
                        <a:lnSpc>
                          <a:spcPct val="90000"/>
                        </a:lnSpc>
                      </a:pPr>
                      <a:r>
                        <a:rPr lang="de-DE" sz="1400" b="1" dirty="0" smtClean="0">
                          <a:solidFill>
                            <a:schemeClr val="tx1"/>
                          </a:solidFill>
                        </a:rPr>
                        <a:t>Bauzeit:</a:t>
                      </a:r>
                      <a:r>
                        <a:rPr lang="de-DE" sz="1400" b="0" dirty="0" smtClean="0">
                          <a:solidFill>
                            <a:schemeClr val="tx1"/>
                          </a:solidFill>
                        </a:rPr>
                        <a:t> </a:t>
                      </a:r>
                      <a:r>
                        <a:rPr lang="de-DE" sz="1400" dirty="0" smtClean="0">
                          <a:solidFill>
                            <a:schemeClr val="tx1"/>
                          </a:solidFill>
                        </a:rPr>
                        <a:t>ca. 60 </a:t>
                      </a:r>
                      <a:r>
                        <a:rPr lang="de-DE" sz="1400" dirty="0" smtClean="0"/>
                        <a:t>Minuten/Kiste (ohne Trockenzeiten).</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970848"/>
                  </a:ext>
                </a:extLst>
              </a:tr>
            </a:tbl>
          </a:graphicData>
        </a:graphic>
      </p:graphicFrame>
    </p:spTree>
    <p:extLst>
      <p:ext uri="{BB962C8B-B14F-4D97-AF65-F5344CB8AC3E}">
        <p14:creationId xmlns:p14="http://schemas.microsoft.com/office/powerpoint/2010/main" val="1799405993"/>
      </p:ext>
    </p:extLst>
  </p:cSld>
  <p:clrMapOvr>
    <a:masterClrMapping/>
  </p:clrMapOvr>
</p:sld>
</file>

<file path=ppt/theme/theme1.xml><?xml version="1.0" encoding="utf-8"?>
<a:theme xmlns:a="http://schemas.openxmlformats.org/drawingml/2006/main" name="Office">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525</Words>
  <Application>Microsoft Office PowerPoint</Application>
  <PresentationFormat>A4-Papier (210 x 297 mm)</PresentationFormat>
  <Paragraphs>56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Symbol</vt:lpstr>
      <vt:lpstr>Office</vt:lpstr>
      <vt:lpstr>Lehrerinformation (Gold aus dem Meer? Elektrolyse von Zinkiodid) Stand 05.09.2016</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Regina</cp:lastModifiedBy>
  <cp:revision>20</cp:revision>
  <dcterms:created xsi:type="dcterms:W3CDTF">2016-04-26T06:40:50Z</dcterms:created>
  <dcterms:modified xsi:type="dcterms:W3CDTF">2016-09-05T07:02:11Z</dcterms:modified>
</cp:coreProperties>
</file>