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126" y="35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1369A-E93A-4449-93CD-5A40101ED712}" type="datetimeFigureOut">
              <a:rPr lang="de-DE" smtClean="0"/>
              <a:t>06.12.2022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131A88-E5BF-4EDF-A73E-7139BB58A2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6712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357" y="1654216"/>
            <a:ext cx="9000000" cy="47880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8420377" y="374650"/>
            <a:ext cx="1044000" cy="719138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anchor="ctr"/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>
          <a:xfrm>
            <a:off x="502326" y="1146322"/>
            <a:ext cx="8928100" cy="432000"/>
          </a:xfrm>
        </p:spPr>
        <p:txBody>
          <a:bodyPr/>
          <a:lstStyle>
            <a:lvl1pPr algn="ctr">
              <a:defRPr/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6745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/>
          </p:nvPr>
        </p:nvSpPr>
        <p:spPr>
          <a:xfrm>
            <a:off x="464024" y="368490"/>
            <a:ext cx="9007522" cy="6114196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/>
            </a:lvl1pPr>
            <a:lvl2pPr>
              <a:lnSpc>
                <a:spcPct val="100000"/>
              </a:lnSpc>
              <a:spcBef>
                <a:spcPts val="0"/>
              </a:spcBef>
              <a:defRPr/>
            </a:lvl2pPr>
            <a:lvl3pPr>
              <a:lnSpc>
                <a:spcPct val="100000"/>
              </a:lnSpc>
              <a:spcBef>
                <a:spcPts val="0"/>
              </a:spcBef>
              <a:defRPr/>
            </a:lvl3pPr>
            <a:lvl4pPr>
              <a:lnSpc>
                <a:spcPct val="100000"/>
              </a:lnSpc>
              <a:spcBef>
                <a:spcPts val="0"/>
              </a:spcBef>
              <a:defRPr/>
            </a:lvl4pPr>
            <a:lvl5pPr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6540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81005" y="374288"/>
            <a:ext cx="792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16074" y="1654216"/>
            <a:ext cx="8928000" cy="478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559719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4" r:id="rId2"/>
  </p:sldLayoutIdLst>
  <p:txStyles>
    <p:titleStyle>
      <a:lvl1pPr algn="ctr" defTabSz="742950" rtl="0" eaLnBrk="1" latinLnBrk="0" hangingPunct="1">
        <a:lnSpc>
          <a:spcPct val="100000"/>
        </a:lnSpc>
        <a:spcBef>
          <a:spcPts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4295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1005" y="184288"/>
            <a:ext cx="7920000" cy="720000"/>
          </a:xfrm>
        </p:spPr>
        <p:txBody>
          <a:bodyPr/>
          <a:lstStyle/>
          <a:p>
            <a:r>
              <a:rPr lang="de-DE" dirty="0" smtClean="0"/>
              <a:t>Lehrerinformation </a:t>
            </a:r>
            <a:r>
              <a:rPr lang="de-DE" sz="2000" dirty="0" smtClean="0"/>
              <a:t>(Anomalie des Wassers)</a:t>
            </a:r>
            <a:br>
              <a:rPr lang="de-DE" sz="2000" dirty="0" smtClean="0"/>
            </a:br>
            <a:r>
              <a:rPr lang="de-DE" sz="1400" dirty="0" smtClean="0"/>
              <a:t>Stand </a:t>
            </a:r>
            <a:fld id="{A2F829DE-0171-4016-8A32-E4B81A0872E9}" type="datetime1">
              <a:rPr lang="de-DE" sz="1400" smtClean="0"/>
              <a:t>06.12.2022</a:t>
            </a:fld>
            <a:endParaRPr lang="de-DE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266032"/>
              </p:ext>
            </p:extLst>
          </p:nvPr>
        </p:nvGraphicFramePr>
        <p:xfrm>
          <a:off x="481005" y="1464175"/>
          <a:ext cx="8986846" cy="41351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493423">
                  <a:extLst>
                    <a:ext uri="{9D8B030D-6E8A-4147-A177-3AD203B41FA5}">
                      <a16:colId xmlns:a16="http://schemas.microsoft.com/office/drawing/2014/main" val="1131528128"/>
                    </a:ext>
                  </a:extLst>
                </a:gridCol>
                <a:gridCol w="4493423">
                  <a:extLst>
                    <a:ext uri="{9D8B030D-6E8A-4147-A177-3AD203B41FA5}">
                      <a16:colId xmlns:a16="http://schemas.microsoft.com/office/drawing/2014/main" val="360860962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Lehrziel:</a:t>
                      </a:r>
                      <a:r>
                        <a:rPr lang="de-DE" sz="1400" b="0" dirty="0" smtClean="0">
                          <a:solidFill>
                            <a:schemeClr val="tx1"/>
                          </a:solidFill>
                        </a:rPr>
                        <a:t> Lernende</a:t>
                      </a: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</a:rPr>
                        <a:t> solle die Anomalie des Wassers auf Stoff- und Teilchen-Ebene erklären können.</a:t>
                      </a:r>
                      <a:endParaRPr lang="de-DE" sz="1400" b="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marL="92188" marR="921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115247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Vorkenntnisse:</a:t>
                      </a:r>
                      <a:r>
                        <a:rPr lang="de-DE" sz="1400" b="0" dirty="0" smtClean="0">
                          <a:solidFill>
                            <a:schemeClr val="tx1"/>
                          </a:solidFill>
                        </a:rPr>
                        <a:t> Lernende</a:t>
                      </a: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</a:rPr>
                        <a:t> kennen die Aggregatszustände, Wasserstoffbrücken-Bindungen, Dipol und Dichte.</a:t>
                      </a:r>
                      <a:endParaRPr lang="de-DE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2188" marR="921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4656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Vorbereitung</a:t>
                      </a:r>
                      <a:r>
                        <a:rPr lang="de-DE" sz="1400" b="1" baseline="0" dirty="0" smtClean="0">
                          <a:solidFill>
                            <a:schemeClr val="tx1"/>
                          </a:solidFill>
                        </a:rPr>
                        <a:t> (Fertigen der Kiste):</a:t>
                      </a:r>
                    </a:p>
                    <a:p>
                      <a:pPr marL="177800" indent="-177800">
                        <a:buFont typeface="+mj-lt"/>
                        <a:buAutoNum type="arabicPeriod"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Herstellung der Styroporeinlage nach Datei „</a:t>
                      </a:r>
                      <a:r>
                        <a:rPr lang="de-DE" sz="1400" baseline="0" dirty="0" smtClean="0">
                          <a:solidFill>
                            <a:schemeClr val="accent2"/>
                          </a:solidFill>
                        </a:rPr>
                        <a:t>ek00_Bauplan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“. Zeichnungen können als Schablonen genutzt werden.</a:t>
                      </a:r>
                    </a:p>
                    <a:p>
                      <a:pPr marL="177800" indent="-177800">
                        <a:buFont typeface="+mj-lt"/>
                        <a:buAutoNum type="arabicPeriod"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Datei „</a:t>
                      </a:r>
                      <a:r>
                        <a:rPr lang="de-DE" sz="1400" baseline="0" dirty="0" smtClean="0">
                          <a:solidFill>
                            <a:schemeClr val="accent2"/>
                          </a:solidFill>
                        </a:rPr>
                        <a:t>ek00_Beschriftung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“ ausdrucken, wie auf jeder Folie oben beschrieben. Kistenaufdruck mit selbstklebender Folie auf den kurzen Seiten der Kiste befestigen.</a:t>
                      </a:r>
                    </a:p>
                    <a:p>
                      <a:pPr marL="177800" indent="-177800">
                        <a:buFont typeface="+mj-lt"/>
                        <a:buAutoNum type="arabicPeriod"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Anleitung drucken („</a:t>
                      </a:r>
                      <a:r>
                        <a:rPr lang="de-DE" sz="1400" baseline="0" dirty="0" smtClean="0">
                          <a:solidFill>
                            <a:schemeClr val="accent2"/>
                          </a:solidFill>
                        </a:rPr>
                        <a:t>ek00_Anleitung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“) in DIN A4. Im Broschüren-Modus, oben binden.</a:t>
                      </a:r>
                    </a:p>
                    <a:p>
                      <a:pPr marL="177800" indent="-177800">
                        <a:buFont typeface="+mj-lt"/>
                        <a:buAutoNum type="arabicPeriod"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Dokumententasche mit doppelseitigem Klebeband im Deckel befestigen.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marL="92188" marR="921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Vorbereitung (Kiste einsetzen):</a:t>
                      </a:r>
                    </a:p>
                    <a:p>
                      <a:pPr marL="177800" indent="-177800">
                        <a:buFont typeface="+mj-lt"/>
                        <a:buAutoNum type="arabicPeriod"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Eiswürfel zur Verfügung stellen.</a:t>
                      </a:r>
                    </a:p>
                    <a:p>
                      <a:pPr marL="177800" indent="-177800">
                        <a:buFont typeface="+mj-lt"/>
                        <a:buAutoNum type="arabicPeriod"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Brenner und Reagenzglashalter bereitstellen.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marL="92188" marR="921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4043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Anleitung: </a:t>
                      </a:r>
                      <a:r>
                        <a:rPr lang="de-DE" sz="1400" b="1" dirty="0" smtClean="0">
                          <a:solidFill>
                            <a:schemeClr val="accent2"/>
                          </a:solidFill>
                        </a:rPr>
                        <a:t>????</a:t>
                      </a:r>
                    </a:p>
                  </a:txBody>
                  <a:tcPr marL="92188" marR="921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177800" indent="-177800">
                        <a:buFont typeface="+mj-lt"/>
                        <a:buAutoNum type="arabicPeriod"/>
                      </a:pPr>
                      <a:endParaRPr lang="de-DE" sz="1400" dirty="0">
                        <a:solidFill>
                          <a:schemeClr val="accent2"/>
                        </a:solidFill>
                      </a:endParaRPr>
                    </a:p>
                  </a:txBody>
                  <a:tcPr marL="92188" marR="921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55759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Bearbeitungszeit: </a:t>
                      </a:r>
                      <a:r>
                        <a:rPr lang="de-DE" sz="1400" b="0" u="none" dirty="0" smtClean="0">
                          <a:solidFill>
                            <a:schemeClr val="tx1"/>
                          </a:solidFill>
                        </a:rPr>
                        <a:t>ca. </a:t>
                      </a:r>
                      <a:r>
                        <a:rPr lang="de-DE" sz="1400" b="0" u="none" dirty="0" smtClean="0">
                          <a:solidFill>
                            <a:schemeClr val="accent2"/>
                          </a:solidFill>
                        </a:rPr>
                        <a:t>15-20</a:t>
                      </a:r>
                      <a:r>
                        <a:rPr lang="de-DE" sz="1400" b="0" u="none" dirty="0" smtClean="0">
                          <a:solidFill>
                            <a:schemeClr val="tx1"/>
                          </a:solidFill>
                        </a:rPr>
                        <a:t> Minuten.</a:t>
                      </a:r>
                    </a:p>
                  </a:txBody>
                  <a:tcPr marL="92188" marR="921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177800" indent="-177800">
                        <a:buFont typeface="+mj-lt"/>
                        <a:buAutoNum type="arabicPeriod"/>
                      </a:pPr>
                      <a:endParaRPr lang="de-DE" sz="1400" dirty="0">
                        <a:solidFill>
                          <a:schemeClr val="accent2"/>
                        </a:solidFill>
                      </a:endParaRPr>
                    </a:p>
                  </a:txBody>
                  <a:tcPr marL="92188" marR="921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3413804"/>
                  </a:ext>
                </a:extLst>
              </a:tr>
            </a:tbl>
          </a:graphicData>
        </a:graphic>
      </p:graphicFrame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8420377" y="184650"/>
            <a:ext cx="1044000" cy="719138"/>
          </a:xfrm>
        </p:spPr>
        <p:txBody>
          <a:bodyPr/>
          <a:lstStyle/>
          <a:p>
            <a:r>
              <a:rPr lang="de-DE" dirty="0" smtClean="0"/>
              <a:t>ek32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502326" y="956322"/>
            <a:ext cx="8928100" cy="432000"/>
          </a:xfrm>
        </p:spPr>
        <p:txBody>
          <a:bodyPr/>
          <a:lstStyle/>
          <a:p>
            <a:r>
              <a:rPr lang="de-DE" dirty="0" smtClean="0"/>
              <a:t>Erfahrungskiste erarbeitet von der Didaktik der Chemie, Universität Bayreuth, nach einer Idee von</a:t>
            </a:r>
            <a:br>
              <a:rPr lang="de-DE" dirty="0" smtClean="0"/>
            </a:br>
            <a:r>
              <a:rPr lang="de-DE" dirty="0" smtClean="0"/>
              <a:t>Ilona Schnellbach.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8560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Inhaltsplatzhalter 2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989024648"/>
              </p:ext>
            </p:extLst>
          </p:nvPr>
        </p:nvGraphicFramePr>
        <p:xfrm>
          <a:off x="477672" y="368300"/>
          <a:ext cx="8993874" cy="49225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496937">
                  <a:extLst>
                    <a:ext uri="{9D8B030D-6E8A-4147-A177-3AD203B41FA5}">
                      <a16:colId xmlns:a16="http://schemas.microsoft.com/office/drawing/2014/main" val="3226505372"/>
                    </a:ext>
                  </a:extLst>
                </a:gridCol>
                <a:gridCol w="4496937">
                  <a:extLst>
                    <a:ext uri="{9D8B030D-6E8A-4147-A177-3AD203B41FA5}">
                      <a16:colId xmlns:a16="http://schemas.microsoft.com/office/drawing/2014/main" val="205703429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de-DE" sz="1800" b="0" dirty="0" smtClean="0">
                          <a:solidFill>
                            <a:schemeClr val="tx1"/>
                          </a:solidFill>
                        </a:rPr>
                        <a:t>Seite </a:t>
                      </a:r>
                      <a:fld id="{14EDA8F8-F8BC-4BA8-AAEA-070275FE8C20}" type="slidenum">
                        <a:rPr lang="de-DE" sz="1800" b="0" smtClean="0">
                          <a:solidFill>
                            <a:schemeClr val="tx1"/>
                          </a:solidFill>
                        </a:rPr>
                        <a:t>2</a:t>
                      </a:fld>
                      <a:endParaRPr lang="de-DE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2632" marR="92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marL="92632" marR="92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707054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Einsatz</a:t>
                      </a:r>
                      <a:r>
                        <a:rPr lang="de-DE" sz="1400" b="1" baseline="0" dirty="0" smtClean="0">
                          <a:solidFill>
                            <a:schemeClr val="tx1"/>
                          </a:solidFill>
                        </a:rPr>
                        <a:t> im Unterricht:</a:t>
                      </a: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400" dirty="0" smtClean="0">
                          <a:latin typeface="Arial" charset="0"/>
                          <a:cs typeface="Arial" charset="0"/>
                        </a:rPr>
                        <a:t>Diese Einheit kann in der Jahrgangsstufe 9 des naturwissenschaftlich-technologischen Gymnasiums durchgeführt werden. 9.3 Molekülstruktur und Stoffeigenschaften: Eigenschaften und Bedeutung des Wassers: Dichteanomalie.</a:t>
                      </a:r>
                    </a:p>
                  </a:txBody>
                  <a:tcPr marL="92632" marR="92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marL="92632" marR="92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982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Materialliste:</a:t>
                      </a: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dirty="0" smtClean="0">
                          <a:solidFill>
                            <a:schemeClr val="tx1"/>
                          </a:solidFill>
                        </a:rPr>
                        <a:t>Box mit Deckel </a:t>
                      </a:r>
                      <a:r>
                        <a:rPr lang="de-DE" sz="1400" b="0" dirty="0" smtClean="0">
                          <a:solidFill>
                            <a:schemeClr val="accent2"/>
                          </a:solidFill>
                        </a:rPr>
                        <a:t>30*19*14cm</a:t>
                      </a:r>
                      <a:r>
                        <a:rPr lang="de-DE" sz="1400" b="0" dirty="0" smtClean="0">
                          <a:solidFill>
                            <a:schemeClr val="tx1"/>
                          </a:solidFill>
                        </a:rPr>
                        <a:t>, z.B.</a:t>
                      </a: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</a:rPr>
                        <a:t> Amazon</a:t>
                      </a: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</a:rPr>
                        <a:t>Styropor-Schneidegerät, z. B. </a:t>
                      </a:r>
                      <a:r>
                        <a:rPr lang="de-DE" sz="1400" b="0" baseline="0" dirty="0" err="1" smtClean="0">
                          <a:solidFill>
                            <a:schemeClr val="tx1"/>
                          </a:solidFill>
                        </a:rPr>
                        <a:t>Proxxon</a:t>
                      </a:r>
                      <a:endParaRPr lang="de-DE" sz="1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</a:rPr>
                        <a:t>Styropor und Styrodur (Maße: </a:t>
                      </a:r>
                      <a:r>
                        <a:rPr lang="de-DE" sz="1400" b="0" baseline="0" dirty="0" smtClean="0">
                          <a:solidFill>
                            <a:schemeClr val="accent2"/>
                          </a:solidFill>
                        </a:rPr>
                        <a:t>24,3*14,6*1cm</a:t>
                      </a: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</a:rPr>
                        <a:t>Styroporkleber</a:t>
                      </a: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</a:rPr>
                        <a:t>Pinsel, Farbe (weiße Wandfarbe)</a:t>
                      </a: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</a:rPr>
                        <a:t>Dokumententasche DIN A4, quer mit Klettverschluss, z. B. Amazon</a:t>
                      </a: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</a:rPr>
                        <a:t>Klebeband, beidseitig klebend</a:t>
                      </a: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baseline="0" dirty="0" smtClean="0">
                          <a:solidFill>
                            <a:schemeClr val="accent2"/>
                          </a:solidFill>
                        </a:rPr>
                        <a:t>??</a:t>
                      </a: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</a:rPr>
                        <a:t> Blatt Kopierpapier, 160g/cm</a:t>
                      </a:r>
                      <a:r>
                        <a:rPr lang="de-DE" sz="1400" b="0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</a:rPr>
                        <a:t>Ringbinde-Gerät, z. B. General Office</a:t>
                      </a: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</a:rPr>
                        <a:t>Ringbindung, schwarz, </a:t>
                      </a:r>
                      <a:r>
                        <a:rPr lang="de-DE" sz="1400" b="0" baseline="0" dirty="0" smtClean="0">
                          <a:solidFill>
                            <a:schemeClr val="accent2"/>
                          </a:solidFill>
                        </a:rPr>
                        <a:t>???</a:t>
                      </a: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baseline="0" dirty="0" smtClean="0">
                          <a:solidFill>
                            <a:schemeClr val="accent2"/>
                          </a:solidFill>
                        </a:rPr>
                        <a:t>???</a:t>
                      </a: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</a:rPr>
                        <a:t> Blatt Kopierpapier, 80g/cm</a:t>
                      </a:r>
                      <a:r>
                        <a:rPr lang="de-DE" sz="1400" b="0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  <a:p>
                      <a:pPr marL="177800" indent="-17780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</a:rPr>
                        <a:t>Selbstklebende Folie, transparent</a:t>
                      </a:r>
                    </a:p>
                  </a:txBody>
                  <a:tcPr marL="92632" marR="92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5738" indent="-185738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1 Becherglas 50mL hohe Form</a:t>
                      </a:r>
                    </a:p>
                    <a:p>
                      <a:pPr marL="185738" marR="0" indent="-185738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1 Becherglas 50mL hohe Form mit ca. 20mL Wachs</a:t>
                      </a:r>
                    </a:p>
                    <a:p>
                      <a:pPr marL="185738" indent="-185738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Folienstift, wasserfest, schwarz, M.</a:t>
                      </a:r>
                    </a:p>
                    <a:p>
                      <a:pPr marL="185738" indent="-185738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Einige ca. 2cm lange Weihnachtskerzenstücke oder einige Viertel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 Teelichter</a:t>
                      </a:r>
                      <a:endParaRPr lang="de-DE" sz="1400" dirty="0" smtClean="0">
                        <a:solidFill>
                          <a:schemeClr val="accent2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sz="1400" dirty="0" smtClean="0">
                        <a:solidFill>
                          <a:schemeClr val="accent2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sz="1400" dirty="0" smtClean="0">
                        <a:solidFill>
                          <a:schemeClr val="accent2"/>
                        </a:solidFill>
                      </a:endParaRPr>
                    </a:p>
                    <a:p>
                      <a:pPr marL="185738" indent="-185738">
                        <a:buFont typeface="Arial" panose="020B0604020202020204" pitchFamily="34" charset="0"/>
                        <a:buChar char="•"/>
                      </a:pPr>
                      <a:endParaRPr lang="de-DE" sz="1400" dirty="0" smtClean="0">
                        <a:solidFill>
                          <a:schemeClr val="accent2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dirty="0" smtClean="0">
                          <a:solidFill>
                            <a:schemeClr val="tx2"/>
                          </a:solidFill>
                        </a:rPr>
                        <a:t>Externe Materialien: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>
                          <a:solidFill>
                            <a:schemeClr val="tx2"/>
                          </a:solidFill>
                        </a:rPr>
                        <a:t>Gas- oder Kartuschen-Brenner, Gasanzünder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err="1" smtClean="0">
                          <a:solidFill>
                            <a:schemeClr val="tx2"/>
                          </a:solidFill>
                        </a:rPr>
                        <a:t>Dreibein</a:t>
                      </a:r>
                      <a:r>
                        <a:rPr lang="de-DE" sz="1400" smtClean="0">
                          <a:solidFill>
                            <a:schemeClr val="tx2"/>
                          </a:solidFill>
                        </a:rPr>
                        <a:t>,</a:t>
                      </a:r>
                      <a:r>
                        <a:rPr lang="de-DE" sz="1400" baseline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de-DE" sz="1400" baseline="0" smtClean="0">
                          <a:solidFill>
                            <a:schemeClr val="tx2"/>
                          </a:solidFill>
                        </a:rPr>
                        <a:t>Keramik-Drahtnetz</a:t>
                      </a:r>
                      <a:endParaRPr lang="de-DE" sz="140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>
                          <a:solidFill>
                            <a:schemeClr val="tx2"/>
                          </a:solidFill>
                        </a:rPr>
                        <a:t>1 Eiswürfel, ggf. mit Hammer im Tuch etwas zerkleinern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>
                          <a:solidFill>
                            <a:schemeClr val="tx2"/>
                          </a:solidFill>
                        </a:rPr>
                        <a:t>Tiegelzange</a:t>
                      </a:r>
                      <a:endParaRPr lang="de-DE" sz="1400" dirty="0">
                        <a:solidFill>
                          <a:schemeClr val="tx2"/>
                        </a:solidFill>
                      </a:endParaRPr>
                    </a:p>
                  </a:txBody>
                  <a:tcPr marL="92632" marR="92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988668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Kosten:</a:t>
                      </a:r>
                      <a:r>
                        <a:rPr lang="de-DE" sz="1400" b="0" dirty="0" smtClean="0">
                          <a:solidFill>
                            <a:schemeClr val="tx1"/>
                          </a:solidFill>
                        </a:rPr>
                        <a:t> ca. </a:t>
                      </a:r>
                      <a:r>
                        <a:rPr lang="de-DE" sz="1400" b="0" dirty="0" smtClean="0">
                          <a:solidFill>
                            <a:schemeClr val="accent2"/>
                          </a:solidFill>
                        </a:rPr>
                        <a:t>??</a:t>
                      </a:r>
                      <a:r>
                        <a:rPr lang="de-DE" sz="1400" b="0" dirty="0" smtClean="0">
                          <a:solidFill>
                            <a:schemeClr val="tx1"/>
                          </a:solidFill>
                        </a:rPr>
                        <a:t>€ (ohne Schneide- und Ringbinde-Gerät).</a:t>
                      </a:r>
                      <a:endParaRPr lang="de-DE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2632" marR="92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marL="92632" marR="92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019597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Bauzeit:</a:t>
                      </a:r>
                      <a:r>
                        <a:rPr lang="de-DE" sz="1400" b="0" dirty="0" smtClean="0">
                          <a:solidFill>
                            <a:schemeClr val="tx1"/>
                          </a:solidFill>
                        </a:rPr>
                        <a:t> ca. </a:t>
                      </a:r>
                      <a:r>
                        <a:rPr lang="de-DE" sz="1400" b="0" dirty="0" smtClean="0">
                          <a:solidFill>
                            <a:schemeClr val="accent2"/>
                          </a:solidFill>
                        </a:rPr>
                        <a:t>???</a:t>
                      </a:r>
                      <a:r>
                        <a:rPr lang="de-DE" sz="1400" b="0" dirty="0" smtClean="0">
                          <a:solidFill>
                            <a:schemeClr val="tx1"/>
                          </a:solidFill>
                        </a:rPr>
                        <a:t> Minuten/Kiste (ohne Trockenzeiten). </a:t>
                      </a:r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de-DE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2632" marR="92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marL="92632" marR="92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970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9405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Regina">
      <a:dk1>
        <a:srgbClr val="000000"/>
      </a:dk1>
      <a:lt1>
        <a:srgbClr val="FFFFFF"/>
      </a:lt1>
      <a:dk2>
        <a:srgbClr val="0000FF"/>
      </a:dk2>
      <a:lt2>
        <a:srgbClr val="00FF00"/>
      </a:lt2>
      <a:accent1>
        <a:srgbClr val="FF0000"/>
      </a:accent1>
      <a:accent2>
        <a:srgbClr val="FF00FF"/>
      </a:accent2>
      <a:accent3>
        <a:srgbClr val="9966FF"/>
      </a:accent3>
      <a:accent4>
        <a:srgbClr val="00FFFF"/>
      </a:accent4>
      <a:accent5>
        <a:srgbClr val="FFFF00"/>
      </a:accent5>
      <a:accent6>
        <a:srgbClr val="A50021"/>
      </a:accent6>
      <a:hlink>
        <a:srgbClr val="0000FF"/>
      </a:hlink>
      <a:folHlink>
        <a:srgbClr val="00CC66"/>
      </a:folHlink>
    </a:clrScheme>
    <a:fontScheme name="Regin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331</Words>
  <Application>Microsoft Office PowerPoint</Application>
  <PresentationFormat>A4-Papier (210 x 297 mm)</PresentationFormat>
  <Paragraphs>44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</vt:lpstr>
      <vt:lpstr>Lehrerinformation (Anomalie des Wassers) Stand 06.12.2022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</dc:creator>
  <cp:lastModifiedBy>Walter Wagner</cp:lastModifiedBy>
  <cp:revision>43</cp:revision>
  <dcterms:created xsi:type="dcterms:W3CDTF">2016-04-26T06:40:50Z</dcterms:created>
  <dcterms:modified xsi:type="dcterms:W3CDTF">2022-12-06T14:19:02Z</dcterms:modified>
</cp:coreProperties>
</file>