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20" r:id="rId3"/>
  </p:sldMasterIdLst>
  <p:notesMasterIdLst>
    <p:notesMasterId r:id="rId49"/>
  </p:notesMasterIdLst>
  <p:sldIdLst>
    <p:sldId id="256" r:id="rId4"/>
    <p:sldId id="257" r:id="rId5"/>
    <p:sldId id="258" r:id="rId6"/>
    <p:sldId id="259" r:id="rId7"/>
    <p:sldId id="260" r:id="rId8"/>
    <p:sldId id="261"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21" r:id="rId26"/>
    <p:sldId id="322"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284" r:id="rId42"/>
    <p:sldId id="286" r:id="rId43"/>
    <p:sldId id="285" r:id="rId44"/>
    <p:sldId id="287" r:id="rId45"/>
    <p:sldId id="319" r:id="rId46"/>
    <p:sldId id="320" r:id="rId47"/>
    <p:sldId id="288" r:id="rId48"/>
  </p:sldIdLst>
  <p:sldSz cx="9906000" cy="6858000" type="A4"/>
  <p:notesSz cx="6819900" cy="99187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pos="1986" userDrawn="1">
          <p15:clr>
            <a:srgbClr val="A4A3A4"/>
          </p15:clr>
        </p15:guide>
        <p15:guide id="4" pos="4254" userDrawn="1">
          <p15:clr>
            <a:srgbClr val="A4A3A4"/>
          </p15:clr>
        </p15:guide>
        <p15:guide id="5"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4" autoAdjust="0"/>
    <p:restoredTop sz="94660"/>
  </p:normalViewPr>
  <p:slideViewPr>
    <p:cSldViewPr snapToGrid="0" showGuides="1">
      <p:cViewPr varScale="1">
        <p:scale>
          <a:sx n="81" d="100"/>
          <a:sy n="81" d="100"/>
        </p:scale>
        <p:origin x="84" y="858"/>
      </p:cViewPr>
      <p:guideLst>
        <p:guide pos="3120"/>
        <p:guide pos="1986"/>
        <p:guide pos="4254"/>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A4396424-E4FD-4E7A-9374-9E61F1B32A01}" type="datetimeFigureOut">
              <a:rPr lang="de-DE" smtClean="0"/>
              <a:t>06.12.2022</a:t>
            </a:fld>
            <a:endParaRPr lang="de-DE"/>
          </a:p>
        </p:txBody>
      </p:sp>
      <p:sp>
        <p:nvSpPr>
          <p:cNvPr id="4" name="Folienbildplatzhalter 3"/>
          <p:cNvSpPr>
            <a:spLocks noGrp="1" noRot="1" noChangeAspect="1"/>
          </p:cNvSpPr>
          <p:nvPr>
            <p:ph type="sldImg" idx="2"/>
          </p:nvPr>
        </p:nvSpPr>
        <p:spPr>
          <a:xfrm>
            <a:off x="992188" y="1239838"/>
            <a:ext cx="4835525" cy="33480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6CBEB034-05A9-4396-BE02-81B8D830AF17}" type="slidenum">
              <a:rPr lang="de-DE" smtClean="0"/>
              <a:t>‹Nr.›</a:t>
            </a:fld>
            <a:endParaRPr lang="de-DE"/>
          </a:p>
        </p:txBody>
      </p:sp>
    </p:spTree>
    <p:extLst>
      <p:ext uri="{BB962C8B-B14F-4D97-AF65-F5344CB8AC3E}">
        <p14:creationId xmlns:p14="http://schemas.microsoft.com/office/powerpoint/2010/main" val="216147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erste Seit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68424" y="1620000"/>
            <a:ext cx="7200000" cy="3600000"/>
          </a:xfrm>
        </p:spPr>
        <p:txBody>
          <a:bodyPr>
            <a:noAutofit/>
          </a:bodyPr>
          <a:lstStyle>
            <a:lvl1pPr marL="0" indent="0" algn="ctr">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8" name="Titel 7"/>
          <p:cNvSpPr>
            <a:spLocks noGrp="1"/>
          </p:cNvSpPr>
          <p:nvPr>
            <p:ph type="title"/>
          </p:nvPr>
        </p:nvSpPr>
        <p:spPr/>
        <p:txBody>
          <a:bodyPr>
            <a:noAutofit/>
          </a:bodyPr>
          <a:lstStyle/>
          <a:p>
            <a:r>
              <a:rPr lang="de-DE" dirty="0"/>
              <a:t>Titelmasterformat durch Klicken bearbeiten</a:t>
            </a:r>
          </a:p>
        </p:txBody>
      </p:sp>
      <p:sp>
        <p:nvSpPr>
          <p:cNvPr id="10" name="Textplatzhalter 9"/>
          <p:cNvSpPr>
            <a:spLocks noGrp="1"/>
          </p:cNvSpPr>
          <p:nvPr>
            <p:ph type="body" sz="quarter" idx="11"/>
          </p:nvPr>
        </p:nvSpPr>
        <p:spPr>
          <a:xfrm>
            <a:off x="1368000" y="5580950"/>
            <a:ext cx="7200000" cy="540000"/>
          </a:xfrm>
        </p:spPr>
        <p:txBody>
          <a:bodyPr anchor="ctr">
            <a:noAutofit/>
          </a:bodyPr>
          <a:lstStyle>
            <a:lvl1pPr>
              <a:defRPr b="1"/>
            </a:lvl1pPr>
          </a:lstStyle>
          <a:p>
            <a:pPr lvl="0"/>
            <a:endParaRPr lang="de-DE" dirty="0"/>
          </a:p>
        </p:txBody>
      </p:sp>
    </p:spTree>
    <p:extLst>
      <p:ext uri="{BB962C8B-B14F-4D97-AF65-F5344CB8AC3E}">
        <p14:creationId xmlns:p14="http://schemas.microsoft.com/office/powerpoint/2010/main" val="3667053990"/>
      </p:ext>
    </p:extLst>
  </p:cSld>
  <p:clrMapOvr>
    <a:masterClrMapping/>
  </p:clrMapOvr>
  <p:extLst>
    <p:ext uri="{DCECCB84-F9BA-43D5-87BE-67443E8EF086}">
      <p15:sldGuideLst xmlns:p15="http://schemas.microsoft.com/office/powerpoint/2012/main">
        <p15:guide id="1" pos="3120" userDrawn="1">
          <p15:clr>
            <a:srgbClr val="FBAE40"/>
          </p15:clr>
        </p15:guide>
        <p15:guide id="2" pos="852" userDrawn="1">
          <p15:clr>
            <a:srgbClr val="FBAE40"/>
          </p15:clr>
        </p15:guide>
        <p15:guide id="3" pos="5411" userDrawn="1">
          <p15:clr>
            <a:srgbClr val="FBAE40"/>
          </p15:clr>
        </p15:guide>
        <p15:guide id="4" orient="horz" pos="2160" userDrawn="1">
          <p15:clr>
            <a:srgbClr val="FBAE40"/>
          </p15:clr>
        </p15:guide>
        <p15:guide id="5" orient="horz" pos="1026" userDrawn="1">
          <p15:clr>
            <a:srgbClr val="FBAE40"/>
          </p15:clr>
        </p15:guide>
        <p15:guide id="6" orient="horz" pos="329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tsorg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368000" y="1440000"/>
            <a:ext cx="7200000" cy="4320000"/>
          </a:xfrm>
        </p:spPr>
        <p:txBody>
          <a:bodyPr anchor="t">
            <a:noAutofit/>
          </a:bodyPr>
          <a:lstStyle>
            <a:lvl1pPr marL="177800" indent="-177800">
              <a:spcBef>
                <a:spcPts val="600"/>
              </a:spcBef>
              <a:buFont typeface="Arial" panose="020B0604020202020204" pitchFamily="34" charset="0"/>
              <a:buChar char="•"/>
              <a:defRPr/>
            </a:lvl1pPr>
          </a:lstStyle>
          <a:p>
            <a:pPr lvl="0"/>
            <a:endParaRPr lang="de-DE" dirty="0"/>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10" name="Textfeld 9"/>
          <p:cNvSpPr txBox="1"/>
          <p:nvPr userDrawn="1"/>
        </p:nvSpPr>
        <p:spPr>
          <a:xfrm>
            <a:off x="3960000" y="720000"/>
            <a:ext cx="2052000" cy="540000"/>
          </a:xfrm>
          <a:prstGeom prst="rect">
            <a:avLst/>
          </a:prstGeom>
          <a:noFill/>
        </p:spPr>
        <p:txBody>
          <a:bodyPr wrap="none" rtlCol="0" anchor="ctr">
            <a:noAutofit/>
          </a:bodyPr>
          <a:lstStyle/>
          <a:p>
            <a:pPr algn="ctr"/>
            <a:r>
              <a:rPr lang="de-DE" sz="2800" dirty="0"/>
              <a:t>Entsorgung</a:t>
            </a:r>
          </a:p>
        </p:txBody>
      </p:sp>
      <p:pic>
        <p:nvPicPr>
          <p:cNvPr id="2" name="Grafik 1"/>
          <p:cNvPicPr>
            <a:picLocks noChangeAspect="1"/>
          </p:cNvPicPr>
          <p:nvPr userDrawn="1"/>
        </p:nvPicPr>
        <p:blipFill>
          <a:blip r:embed="rId2"/>
          <a:stretch>
            <a:fillRect/>
          </a:stretch>
        </p:blipFill>
        <p:spPr>
          <a:xfrm>
            <a:off x="396000" y="504000"/>
            <a:ext cx="814784" cy="900000"/>
          </a:xfrm>
          <a:prstGeom prst="rect">
            <a:avLst/>
          </a:prstGeom>
        </p:spPr>
      </p:pic>
    </p:spTree>
    <p:extLst>
      <p:ext uri="{BB962C8B-B14F-4D97-AF65-F5344CB8AC3E}">
        <p14:creationId xmlns:p14="http://schemas.microsoft.com/office/powerpoint/2010/main" val="135067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ilfe 1">
    <p:spTree>
      <p:nvGrpSpPr>
        <p:cNvPr id="1" name=""/>
        <p:cNvGrpSpPr/>
        <p:nvPr/>
      </p:nvGrpSpPr>
      <p:grpSpPr>
        <a:xfrm>
          <a:off x="0" y="0"/>
          <a:ext cx="0" cy="0"/>
          <a:chOff x="0" y="0"/>
          <a:chExt cx="0" cy="0"/>
        </a:xfrm>
      </p:grpSpPr>
      <p:sp>
        <p:nvSpPr>
          <p:cNvPr id="3" name="Inhaltsplatzhalter 2"/>
          <p:cNvSpPr>
            <a:spLocks noGrp="1"/>
          </p:cNvSpPr>
          <p:nvPr>
            <p:ph idx="1"/>
          </p:nvPr>
        </p:nvSpPr>
        <p:spPr>
          <a:xfrm>
            <a:off x="1368000" y="1440000"/>
            <a:ext cx="7200000" cy="432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10" name="Textfeld 9"/>
          <p:cNvSpPr txBox="1"/>
          <p:nvPr userDrawn="1"/>
        </p:nvSpPr>
        <p:spPr>
          <a:xfrm>
            <a:off x="4500000" y="720000"/>
            <a:ext cx="900000" cy="540000"/>
          </a:xfrm>
          <a:prstGeom prst="rect">
            <a:avLst/>
          </a:prstGeom>
          <a:noFill/>
        </p:spPr>
        <p:txBody>
          <a:bodyPr wrap="none" rtlCol="0" anchor="ctr">
            <a:noAutofit/>
          </a:bodyPr>
          <a:lstStyle/>
          <a:p>
            <a:pPr algn="ctr"/>
            <a:r>
              <a:rPr lang="de-DE" sz="2800" dirty="0"/>
              <a:t>Hilfe</a:t>
            </a:r>
          </a:p>
        </p:txBody>
      </p:sp>
      <p:pic>
        <p:nvPicPr>
          <p:cNvPr id="7" name="Inhaltsplatzhalter 30"/>
          <p:cNvPicPr>
            <a:picLocks noChangeAspect="1"/>
          </p:cNvPicPr>
          <p:nvPr userDrawn="1"/>
        </p:nvPicPr>
        <p:blipFill>
          <a:blip r:embed="rId2"/>
          <a:stretch>
            <a:fillRect/>
          </a:stretch>
        </p:blipFill>
        <p:spPr>
          <a:xfrm>
            <a:off x="540000" y="540000"/>
            <a:ext cx="582121" cy="1080000"/>
          </a:xfrm>
          <a:prstGeom prst="rect">
            <a:avLst/>
          </a:prstGeom>
        </p:spPr>
      </p:pic>
    </p:spTree>
    <p:extLst>
      <p:ext uri="{BB962C8B-B14F-4D97-AF65-F5344CB8AC3E}">
        <p14:creationId xmlns:p14="http://schemas.microsoft.com/office/powerpoint/2010/main" val="626985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ilfe 2">
    <p:spTree>
      <p:nvGrpSpPr>
        <p:cNvPr id="1" name=""/>
        <p:cNvGrpSpPr/>
        <p:nvPr/>
      </p:nvGrpSpPr>
      <p:grpSpPr>
        <a:xfrm>
          <a:off x="0" y="0"/>
          <a:ext cx="0" cy="0"/>
          <a:chOff x="0" y="0"/>
          <a:chExt cx="0" cy="0"/>
        </a:xfrm>
      </p:grpSpPr>
      <p:sp>
        <p:nvSpPr>
          <p:cNvPr id="3" name="Inhaltsplatzhalter 2"/>
          <p:cNvSpPr>
            <a:spLocks noGrp="1"/>
          </p:cNvSpPr>
          <p:nvPr>
            <p:ph idx="1"/>
          </p:nvPr>
        </p:nvSpPr>
        <p:spPr>
          <a:xfrm>
            <a:off x="1366838" y="1440000"/>
            <a:ext cx="7200000" cy="360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5" name="Inhaltsplatzhalter 4"/>
          <p:cNvSpPr>
            <a:spLocks noGrp="1" noChangeAspect="1"/>
          </p:cNvSpPr>
          <p:nvPr>
            <p:ph sz="quarter" idx="14"/>
          </p:nvPr>
        </p:nvSpPr>
        <p:spPr>
          <a:xfrm>
            <a:off x="720000" y="5220000"/>
            <a:ext cx="900000" cy="900000"/>
          </a:xfrm>
        </p:spPr>
        <p:txBody>
          <a:bodyPr>
            <a:noAutofit/>
          </a:bodyPr>
          <a:lstStyle>
            <a:lvl1pPr>
              <a:defRPr sz="1000"/>
            </a:lvl1pPr>
            <a:lvl2pPr>
              <a:defRPr sz="1200"/>
            </a:lvl2pPr>
            <a:lvl3pPr>
              <a:defRPr sz="1200"/>
            </a:lvl3pPr>
            <a:lvl4pPr>
              <a:defRPr sz="1200"/>
            </a:lvl4pPr>
            <a:lvl5pPr>
              <a:defRPr sz="1200"/>
            </a:lvl5pPr>
          </a:lstStyle>
          <a:p>
            <a:pPr lvl="0"/>
            <a:endParaRPr lang="de-DE" dirty="0"/>
          </a:p>
        </p:txBody>
      </p:sp>
      <p:sp>
        <p:nvSpPr>
          <p:cNvPr id="9" name="Textplatzhalter 8"/>
          <p:cNvSpPr>
            <a:spLocks noGrp="1"/>
          </p:cNvSpPr>
          <p:nvPr>
            <p:ph type="body" sz="quarter" idx="15"/>
          </p:nvPr>
        </p:nvSpPr>
        <p:spPr>
          <a:xfrm>
            <a:off x="1726838" y="5220000"/>
            <a:ext cx="6840000" cy="900000"/>
          </a:xfrm>
        </p:spPr>
        <p:txBody>
          <a:bodyPr anchor="ctr">
            <a:noAutofit/>
          </a:bodyPr>
          <a:lstStyle>
            <a:lvl1pPr>
              <a:defRPr sz="2000" b="0">
                <a:solidFill>
                  <a:schemeClr val="accent1"/>
                </a:solidFill>
              </a:defRPr>
            </a:lvl1pPr>
          </a:lstStyle>
          <a:p>
            <a:pPr lvl="0"/>
            <a:r>
              <a:rPr lang="de-DE" dirty="0"/>
              <a:t>Textmasterformat bearbeiten</a:t>
            </a:r>
          </a:p>
        </p:txBody>
      </p:sp>
      <p:sp>
        <p:nvSpPr>
          <p:cNvPr id="10" name="Textfeld 9"/>
          <p:cNvSpPr txBox="1"/>
          <p:nvPr userDrawn="1"/>
        </p:nvSpPr>
        <p:spPr>
          <a:xfrm>
            <a:off x="4500000" y="720000"/>
            <a:ext cx="900000" cy="540000"/>
          </a:xfrm>
          <a:prstGeom prst="rect">
            <a:avLst/>
          </a:prstGeom>
          <a:noFill/>
        </p:spPr>
        <p:txBody>
          <a:bodyPr wrap="none" rtlCol="0" anchor="ctr">
            <a:noAutofit/>
          </a:bodyPr>
          <a:lstStyle/>
          <a:p>
            <a:pPr algn="ctr"/>
            <a:r>
              <a:rPr lang="de-DE" sz="2800" dirty="0"/>
              <a:t>Hilfe</a:t>
            </a:r>
          </a:p>
        </p:txBody>
      </p:sp>
      <p:pic>
        <p:nvPicPr>
          <p:cNvPr id="8" name="Inhaltsplatzhalter 30"/>
          <p:cNvPicPr>
            <a:picLocks noChangeAspect="1"/>
          </p:cNvPicPr>
          <p:nvPr userDrawn="1"/>
        </p:nvPicPr>
        <p:blipFill>
          <a:blip r:embed="rId2"/>
          <a:stretch>
            <a:fillRect/>
          </a:stretch>
        </p:blipFill>
        <p:spPr>
          <a:xfrm>
            <a:off x="540000" y="540000"/>
            <a:ext cx="582121" cy="1080000"/>
          </a:xfrm>
          <a:prstGeom prst="rect">
            <a:avLst/>
          </a:prstGeom>
        </p:spPr>
      </p:pic>
    </p:spTree>
    <p:extLst>
      <p:ext uri="{BB962C8B-B14F-4D97-AF65-F5344CB8AC3E}">
        <p14:creationId xmlns:p14="http://schemas.microsoft.com/office/powerpoint/2010/main" val="3884157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oesung 1">
    <p:spTree>
      <p:nvGrpSpPr>
        <p:cNvPr id="1" name=""/>
        <p:cNvGrpSpPr/>
        <p:nvPr/>
      </p:nvGrpSpPr>
      <p:grpSpPr>
        <a:xfrm>
          <a:off x="0" y="0"/>
          <a:ext cx="0" cy="0"/>
          <a:chOff x="0" y="0"/>
          <a:chExt cx="0" cy="0"/>
        </a:xfrm>
      </p:grpSpPr>
      <p:sp>
        <p:nvSpPr>
          <p:cNvPr id="3" name="Inhaltsplatzhalter 2"/>
          <p:cNvSpPr>
            <a:spLocks noGrp="1"/>
          </p:cNvSpPr>
          <p:nvPr>
            <p:ph idx="1"/>
          </p:nvPr>
        </p:nvSpPr>
        <p:spPr>
          <a:xfrm>
            <a:off x="1368000" y="1440000"/>
            <a:ext cx="7200000" cy="432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10" name="Textfeld 9"/>
          <p:cNvSpPr txBox="1"/>
          <p:nvPr userDrawn="1"/>
        </p:nvSpPr>
        <p:spPr>
          <a:xfrm>
            <a:off x="4284000" y="720000"/>
            <a:ext cx="1366080" cy="540000"/>
          </a:xfrm>
          <a:prstGeom prst="rect">
            <a:avLst/>
          </a:prstGeom>
          <a:noFill/>
        </p:spPr>
        <p:txBody>
          <a:bodyPr wrap="none" rtlCol="0" anchor="ctr">
            <a:noAutofit/>
          </a:bodyPr>
          <a:lstStyle/>
          <a:p>
            <a:pPr algn="ctr"/>
            <a:r>
              <a:rPr lang="de-DE" sz="2800" dirty="0"/>
              <a:t>Lösung</a:t>
            </a:r>
          </a:p>
        </p:txBody>
      </p:sp>
      <p:pic>
        <p:nvPicPr>
          <p:cNvPr id="7" name="Inhaltsplatzhalter 33"/>
          <p:cNvPicPr>
            <a:picLocks noChangeAspect="1"/>
          </p:cNvPicPr>
          <p:nvPr userDrawn="1"/>
        </p:nvPicPr>
        <p:blipFill>
          <a:blip r:embed="rId2"/>
          <a:stretch>
            <a:fillRect/>
          </a:stretch>
        </p:blipFill>
        <p:spPr>
          <a:xfrm>
            <a:off x="540000" y="540000"/>
            <a:ext cx="466644" cy="1080000"/>
          </a:xfrm>
          <a:prstGeom prst="rect">
            <a:avLst/>
          </a:prstGeom>
        </p:spPr>
      </p:pic>
    </p:spTree>
    <p:extLst>
      <p:ext uri="{BB962C8B-B14F-4D97-AF65-F5344CB8AC3E}">
        <p14:creationId xmlns:p14="http://schemas.microsoft.com/office/powerpoint/2010/main" val="415558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oesung 2">
    <p:spTree>
      <p:nvGrpSpPr>
        <p:cNvPr id="1" name=""/>
        <p:cNvGrpSpPr/>
        <p:nvPr/>
      </p:nvGrpSpPr>
      <p:grpSpPr>
        <a:xfrm>
          <a:off x="0" y="0"/>
          <a:ext cx="0" cy="0"/>
          <a:chOff x="0" y="0"/>
          <a:chExt cx="0" cy="0"/>
        </a:xfrm>
      </p:grpSpPr>
      <p:sp>
        <p:nvSpPr>
          <p:cNvPr id="3" name="Inhaltsplatzhalter 2"/>
          <p:cNvSpPr>
            <a:spLocks noGrp="1"/>
          </p:cNvSpPr>
          <p:nvPr>
            <p:ph idx="1"/>
          </p:nvPr>
        </p:nvSpPr>
        <p:spPr>
          <a:xfrm>
            <a:off x="1366838" y="1440000"/>
            <a:ext cx="7200000" cy="3600000"/>
          </a:xfrm>
        </p:spPr>
        <p:txBody>
          <a:bodyPr anchor="ctr">
            <a:noAutofit/>
          </a:bodyPr>
          <a:lstStyle>
            <a:lvl1pPr algn="l">
              <a:defRPr sz="2400"/>
            </a:lvl1pPr>
            <a:lvl2pPr algn="l">
              <a:defRPr sz="2400"/>
            </a:lvl2pPr>
            <a:lvl3pPr algn="l">
              <a:defRPr sz="2400"/>
            </a:lvl3pPr>
            <a:lvl4pPr algn="l">
              <a:defRPr sz="2400"/>
            </a:lvl4pPr>
            <a:lvl5pPr algn="l">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noAutofit/>
          </a:bodyPr>
          <a:lstStyle/>
          <a:p>
            <a:fld id="{649AAC7D-4B30-4604-BD35-0C4E56313D0D}" type="slidenum">
              <a:rPr lang="de-DE" smtClean="0"/>
              <a:t>‹Nr.›</a:t>
            </a:fld>
            <a:endParaRPr lang="de-DE"/>
          </a:p>
        </p:txBody>
      </p:sp>
      <p:sp>
        <p:nvSpPr>
          <p:cNvPr id="5" name="Inhaltsplatzhalter 4"/>
          <p:cNvSpPr>
            <a:spLocks noGrp="1"/>
          </p:cNvSpPr>
          <p:nvPr>
            <p:ph sz="quarter" idx="14"/>
          </p:nvPr>
        </p:nvSpPr>
        <p:spPr>
          <a:xfrm>
            <a:off x="720000" y="5220000"/>
            <a:ext cx="900000" cy="900000"/>
          </a:xfrm>
        </p:spPr>
        <p:txBody>
          <a:bodyPr>
            <a:noAutofit/>
          </a:bodyPr>
          <a:lstStyle>
            <a:lvl1pPr>
              <a:defRPr sz="1000"/>
            </a:lvl1pPr>
            <a:lvl2pPr>
              <a:defRPr sz="1200"/>
            </a:lvl2pPr>
            <a:lvl3pPr>
              <a:defRPr sz="1200"/>
            </a:lvl3pPr>
            <a:lvl4pPr>
              <a:defRPr sz="1200"/>
            </a:lvl4pPr>
            <a:lvl5pPr>
              <a:defRPr sz="1200"/>
            </a:lvl5pPr>
          </a:lstStyle>
          <a:p>
            <a:pPr lvl="0"/>
            <a:endParaRPr lang="de-DE" dirty="0"/>
          </a:p>
        </p:txBody>
      </p:sp>
      <p:sp>
        <p:nvSpPr>
          <p:cNvPr id="9" name="Textplatzhalter 8"/>
          <p:cNvSpPr>
            <a:spLocks noGrp="1"/>
          </p:cNvSpPr>
          <p:nvPr>
            <p:ph type="body" sz="quarter" idx="15"/>
          </p:nvPr>
        </p:nvSpPr>
        <p:spPr>
          <a:xfrm>
            <a:off x="1726838" y="5220000"/>
            <a:ext cx="6840000" cy="900000"/>
          </a:xfrm>
        </p:spPr>
        <p:txBody>
          <a:bodyPr anchor="ctr">
            <a:noAutofit/>
          </a:bodyPr>
          <a:lstStyle>
            <a:lvl1pPr>
              <a:defRPr sz="2000" b="0">
                <a:solidFill>
                  <a:schemeClr val="accent1"/>
                </a:solidFill>
              </a:defRPr>
            </a:lvl1pPr>
          </a:lstStyle>
          <a:p>
            <a:pPr lvl="0"/>
            <a:r>
              <a:rPr lang="de-DE" dirty="0"/>
              <a:t>Textmasterformat bearbeiten</a:t>
            </a:r>
          </a:p>
        </p:txBody>
      </p:sp>
      <p:sp>
        <p:nvSpPr>
          <p:cNvPr id="10" name="Textfeld 9"/>
          <p:cNvSpPr txBox="1"/>
          <p:nvPr userDrawn="1"/>
        </p:nvSpPr>
        <p:spPr>
          <a:xfrm>
            <a:off x="4284000" y="720000"/>
            <a:ext cx="1366080" cy="540000"/>
          </a:xfrm>
          <a:prstGeom prst="rect">
            <a:avLst/>
          </a:prstGeom>
          <a:noFill/>
        </p:spPr>
        <p:txBody>
          <a:bodyPr wrap="none" rtlCol="0" anchor="ctr">
            <a:noAutofit/>
          </a:bodyPr>
          <a:lstStyle/>
          <a:p>
            <a:pPr algn="ctr"/>
            <a:r>
              <a:rPr lang="de-DE" sz="2800" dirty="0"/>
              <a:t>Lösung</a:t>
            </a:r>
          </a:p>
        </p:txBody>
      </p:sp>
      <p:pic>
        <p:nvPicPr>
          <p:cNvPr id="8" name="Inhaltsplatzhalter 33"/>
          <p:cNvPicPr>
            <a:picLocks noChangeAspect="1"/>
          </p:cNvPicPr>
          <p:nvPr userDrawn="1"/>
        </p:nvPicPr>
        <p:blipFill>
          <a:blip r:embed="rId2"/>
          <a:stretch>
            <a:fillRect/>
          </a:stretch>
        </p:blipFill>
        <p:spPr>
          <a:xfrm>
            <a:off x="540000" y="540000"/>
            <a:ext cx="466644" cy="1080000"/>
          </a:xfrm>
          <a:prstGeom prst="rect">
            <a:avLst/>
          </a:prstGeom>
        </p:spPr>
      </p:pic>
    </p:spTree>
    <p:extLst>
      <p:ext uri="{BB962C8B-B14F-4D97-AF65-F5344CB8AC3E}">
        <p14:creationId xmlns:p14="http://schemas.microsoft.com/office/powerpoint/2010/main" val="2436846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lbsteinschätzun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noAutofit/>
          </a:bodyPr>
          <a:lstStyle/>
          <a:p>
            <a:fld id="{649AAC7D-4B30-4604-BD35-0C4E56313D0D}" type="slidenum">
              <a:rPr lang="de-DE" smtClean="0"/>
              <a:pPr/>
              <a:t>‹Nr.›</a:t>
            </a:fld>
            <a:endParaRPr lang="de-DE"/>
          </a:p>
        </p:txBody>
      </p:sp>
      <p:sp>
        <p:nvSpPr>
          <p:cNvPr id="5" name="Textfeld 4"/>
          <p:cNvSpPr txBox="1"/>
          <p:nvPr userDrawn="1"/>
        </p:nvSpPr>
        <p:spPr>
          <a:xfrm>
            <a:off x="2664000" y="1438190"/>
            <a:ext cx="4608000" cy="360000"/>
          </a:xfrm>
          <a:prstGeom prst="rect">
            <a:avLst/>
          </a:prstGeom>
          <a:noFill/>
        </p:spPr>
        <p:txBody>
          <a:bodyPr wrap="none" rtlCol="0">
            <a:noAutofit/>
          </a:bodyPr>
          <a:lstStyle/>
          <a:p>
            <a:r>
              <a:rPr lang="de-DE" b="1" dirty="0"/>
              <a:t>Ordne</a:t>
            </a:r>
            <a:r>
              <a:rPr lang="de-DE" b="1" baseline="0" dirty="0"/>
              <a:t> dich gedanklich einem Smiley zu.</a:t>
            </a:r>
            <a:endParaRPr lang="de-DE" b="1" dirty="0"/>
          </a:p>
        </p:txBody>
      </p:sp>
      <p:sp>
        <p:nvSpPr>
          <p:cNvPr id="7" name="Textplatzhalter 6"/>
          <p:cNvSpPr>
            <a:spLocks noGrp="1"/>
          </p:cNvSpPr>
          <p:nvPr>
            <p:ph type="body" sz="quarter" idx="11"/>
          </p:nvPr>
        </p:nvSpPr>
        <p:spPr>
          <a:xfrm>
            <a:off x="1366838" y="1980000"/>
            <a:ext cx="7199312" cy="720000"/>
          </a:xfrm>
        </p:spPr>
        <p:txBody>
          <a:bodyPr>
            <a:noAutofit/>
          </a:bodyPr>
          <a:lstStyle/>
          <a:p>
            <a:pPr lvl="0"/>
            <a:r>
              <a:rPr lang="de-DE" dirty="0"/>
              <a:t>Textmasterformat bearbeiten</a:t>
            </a:r>
          </a:p>
        </p:txBody>
      </p:sp>
      <p:sp>
        <p:nvSpPr>
          <p:cNvPr id="13" name="Textplatzhalter 12"/>
          <p:cNvSpPr>
            <a:spLocks noGrp="1"/>
          </p:cNvSpPr>
          <p:nvPr>
            <p:ph type="body" sz="quarter" idx="12"/>
          </p:nvPr>
        </p:nvSpPr>
        <p:spPr>
          <a:xfrm>
            <a:off x="1366838" y="4140000"/>
            <a:ext cx="7199312" cy="1980000"/>
          </a:xfrm>
        </p:spPr>
        <p:txBody>
          <a:bodyPr anchor="t">
            <a:noAutofit/>
          </a:bodyPr>
          <a:lstStyle>
            <a:lvl1pPr marL="180000" indent="-180000">
              <a:buFont typeface="Arial" panose="020B0604020202020204" pitchFamily="34" charset="0"/>
              <a:buChar char="•"/>
              <a:defRPr/>
            </a:lvl1pPr>
            <a:lvl2pPr marL="180000" indent="-180000">
              <a:buFont typeface="Arial" panose="020B0604020202020204" pitchFamily="34" charset="0"/>
              <a:buChar char="•"/>
              <a:defRPr/>
            </a:lvl2pPr>
            <a:lvl3pPr marL="180000" indent="-180000">
              <a:buFont typeface="Arial" panose="020B0604020202020204" pitchFamily="34" charset="0"/>
              <a:buChar char="•"/>
              <a:defRPr/>
            </a:lvl3pPr>
            <a:lvl4pPr marL="180000" indent="-180000">
              <a:buFont typeface="Arial" panose="020B0604020202020204" pitchFamily="34" charset="0"/>
              <a:buChar char="•"/>
              <a:defRPr/>
            </a:lvl4pPr>
            <a:lvl5pPr marL="180000" indent="-180000">
              <a:buFont typeface="Arial" panose="020B0604020202020204"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00" y="2880000"/>
            <a:ext cx="5262410" cy="1080000"/>
          </a:xfrm>
          <a:prstGeom prst="rect">
            <a:avLst/>
          </a:prstGeom>
        </p:spPr>
      </p:pic>
      <p:sp>
        <p:nvSpPr>
          <p:cNvPr id="10" name="Textfeld 9"/>
          <p:cNvSpPr txBox="1"/>
          <p:nvPr userDrawn="1"/>
        </p:nvSpPr>
        <p:spPr>
          <a:xfrm>
            <a:off x="3199434" y="703324"/>
            <a:ext cx="3534120" cy="540000"/>
          </a:xfrm>
          <a:prstGeom prst="rect">
            <a:avLst/>
          </a:prstGeom>
          <a:noFill/>
        </p:spPr>
        <p:txBody>
          <a:bodyPr wrap="none" rtlCol="0" anchor="ctr">
            <a:noAutofit/>
          </a:bodyPr>
          <a:lstStyle/>
          <a:p>
            <a:pPr algn="ctr"/>
            <a:r>
              <a:rPr lang="de-DE" sz="2800" dirty="0"/>
              <a:t>Selbsteinschätzung</a:t>
            </a:r>
          </a:p>
        </p:txBody>
      </p:sp>
      <p:pic>
        <p:nvPicPr>
          <p:cNvPr id="11" name="Inhaltsplatzhalter 25">
            <a:extLst>
              <a:ext uri="{FF2B5EF4-FFF2-40B4-BE49-F238E27FC236}">
                <a16:creationId xmlns:a16="http://schemas.microsoft.com/office/drawing/2014/main" id="{7FE6AFEF-3CC6-1EBB-4164-2D6A1D8696F3}"/>
              </a:ext>
            </a:extLst>
          </p:cNvPr>
          <p:cNvPicPr>
            <a:picLocks noChangeAspect="1"/>
          </p:cNvPicPr>
          <p:nvPr userDrawn="1"/>
        </p:nvPicPr>
        <p:blipFill>
          <a:blip r:embed="rId3"/>
          <a:stretch>
            <a:fillRect/>
          </a:stretch>
        </p:blipFill>
        <p:spPr>
          <a:xfrm>
            <a:off x="462180" y="538690"/>
            <a:ext cx="617457" cy="1079500"/>
          </a:xfrm>
          <a:prstGeom prst="rect">
            <a:avLst/>
          </a:prstGeom>
        </p:spPr>
      </p:pic>
    </p:spTree>
    <p:extLst>
      <p:ext uri="{BB962C8B-B14F-4D97-AF65-F5344CB8AC3E}">
        <p14:creationId xmlns:p14="http://schemas.microsoft.com/office/powerpoint/2010/main" val="1406487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ueckseit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16961DB-6A4C-470A-BFE3-24928CEFD386}" type="slidenum">
              <a:rPr lang="de-DE" smtClean="0"/>
              <a:pPr/>
              <a:t>‹Nr.›</a:t>
            </a:fld>
            <a:endParaRPr lang="de-DE"/>
          </a:p>
        </p:txBody>
      </p:sp>
    </p:spTree>
    <p:extLst>
      <p:ext uri="{BB962C8B-B14F-4D97-AF65-F5344CB8AC3E}">
        <p14:creationId xmlns:p14="http://schemas.microsoft.com/office/powerpoint/2010/main" val="146486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100000"/>
              </a:lnSpc>
              <a:defRPr/>
            </a:lvl1pPr>
          </a:lstStyle>
          <a:p>
            <a:r>
              <a:rPr lang="de-DE" dirty="0"/>
              <a:t>Titelmasterformat durch Klicken bearbeiten</a:t>
            </a:r>
          </a:p>
        </p:txBody>
      </p:sp>
      <p:sp>
        <p:nvSpPr>
          <p:cNvPr id="3" name="Inhaltsplatzhalter 2"/>
          <p:cNvSpPr>
            <a:spLocks noGrp="1"/>
          </p:cNvSpPr>
          <p:nvPr>
            <p:ph idx="1"/>
          </p:nvPr>
        </p:nvSpPr>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endParaRPr lang="de-DE" dirty="0"/>
          </a:p>
        </p:txBody>
      </p:sp>
    </p:spTree>
    <p:extLst>
      <p:ext uri="{BB962C8B-B14F-4D97-AF65-F5344CB8AC3E}">
        <p14:creationId xmlns:p14="http://schemas.microsoft.com/office/powerpoint/2010/main" val="362207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Hilfe">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B0DB9-0322-4ED9-940E-5222A7C612BE}" type="slidenum">
              <a:rPr lang="de-DE" smtClean="0"/>
              <a:t>‹Nr.›</a:t>
            </a:fld>
            <a:endParaRPr lang="de-DE"/>
          </a:p>
        </p:txBody>
      </p:sp>
      <p:pic>
        <p:nvPicPr>
          <p:cNvPr id="5" name="Inhaltsplatzhalter 30"/>
          <p:cNvPicPr>
            <a:picLocks noChangeAspect="1"/>
          </p:cNvPicPr>
          <p:nvPr userDrawn="1"/>
        </p:nvPicPr>
        <p:blipFill>
          <a:blip r:embed="rId2"/>
          <a:stretch>
            <a:fillRect/>
          </a:stretch>
        </p:blipFill>
        <p:spPr>
          <a:xfrm>
            <a:off x="3744000" y="540000"/>
            <a:ext cx="3104647" cy="5760000"/>
          </a:xfrm>
          <a:prstGeom prst="rect">
            <a:avLst/>
          </a:prstGeom>
        </p:spPr>
      </p:pic>
    </p:spTree>
    <p:extLst>
      <p:ext uri="{BB962C8B-B14F-4D97-AF65-F5344CB8AC3E}">
        <p14:creationId xmlns:p14="http://schemas.microsoft.com/office/powerpoint/2010/main" val="100408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Loesun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B0DB9-0322-4ED9-940E-5222A7C612BE}" type="slidenum">
              <a:rPr lang="de-DE" smtClean="0"/>
              <a:t>‹Nr.›</a:t>
            </a:fld>
            <a:endParaRPr lang="de-DE"/>
          </a:p>
        </p:txBody>
      </p:sp>
      <p:pic>
        <p:nvPicPr>
          <p:cNvPr id="6" name="Inhaltsplatzhalter 33"/>
          <p:cNvPicPr>
            <a:picLocks noChangeAspect="1"/>
          </p:cNvPicPr>
          <p:nvPr userDrawn="1"/>
        </p:nvPicPr>
        <p:blipFill>
          <a:blip r:embed="rId2"/>
          <a:stretch>
            <a:fillRect/>
          </a:stretch>
        </p:blipFill>
        <p:spPr>
          <a:xfrm>
            <a:off x="3852000" y="540000"/>
            <a:ext cx="2488770" cy="5760000"/>
          </a:xfrm>
          <a:prstGeom prst="rect">
            <a:avLst/>
          </a:prstGeom>
        </p:spPr>
      </p:pic>
    </p:spTree>
    <p:extLst>
      <p:ext uri="{BB962C8B-B14F-4D97-AF65-F5344CB8AC3E}">
        <p14:creationId xmlns:p14="http://schemas.microsoft.com/office/powerpoint/2010/main" val="307802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tzte Seite">
    <p:spTree>
      <p:nvGrpSpPr>
        <p:cNvPr id="1" name=""/>
        <p:cNvGrpSpPr/>
        <p:nvPr/>
      </p:nvGrpSpPr>
      <p:grpSpPr>
        <a:xfrm>
          <a:off x="0" y="0"/>
          <a:ext cx="0" cy="0"/>
          <a:chOff x="0" y="0"/>
          <a:chExt cx="0" cy="0"/>
        </a:xfrm>
      </p:grpSpPr>
      <p:sp>
        <p:nvSpPr>
          <p:cNvPr id="3" name="Inhaltsplatzhalter 2"/>
          <p:cNvSpPr>
            <a:spLocks noGrp="1"/>
          </p:cNvSpPr>
          <p:nvPr>
            <p:ph idx="1"/>
          </p:nvPr>
        </p:nvSpPr>
        <p:spPr>
          <a:xfrm>
            <a:off x="720000" y="3600000"/>
            <a:ext cx="8460000" cy="2520000"/>
          </a:xfrm>
        </p:spPr>
        <p:txBody>
          <a:bodyPr anchor="t">
            <a:noAutofit/>
          </a:bodyPr>
          <a:lstStyle>
            <a:lvl1pPr algn="l">
              <a:lnSpc>
                <a:spcPct val="100000"/>
              </a:lnSpc>
              <a:spcBef>
                <a:spcPts val="0"/>
              </a:spcBef>
              <a:defRPr sz="1400" b="0"/>
            </a:lvl1pPr>
            <a:lvl2pPr algn="l">
              <a:lnSpc>
                <a:spcPct val="100000"/>
              </a:lnSpc>
              <a:spcBef>
                <a:spcPts val="0"/>
              </a:spcBef>
              <a:defRPr sz="1400" b="0"/>
            </a:lvl2pPr>
            <a:lvl3pPr algn="l">
              <a:lnSpc>
                <a:spcPct val="100000"/>
              </a:lnSpc>
              <a:spcBef>
                <a:spcPts val="0"/>
              </a:spcBef>
              <a:defRPr sz="1400" b="0"/>
            </a:lvl3pPr>
            <a:lvl4pPr algn="l">
              <a:lnSpc>
                <a:spcPct val="100000"/>
              </a:lnSpc>
              <a:spcBef>
                <a:spcPts val="0"/>
              </a:spcBef>
              <a:defRPr sz="1400" b="0"/>
            </a:lvl4pPr>
            <a:lvl5pPr algn="l">
              <a:lnSpc>
                <a:spcPct val="100000"/>
              </a:lnSpc>
              <a:spcBef>
                <a:spcPts val="0"/>
              </a:spcBef>
              <a:defRPr sz="1400" b="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a:xfrm>
            <a:off x="3852000" y="6444000"/>
            <a:ext cx="2232000" cy="360000"/>
          </a:xfrm>
        </p:spPr>
        <p:txBody>
          <a:bodyPr/>
          <a:lstStyle>
            <a:lvl1pPr>
              <a:lnSpc>
                <a:spcPct val="100000"/>
              </a:lnSpc>
              <a:defRPr/>
            </a:lvl1pPr>
          </a:lstStyle>
          <a:p>
            <a:fld id="{512B0DB9-0322-4ED9-940E-5222A7C612BE}" type="slidenum">
              <a:rPr lang="de-DE" smtClean="0"/>
              <a:pPr/>
              <a:t>‹Nr.›</a:t>
            </a:fld>
            <a:endParaRPr lang="de-DE"/>
          </a:p>
        </p:txBody>
      </p:sp>
      <p:sp>
        <p:nvSpPr>
          <p:cNvPr id="12" name="Inhaltsplatzhalter 2"/>
          <p:cNvSpPr>
            <a:spLocks noGrp="1"/>
          </p:cNvSpPr>
          <p:nvPr>
            <p:ph idx="13"/>
          </p:nvPr>
        </p:nvSpPr>
        <p:spPr>
          <a:xfrm>
            <a:off x="720000" y="612000"/>
            <a:ext cx="8460000" cy="2736000"/>
          </a:xfrm>
        </p:spPr>
        <p:txBody>
          <a:bodyPr anchor="ctr">
            <a:noAutofit/>
          </a:bodyPr>
          <a:lstStyle>
            <a:lvl1pPr algn="ctr">
              <a:lnSpc>
                <a:spcPct val="150000"/>
              </a:lnSpc>
              <a:spcBef>
                <a:spcPts val="0"/>
              </a:spcBef>
              <a:defRPr sz="2000" b="0"/>
            </a:lvl1pPr>
            <a:lvl2pPr algn="ctr">
              <a:lnSpc>
                <a:spcPct val="150000"/>
              </a:lnSpc>
              <a:spcBef>
                <a:spcPts val="0"/>
              </a:spcBef>
              <a:defRPr sz="2000" b="0"/>
            </a:lvl2pPr>
            <a:lvl3pPr algn="ctr">
              <a:lnSpc>
                <a:spcPct val="150000"/>
              </a:lnSpc>
              <a:spcBef>
                <a:spcPts val="0"/>
              </a:spcBef>
              <a:defRPr sz="2000" b="0"/>
            </a:lvl3pPr>
            <a:lvl4pPr algn="ctr">
              <a:lnSpc>
                <a:spcPct val="150000"/>
              </a:lnSpc>
              <a:spcBef>
                <a:spcPts val="0"/>
              </a:spcBef>
              <a:defRPr sz="2000" b="0"/>
            </a:lvl4pPr>
            <a:lvl5pPr algn="ctr">
              <a:lnSpc>
                <a:spcPct val="150000"/>
              </a:lnSpc>
              <a:spcBef>
                <a:spcPts val="0"/>
              </a:spcBef>
              <a:defRPr sz="2000" b="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460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ufgabe 1">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Titelmasterformat durch Klicken bearbeiten</a:t>
            </a:r>
          </a:p>
        </p:txBody>
      </p:sp>
      <p:sp>
        <p:nvSpPr>
          <p:cNvPr id="3" name="Inhaltsplatzhalter 2"/>
          <p:cNvSpPr>
            <a:spLocks noGrp="1"/>
          </p:cNvSpPr>
          <p:nvPr>
            <p:ph idx="1"/>
          </p:nvPr>
        </p:nvSpPr>
        <p:spPr>
          <a:xfrm>
            <a:off x="1368000" y="1440000"/>
            <a:ext cx="7200000" cy="4320000"/>
          </a:xfrm>
        </p:spPr>
        <p:txBody>
          <a:bodyPr>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649AAC7D-4B30-4604-BD35-0C4E56313D0D}" type="slidenum">
              <a:rPr lang="de-DE" smtClean="0"/>
              <a:t>‹Nr.›</a:t>
            </a:fld>
            <a:endParaRPr lang="de-DE"/>
          </a:p>
        </p:txBody>
      </p:sp>
      <p:sp>
        <p:nvSpPr>
          <p:cNvPr id="8" name="Inhaltsplatzhalter 7"/>
          <p:cNvSpPr>
            <a:spLocks noGrp="1" noChangeAspect="1"/>
          </p:cNvSpPr>
          <p:nvPr>
            <p:ph sz="quarter" idx="13"/>
          </p:nvPr>
        </p:nvSpPr>
        <p:spPr>
          <a:xfrm>
            <a:off x="432000" y="504000"/>
            <a:ext cx="900000" cy="900000"/>
          </a:xfrm>
        </p:spPr>
        <p:txBody>
          <a:bodyPr>
            <a:noAutofit/>
          </a:bodyPr>
          <a:lstStyle>
            <a:lvl1pPr>
              <a:defRPr sz="1000"/>
            </a:lvl1pPr>
            <a:lvl2pPr>
              <a:defRPr sz="1000"/>
            </a:lvl2pPr>
            <a:lvl3pPr>
              <a:defRPr sz="1000"/>
            </a:lvl3pPr>
            <a:lvl4pPr>
              <a:defRPr sz="1000"/>
            </a:lvl4pPr>
            <a:lvl5pPr>
              <a:defRPr sz="1000"/>
            </a:lvl5pPr>
          </a:lstStyle>
          <a:p>
            <a:pPr lvl="0"/>
            <a:endParaRPr lang="de-DE" dirty="0"/>
          </a:p>
        </p:txBody>
      </p:sp>
    </p:spTree>
    <p:extLst>
      <p:ext uri="{BB962C8B-B14F-4D97-AF65-F5344CB8AC3E}">
        <p14:creationId xmlns:p14="http://schemas.microsoft.com/office/powerpoint/2010/main" val="54253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ufgabe 2">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indent="0">
              <a:defRPr/>
            </a:lvl1pPr>
          </a:lstStyle>
          <a:p>
            <a:r>
              <a:rPr lang="de-DE" dirty="0"/>
              <a:t>Titelmasterformat durch Klicken bearbeiten</a:t>
            </a:r>
          </a:p>
        </p:txBody>
      </p:sp>
      <p:sp>
        <p:nvSpPr>
          <p:cNvPr id="3" name="Inhaltsplatzhalter 2"/>
          <p:cNvSpPr>
            <a:spLocks noGrp="1"/>
          </p:cNvSpPr>
          <p:nvPr>
            <p:ph idx="1"/>
          </p:nvPr>
        </p:nvSpPr>
        <p:spPr>
          <a:xfrm>
            <a:off x="1368000" y="1440000"/>
            <a:ext cx="7200000" cy="4320000"/>
          </a:xfrm>
        </p:spPr>
        <p:txBody>
          <a:bodyPr anchor="t">
            <a:noAutofit/>
          </a:bodyPr>
          <a:lstStyle>
            <a:lvl1pPr marL="180000" indent="-180000">
              <a:spcBef>
                <a:spcPts val="0"/>
              </a:spcBef>
              <a:spcAft>
                <a:spcPts val="0"/>
              </a:spcAft>
              <a:buFont typeface="Arial" panose="020B0604020202020204" pitchFamily="34" charset="0"/>
              <a:buChar char="•"/>
              <a:defRPr/>
            </a:lvl1pPr>
            <a:lvl2pPr marL="180000" indent="-180000">
              <a:spcBef>
                <a:spcPts val="0"/>
              </a:spcBef>
              <a:spcAft>
                <a:spcPts val="0"/>
              </a:spcAft>
              <a:buFont typeface="Arial" panose="020B0604020202020204" pitchFamily="34" charset="0"/>
              <a:buChar char="•"/>
              <a:defRPr/>
            </a:lvl2pPr>
            <a:lvl3pPr marL="180000" indent="-180000">
              <a:spcBef>
                <a:spcPts val="0"/>
              </a:spcBef>
              <a:spcAft>
                <a:spcPts val="0"/>
              </a:spcAft>
              <a:buFont typeface="Arial" panose="020B0604020202020204" pitchFamily="34" charset="0"/>
              <a:buChar char="•"/>
              <a:defRPr/>
            </a:lvl3pPr>
            <a:lvl4pPr marL="180000" indent="-180000">
              <a:spcBef>
                <a:spcPts val="0"/>
              </a:spcBef>
              <a:spcAft>
                <a:spcPts val="0"/>
              </a:spcAft>
              <a:buFont typeface="Arial" panose="020B0604020202020204" pitchFamily="34" charset="0"/>
              <a:buChar char="•"/>
              <a:defRPr/>
            </a:lvl4pPr>
            <a:lvl5pPr marL="180000" indent="-180000">
              <a:spcBef>
                <a:spcPts val="0"/>
              </a:spcBef>
              <a:spcAft>
                <a:spcPts val="0"/>
              </a:spcAft>
              <a:buFont typeface="Arial" panose="020B0604020202020204" pitchFamily="34" charset="0"/>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lvl1pPr indent="0">
              <a:defRPr/>
            </a:lvl1pPr>
          </a:lstStyle>
          <a:p>
            <a:fld id="{649AAC7D-4B30-4604-BD35-0C4E56313D0D}" type="slidenum">
              <a:rPr lang="de-DE" smtClean="0"/>
              <a:pPr/>
              <a:t>‹Nr.›</a:t>
            </a:fld>
            <a:endParaRPr lang="de-DE"/>
          </a:p>
        </p:txBody>
      </p:sp>
      <p:sp>
        <p:nvSpPr>
          <p:cNvPr id="8" name="Inhaltsplatzhalter 7"/>
          <p:cNvSpPr>
            <a:spLocks noGrp="1" noChangeAspect="1"/>
          </p:cNvSpPr>
          <p:nvPr>
            <p:ph sz="quarter" idx="13"/>
          </p:nvPr>
        </p:nvSpPr>
        <p:spPr>
          <a:xfrm>
            <a:off x="432000" y="504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7" name="Inhaltsplatzhalter 7"/>
          <p:cNvSpPr>
            <a:spLocks noGrp="1" noChangeAspect="1"/>
          </p:cNvSpPr>
          <p:nvPr>
            <p:ph sz="quarter" idx="14"/>
          </p:nvPr>
        </p:nvSpPr>
        <p:spPr>
          <a:xfrm>
            <a:off x="432000" y="1512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9" name="Inhaltsplatzhalter 7"/>
          <p:cNvSpPr>
            <a:spLocks noGrp="1"/>
          </p:cNvSpPr>
          <p:nvPr>
            <p:ph sz="quarter" idx="15"/>
          </p:nvPr>
        </p:nvSpPr>
        <p:spPr>
          <a:xfrm>
            <a:off x="432000" y="2628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10" name="Inhaltsplatzhalter 7"/>
          <p:cNvSpPr>
            <a:spLocks noGrp="1" noChangeAspect="1"/>
          </p:cNvSpPr>
          <p:nvPr>
            <p:ph sz="quarter" idx="16"/>
          </p:nvPr>
        </p:nvSpPr>
        <p:spPr>
          <a:xfrm>
            <a:off x="432000" y="3744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
        <p:nvSpPr>
          <p:cNvPr id="11" name="Inhaltsplatzhalter 7"/>
          <p:cNvSpPr>
            <a:spLocks noGrp="1" noChangeAspect="1"/>
          </p:cNvSpPr>
          <p:nvPr>
            <p:ph sz="quarter" idx="17"/>
          </p:nvPr>
        </p:nvSpPr>
        <p:spPr>
          <a:xfrm>
            <a:off x="432000" y="4860000"/>
            <a:ext cx="900000" cy="900000"/>
          </a:xfrm>
        </p:spPr>
        <p:txBody>
          <a:bodyPr>
            <a:noAutofit/>
          </a:bodyPr>
          <a:lstStyle>
            <a:lvl1pPr indent="0">
              <a:defRPr sz="1000"/>
            </a:lvl1pPr>
            <a:lvl2pPr>
              <a:defRPr sz="1000"/>
            </a:lvl2pPr>
            <a:lvl3pPr>
              <a:defRPr sz="1000"/>
            </a:lvl3pPr>
            <a:lvl4pPr>
              <a:defRPr sz="1000"/>
            </a:lvl4pPr>
            <a:lvl5pPr>
              <a:defRPr sz="1000"/>
            </a:lvl5pPr>
          </a:lstStyle>
          <a:p>
            <a:pPr lvl="0"/>
            <a:endParaRPr lang="de-DE" dirty="0"/>
          </a:p>
        </p:txBody>
      </p:sp>
    </p:spTree>
    <p:extLst>
      <p:ext uri="{BB962C8B-B14F-4D97-AF65-F5344CB8AC3E}">
        <p14:creationId xmlns:p14="http://schemas.microsoft.com/office/powerpoint/2010/main" val="11787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ufgabe 3">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a:t>Titelmasterformat durch Klicken bearbeiten</a:t>
            </a:r>
          </a:p>
        </p:txBody>
      </p:sp>
      <p:sp>
        <p:nvSpPr>
          <p:cNvPr id="3" name="Inhaltsplatzhalter 2"/>
          <p:cNvSpPr>
            <a:spLocks noGrp="1"/>
          </p:cNvSpPr>
          <p:nvPr>
            <p:ph idx="1"/>
          </p:nvPr>
        </p:nvSpPr>
        <p:spPr>
          <a:xfrm>
            <a:off x="1366838" y="1440000"/>
            <a:ext cx="7200000" cy="3600000"/>
          </a:xfrm>
        </p:spPr>
        <p:txBody>
          <a:bodyPr>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649AAC7D-4B30-4604-BD35-0C4E56313D0D}" type="slidenum">
              <a:rPr lang="de-DE" smtClean="0"/>
              <a:t>‹Nr.›</a:t>
            </a:fld>
            <a:endParaRPr lang="de-DE"/>
          </a:p>
        </p:txBody>
      </p:sp>
      <p:sp>
        <p:nvSpPr>
          <p:cNvPr id="8" name="Inhaltsplatzhalter 7"/>
          <p:cNvSpPr>
            <a:spLocks noGrp="1" noChangeAspect="1"/>
          </p:cNvSpPr>
          <p:nvPr>
            <p:ph sz="quarter" idx="13"/>
          </p:nvPr>
        </p:nvSpPr>
        <p:spPr>
          <a:xfrm>
            <a:off x="432000" y="504000"/>
            <a:ext cx="900000" cy="900000"/>
          </a:xfrm>
        </p:spPr>
        <p:txBody>
          <a:bodyPr>
            <a:noAutofit/>
          </a:bodyPr>
          <a:lstStyle>
            <a:lvl1pPr>
              <a:defRPr sz="1000"/>
            </a:lvl1pPr>
            <a:lvl2pPr>
              <a:defRPr sz="1000"/>
            </a:lvl2pPr>
            <a:lvl3pPr>
              <a:defRPr sz="1000"/>
            </a:lvl3pPr>
            <a:lvl4pPr>
              <a:defRPr sz="1000"/>
            </a:lvl4pPr>
            <a:lvl5pPr>
              <a:defRPr sz="1000"/>
            </a:lvl5pPr>
          </a:lstStyle>
          <a:p>
            <a:pPr lvl="0"/>
            <a:endParaRPr lang="de-DE" dirty="0"/>
          </a:p>
        </p:txBody>
      </p:sp>
      <p:sp>
        <p:nvSpPr>
          <p:cNvPr id="5" name="Inhaltsplatzhalter 4"/>
          <p:cNvSpPr>
            <a:spLocks noGrp="1"/>
          </p:cNvSpPr>
          <p:nvPr>
            <p:ph sz="quarter" idx="14"/>
          </p:nvPr>
        </p:nvSpPr>
        <p:spPr>
          <a:xfrm>
            <a:off x="720000" y="5220000"/>
            <a:ext cx="900000" cy="900000"/>
          </a:xfrm>
        </p:spPr>
        <p:txBody>
          <a:bodyPr/>
          <a:lstStyle>
            <a:lvl1pPr>
              <a:defRPr sz="1000"/>
            </a:lvl1pPr>
            <a:lvl2pPr>
              <a:defRPr sz="1200"/>
            </a:lvl2pPr>
            <a:lvl3pPr>
              <a:defRPr sz="1200"/>
            </a:lvl3pPr>
            <a:lvl4pPr>
              <a:defRPr sz="1200"/>
            </a:lvl4pPr>
            <a:lvl5pPr>
              <a:defRPr sz="1200"/>
            </a:lvl5pPr>
          </a:lstStyle>
          <a:p>
            <a:pPr lvl="0"/>
            <a:endParaRPr lang="de-DE" dirty="0"/>
          </a:p>
        </p:txBody>
      </p:sp>
      <p:sp>
        <p:nvSpPr>
          <p:cNvPr id="9" name="Textplatzhalter 8"/>
          <p:cNvSpPr>
            <a:spLocks noGrp="1"/>
          </p:cNvSpPr>
          <p:nvPr>
            <p:ph type="body" sz="quarter" idx="15"/>
          </p:nvPr>
        </p:nvSpPr>
        <p:spPr>
          <a:xfrm>
            <a:off x="1726838" y="5220000"/>
            <a:ext cx="6840000" cy="900000"/>
          </a:xfrm>
        </p:spPr>
        <p:txBody>
          <a:bodyPr anchor="ctr"/>
          <a:lstStyle>
            <a:lvl1pPr>
              <a:defRPr sz="2000" b="0">
                <a:solidFill>
                  <a:schemeClr val="accent1"/>
                </a:solidFill>
              </a:defRPr>
            </a:lvl1pPr>
          </a:lstStyle>
          <a:p>
            <a:pPr lvl="0"/>
            <a:r>
              <a:rPr lang="de-DE" dirty="0"/>
              <a:t>Textmasterformat bearbeiten</a:t>
            </a:r>
          </a:p>
        </p:txBody>
      </p:sp>
    </p:spTree>
    <p:extLst>
      <p:ext uri="{BB962C8B-B14F-4D97-AF65-F5344CB8AC3E}">
        <p14:creationId xmlns:p14="http://schemas.microsoft.com/office/powerpoint/2010/main" val="65781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ufgabe 4">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Foliennummernplatzhalter 2"/>
          <p:cNvSpPr>
            <a:spLocks noGrp="1"/>
          </p:cNvSpPr>
          <p:nvPr>
            <p:ph type="sldNum" sz="quarter" idx="10"/>
          </p:nvPr>
        </p:nvSpPr>
        <p:spPr/>
        <p:txBody>
          <a:bodyPr/>
          <a:lstStyle/>
          <a:p>
            <a:fld id="{649AAC7D-4B30-4604-BD35-0C4E56313D0D}" type="slidenum">
              <a:rPr lang="de-DE" smtClean="0"/>
              <a:pPr/>
              <a:t>‹Nr.›</a:t>
            </a:fld>
            <a:endParaRPr lang="de-DE"/>
          </a:p>
        </p:txBody>
      </p:sp>
      <p:sp>
        <p:nvSpPr>
          <p:cNvPr id="4" name="Inhaltsplatzhalter 7"/>
          <p:cNvSpPr>
            <a:spLocks noGrp="1" noChangeAspect="1"/>
          </p:cNvSpPr>
          <p:nvPr>
            <p:ph sz="quarter" idx="13"/>
          </p:nvPr>
        </p:nvSpPr>
        <p:spPr>
          <a:xfrm>
            <a:off x="432000" y="504000"/>
            <a:ext cx="900000" cy="900000"/>
          </a:xfrm>
        </p:spPr>
        <p:txBody>
          <a:bodyPr>
            <a:noAutofit/>
          </a:bodyPr>
          <a:lstStyle>
            <a:lvl1pPr>
              <a:defRPr sz="1000"/>
            </a:lvl1pPr>
            <a:lvl2pPr>
              <a:defRPr sz="1000"/>
            </a:lvl2pPr>
            <a:lvl3pPr>
              <a:defRPr sz="1000"/>
            </a:lvl3pPr>
            <a:lvl4pPr>
              <a:defRPr sz="1000"/>
            </a:lvl4pPr>
            <a:lvl5pPr>
              <a:defRPr sz="1000"/>
            </a:lvl5pPr>
          </a:lstStyle>
          <a:p>
            <a:pPr lvl="0"/>
            <a:endParaRPr lang="de-DE" dirty="0"/>
          </a:p>
        </p:txBody>
      </p:sp>
    </p:spTree>
    <p:extLst>
      <p:ext uri="{BB962C8B-B14F-4D97-AF65-F5344CB8AC3E}">
        <p14:creationId xmlns:p14="http://schemas.microsoft.com/office/powerpoint/2010/main" val="1765980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20000" y="648000"/>
            <a:ext cx="8460000" cy="90000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1368000" y="1628878"/>
            <a:ext cx="7185450" cy="3600000"/>
          </a:xfrm>
          <a:prstGeom prst="rect">
            <a:avLst/>
          </a:prstGeom>
        </p:spPr>
        <p:txBody>
          <a:bodyPr vert="horz" lIns="91440" tIns="45720" rIns="91440" bIns="45720" rtlCol="0" anchor="b">
            <a:noAutofit/>
          </a:bodyPr>
          <a:lstStyle/>
          <a:p>
            <a:pPr lvl="0"/>
            <a:r>
              <a:rPr lang="de-DE" dirty="0"/>
              <a:t>Textmasterformat bearbeiten</a:t>
            </a:r>
          </a:p>
        </p:txBody>
      </p:sp>
      <p:sp>
        <p:nvSpPr>
          <p:cNvPr id="6" name="Foliennummernplatzhalter 5"/>
          <p:cNvSpPr>
            <a:spLocks noGrp="1"/>
          </p:cNvSpPr>
          <p:nvPr>
            <p:ph type="sldNum" sz="quarter" idx="4"/>
          </p:nvPr>
        </p:nvSpPr>
        <p:spPr>
          <a:xfrm>
            <a:off x="3852000" y="6444000"/>
            <a:ext cx="2232000" cy="360000"/>
          </a:xfrm>
          <a:prstGeom prst="rect">
            <a:avLst/>
          </a:prstGeom>
        </p:spPr>
        <p:txBody>
          <a:bodyPr vert="horz" lIns="91440" tIns="45720" rIns="91440" bIns="45720" rtlCol="0" anchor="ctr">
            <a:noAutofit/>
          </a:bodyPr>
          <a:lstStyle>
            <a:lvl1pPr algn="ctr">
              <a:lnSpc>
                <a:spcPct val="100000"/>
              </a:lnSpc>
              <a:defRPr sz="1600">
                <a:solidFill>
                  <a:schemeClr val="tx1">
                    <a:tint val="75000"/>
                  </a:schemeClr>
                </a:solidFill>
              </a:defRPr>
            </a:lvl1pPr>
          </a:lstStyle>
          <a:p>
            <a:fld id="{512B0DB9-0322-4ED9-940E-5222A7C612BE}" type="slidenum">
              <a:rPr lang="de-DE" smtClean="0"/>
              <a:pPr/>
              <a:t>‹Nr.›</a:t>
            </a:fld>
            <a:endParaRPr lang="de-DE" dirty="0"/>
          </a:p>
        </p:txBody>
      </p:sp>
      <p:sp>
        <p:nvSpPr>
          <p:cNvPr id="7" name="Rechteck 6"/>
          <p:cNvSpPr/>
          <p:nvPr userDrawn="1"/>
        </p:nvSpPr>
        <p:spPr>
          <a:xfrm>
            <a:off x="360000" y="432000"/>
            <a:ext cx="9180000" cy="5940000"/>
          </a:xfrm>
          <a:prstGeom prst="rect">
            <a:avLst/>
          </a:prstGeom>
          <a:noFill/>
          <a:ln w="38100" cap="sq">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de-DE"/>
          </a:p>
        </p:txBody>
      </p:sp>
    </p:spTree>
    <p:extLst>
      <p:ext uri="{BB962C8B-B14F-4D97-AF65-F5344CB8AC3E}">
        <p14:creationId xmlns:p14="http://schemas.microsoft.com/office/powerpoint/2010/main" val="34119231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1" r:id="rId3"/>
    <p:sldLayoutId id="2147483696" r:id="rId4"/>
    <p:sldLayoutId id="2147483697" r:id="rId5"/>
  </p:sldLayoutIdLst>
  <p:hf hdr="0" ftr="0"/>
  <p:txStyles>
    <p:titleStyle>
      <a:lvl1pPr algn="ctr"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2" orient="horz" pos="1026" userDrawn="1">
          <p15:clr>
            <a:srgbClr val="F26B43"/>
          </p15:clr>
        </p15:guide>
        <p15:guide id="3" pos="5388" userDrawn="1">
          <p15:clr>
            <a:srgbClr val="F26B43"/>
          </p15:clr>
        </p15:guide>
        <p15:guide id="4" orient="horz" pos="2160" userDrawn="1">
          <p15:clr>
            <a:srgbClr val="F26B43"/>
          </p15:clr>
        </p15:guide>
        <p15:guide id="5" pos="852" userDrawn="1">
          <p15:clr>
            <a:srgbClr val="F26B43"/>
          </p15:clr>
        </p15:guide>
        <p15:guide id="6" orient="horz" pos="329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366838" y="613324"/>
            <a:ext cx="7191236" cy="720000"/>
          </a:xfrm>
          <a:prstGeom prst="rect">
            <a:avLst/>
          </a:prstGeom>
        </p:spPr>
        <p:txBody>
          <a:bodyPr vert="horz" wrap="square"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1359122" y="1448878"/>
            <a:ext cx="7185450" cy="4320000"/>
          </a:xfrm>
          <a:prstGeom prst="rect">
            <a:avLst/>
          </a:prstGeom>
        </p:spPr>
        <p:txBody>
          <a:bodyPr vert="horz" wrap="square" lIns="91440" tIns="45720" rIns="91440" bIns="45720" rtlCol="0" anchor="t">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3852000" y="6444000"/>
            <a:ext cx="2232000" cy="360000"/>
          </a:xfrm>
          <a:prstGeom prst="rect">
            <a:avLst/>
          </a:prstGeom>
        </p:spPr>
        <p:txBody>
          <a:bodyPr vert="horz" wrap="square" lIns="91440" tIns="45720" rIns="91440" bIns="45720" rtlCol="0" anchor="ctr">
            <a:noAutofit/>
          </a:bodyPr>
          <a:lstStyle>
            <a:lvl1pPr algn="ctr">
              <a:lnSpc>
                <a:spcPct val="100000"/>
              </a:lnSpc>
              <a:defRPr sz="1600">
                <a:solidFill>
                  <a:schemeClr val="tx1">
                    <a:tint val="75000"/>
                  </a:schemeClr>
                </a:solidFill>
              </a:defRPr>
            </a:lvl1pPr>
          </a:lstStyle>
          <a:p>
            <a:fld id="{649AAC7D-4B30-4604-BD35-0C4E56313D0D}" type="slidenum">
              <a:rPr lang="de-DE" smtClean="0"/>
              <a:pPr/>
              <a:t>‹Nr.›</a:t>
            </a:fld>
            <a:endParaRPr lang="de-DE"/>
          </a:p>
        </p:txBody>
      </p:sp>
      <p:sp>
        <p:nvSpPr>
          <p:cNvPr id="7" name="Rechteck 6"/>
          <p:cNvSpPr/>
          <p:nvPr userDrawn="1"/>
        </p:nvSpPr>
        <p:spPr>
          <a:xfrm>
            <a:off x="360000" y="432000"/>
            <a:ext cx="9180000" cy="5940000"/>
          </a:xfrm>
          <a:prstGeom prst="rect">
            <a:avLst/>
          </a:prstGeom>
          <a:noFill/>
          <a:ln w="38100" cap="sq">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de-DE"/>
          </a:p>
        </p:txBody>
      </p:sp>
      <p:cxnSp>
        <p:nvCxnSpPr>
          <p:cNvPr id="12" name="Gerader Verbinder 11"/>
          <p:cNvCxnSpPr/>
          <p:nvPr userDrawn="1"/>
        </p:nvCxnSpPr>
        <p:spPr>
          <a:xfrm>
            <a:off x="1188000" y="1368000"/>
            <a:ext cx="7560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52977996"/>
      </p:ext>
    </p:extLst>
  </p:cSld>
  <p:clrMap bg1="lt1" tx1="dk1" bg2="lt2" tx2="dk2" accent1="accent1" accent2="accent2" accent3="accent3" accent4="accent4" accent5="accent5" accent6="accent6" hlink="hlink" folHlink="folHlink"/>
  <p:sldLayoutIdLst>
    <p:sldLayoutId id="2147483700" r:id="rId1"/>
    <p:sldLayoutId id="2147483710" r:id="rId2"/>
    <p:sldLayoutId id="2147483712" r:id="rId3"/>
    <p:sldLayoutId id="2147483713" r:id="rId4"/>
    <p:sldLayoutId id="2147483714" r:id="rId5"/>
    <p:sldLayoutId id="2147483715" r:id="rId6"/>
    <p:sldLayoutId id="2147483717" r:id="rId7"/>
    <p:sldLayoutId id="2147483716" r:id="rId8"/>
    <p:sldLayoutId id="2147483718" r:id="rId9"/>
    <p:sldLayoutId id="2147483719" r:id="rId10"/>
  </p:sldLayoutIdLst>
  <p:hf hdr="0" ftr="0"/>
  <p:txStyles>
    <p:titleStyle>
      <a:lvl1pPr algn="ctr" defTabSz="914400"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2" orient="horz" pos="3634" userDrawn="1">
          <p15:clr>
            <a:srgbClr val="F26B43"/>
          </p15:clr>
        </p15:guide>
        <p15:guide id="3" pos="5388" userDrawn="1">
          <p15:clr>
            <a:srgbClr val="F26B43"/>
          </p15:clr>
        </p15:guide>
        <p15:guide id="4" pos="852" userDrawn="1">
          <p15:clr>
            <a:srgbClr val="F26B43"/>
          </p15:clr>
        </p15:guide>
        <p15:guide id="5" orient="horz" pos="2273" userDrawn="1">
          <p15:clr>
            <a:srgbClr val="F26B43"/>
          </p15:clr>
        </p15:guide>
        <p15:guide id="6" orient="horz" pos="91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3852000" y="6444000"/>
            <a:ext cx="2232000" cy="360000"/>
          </a:xfrm>
          <a:prstGeom prst="rect">
            <a:avLst/>
          </a:prstGeom>
        </p:spPr>
        <p:txBody>
          <a:bodyPr vert="horz" lIns="91440" tIns="45720" rIns="91440" bIns="45720" rtlCol="0" anchor="ctr"/>
          <a:lstStyle>
            <a:lvl1pPr algn="ctr">
              <a:defRPr sz="1600">
                <a:solidFill>
                  <a:schemeClr val="tx1">
                    <a:tint val="75000"/>
                  </a:schemeClr>
                </a:solidFill>
              </a:defRPr>
            </a:lvl1pPr>
          </a:lstStyle>
          <a:p>
            <a:fld id="{316961DB-6A4C-470A-BFE3-24928CEFD386}" type="slidenum">
              <a:rPr lang="de-DE" smtClean="0"/>
              <a:pPr/>
              <a:t>‹Nr.›</a:t>
            </a:fld>
            <a:endParaRPr lang="de-DE"/>
          </a:p>
        </p:txBody>
      </p:sp>
    </p:spTree>
    <p:extLst>
      <p:ext uri="{BB962C8B-B14F-4D97-AF65-F5344CB8AC3E}">
        <p14:creationId xmlns:p14="http://schemas.microsoft.com/office/powerpoint/2010/main" val="3440656529"/>
      </p:ext>
    </p:extLst>
  </p:cSld>
  <p:clrMap bg1="lt1" tx1="dk1" bg2="lt2" tx2="dk2" accent1="accent1" accent2="accent2" accent3="accent3" accent4="accent4" accent5="accent5" accent6="accent6" hlink="hlink" folHlink="folHlink"/>
  <p:sldLayoutIdLst>
    <p:sldLayoutId id="2147483721"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s://commons.wikimedia.org/wiki/File:RMS_Titanic_3.jpg" TargetMode="External"/><Relationship Id="rId2" Type="http://schemas.openxmlformats.org/officeDocument/2006/relationships/hyperlink" Target="https://titanic.fandom.com/wiki/User_blog:Codycia12/Titanic_would_NOT_have_survived_head_on_collision" TargetMode="External"/><Relationship Id="rId1" Type="http://schemas.openxmlformats.org/officeDocument/2006/relationships/slideLayout" Target="../slideLayouts/slideLayout5.xml"/><Relationship Id="rId4" Type="http://schemas.openxmlformats.org/officeDocument/2006/relationships/hyperlink" Target="https://de.wikipedia.org/wiki/Dichteanomali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DDB4B140-5954-E74D-52F6-649260448936}"/>
              </a:ext>
            </a:extLst>
          </p:cNvPr>
          <p:cNvSpPr>
            <a:spLocks noGrp="1"/>
          </p:cNvSpPr>
          <p:nvPr>
            <p:ph type="subTitle" idx="1"/>
          </p:nvPr>
        </p:nvSpPr>
        <p:spPr/>
        <p:txBody>
          <a:bodyPr/>
          <a:lstStyle/>
          <a:p>
            <a:r>
              <a:rPr lang="de-DE" dirty="0"/>
              <a:t>Anomalie des Wassers </a:t>
            </a:r>
          </a:p>
          <a:p>
            <a:r>
              <a:rPr lang="de-DE" dirty="0"/>
              <a:t>Lernweg c</a:t>
            </a:r>
            <a:r>
              <a:rPr lang="de-DE" dirty="0" smtClean="0"/>
              <a:t> </a:t>
            </a:r>
            <a:r>
              <a:rPr lang="de-DE" dirty="0"/>
              <a:t>– für die, die gerne </a:t>
            </a:r>
            <a:r>
              <a:rPr lang="de-DE" dirty="0" smtClean="0"/>
              <a:t>experimentieren</a:t>
            </a:r>
            <a:endParaRPr lang="de-DE" dirty="0"/>
          </a:p>
        </p:txBody>
      </p:sp>
      <p:sp>
        <p:nvSpPr>
          <p:cNvPr id="2" name="Titel 1">
            <a:extLst>
              <a:ext uri="{FF2B5EF4-FFF2-40B4-BE49-F238E27FC236}">
                <a16:creationId xmlns:a16="http://schemas.microsoft.com/office/drawing/2014/main" id="{C57B2E5A-31FD-4794-3480-6576E220E3E9}"/>
              </a:ext>
            </a:extLst>
          </p:cNvPr>
          <p:cNvSpPr>
            <a:spLocks noGrp="1"/>
          </p:cNvSpPr>
          <p:nvPr>
            <p:ph type="title"/>
          </p:nvPr>
        </p:nvSpPr>
        <p:spPr/>
        <p:txBody>
          <a:bodyPr/>
          <a:lstStyle/>
          <a:p>
            <a:r>
              <a:rPr lang="de-DE" dirty="0"/>
              <a:t>Es war nicht das Eis,</a:t>
            </a:r>
            <a:br>
              <a:rPr lang="de-DE" dirty="0"/>
            </a:br>
            <a:r>
              <a:rPr lang="de-DE" dirty="0"/>
              <a:t>warum die Titanic unterging</a:t>
            </a:r>
          </a:p>
        </p:txBody>
      </p:sp>
      <p:sp>
        <p:nvSpPr>
          <p:cNvPr id="4" name="Textplatzhalter 3">
            <a:extLst>
              <a:ext uri="{FF2B5EF4-FFF2-40B4-BE49-F238E27FC236}">
                <a16:creationId xmlns:a16="http://schemas.microsoft.com/office/drawing/2014/main" id="{BA649BB0-FFB0-2CB7-40E8-CA27A2994160}"/>
              </a:ext>
            </a:extLst>
          </p:cNvPr>
          <p:cNvSpPr>
            <a:spLocks noGrp="1"/>
          </p:cNvSpPr>
          <p:nvPr>
            <p:ph type="body" sz="quarter" idx="11"/>
          </p:nvPr>
        </p:nvSpPr>
        <p:spPr/>
        <p:txBody>
          <a:bodyPr/>
          <a:lstStyle/>
          <a:p>
            <a:r>
              <a:rPr lang="de-DE" dirty="0"/>
              <a:t>Stand </a:t>
            </a:r>
            <a:fld id="{7726922A-3464-4469-A81F-A84203C6F3D8}" type="datetime1">
              <a:rPr lang="de-DE" smtClean="0"/>
              <a:t>06.12.2022</a:t>
            </a:fld>
            <a:endParaRPr lang="de-DE" dirty="0"/>
          </a:p>
        </p:txBody>
      </p:sp>
      <p:pic>
        <p:nvPicPr>
          <p:cNvPr id="6" name="Grafik 5">
            <a:extLst>
              <a:ext uri="{FF2B5EF4-FFF2-40B4-BE49-F238E27FC236}">
                <a16:creationId xmlns:a16="http://schemas.microsoft.com/office/drawing/2014/main" id="{BE597ECC-4B3B-FE5A-0B10-2E41DE81AAF4}"/>
              </a:ext>
            </a:extLst>
          </p:cNvPr>
          <p:cNvPicPr>
            <a:picLocks noChangeAspect="1"/>
          </p:cNvPicPr>
          <p:nvPr/>
        </p:nvPicPr>
        <p:blipFill>
          <a:blip r:embed="rId2"/>
          <a:stretch>
            <a:fillRect/>
          </a:stretch>
        </p:blipFill>
        <p:spPr>
          <a:xfrm>
            <a:off x="3155426" y="1620000"/>
            <a:ext cx="3589147" cy="2880000"/>
          </a:xfrm>
          <a:prstGeom prst="rect">
            <a:avLst/>
          </a:prstGeom>
        </p:spPr>
      </p:pic>
      <p:sp>
        <p:nvSpPr>
          <p:cNvPr id="7" name="Textfeld 6">
            <a:extLst>
              <a:ext uri="{FF2B5EF4-FFF2-40B4-BE49-F238E27FC236}">
                <a16:creationId xmlns:a16="http://schemas.microsoft.com/office/drawing/2014/main" id="{FA409BA6-875D-4425-C407-1A35D7F195A4}"/>
              </a:ext>
            </a:extLst>
          </p:cNvPr>
          <p:cNvSpPr txBox="1"/>
          <p:nvPr/>
        </p:nvSpPr>
        <p:spPr>
          <a:xfrm>
            <a:off x="6986895" y="4552223"/>
            <a:ext cx="383438" cy="307777"/>
          </a:xfrm>
          <a:prstGeom prst="rect">
            <a:avLst/>
          </a:prstGeom>
          <a:noFill/>
        </p:spPr>
        <p:txBody>
          <a:bodyPr wrap="none" rtlCol="0">
            <a:spAutoFit/>
          </a:bodyPr>
          <a:lstStyle/>
          <a:p>
            <a:r>
              <a:rPr lang="de-DE" sz="1400" dirty="0"/>
              <a:t>[1]</a:t>
            </a:r>
          </a:p>
        </p:txBody>
      </p:sp>
    </p:spTree>
    <p:extLst>
      <p:ext uri="{BB962C8B-B14F-4D97-AF65-F5344CB8AC3E}">
        <p14:creationId xmlns:p14="http://schemas.microsoft.com/office/powerpoint/2010/main" val="2762850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16961DB-6A4C-470A-BFE3-24928CEFD386}" type="slidenum">
              <a:rPr lang="de-DE" smtClean="0"/>
              <a:pPr/>
              <a:t>10</a:t>
            </a:fld>
            <a:endParaRPr lang="de-DE"/>
          </a:p>
        </p:txBody>
      </p:sp>
    </p:spTree>
    <p:extLst>
      <p:ext uri="{BB962C8B-B14F-4D97-AF65-F5344CB8AC3E}">
        <p14:creationId xmlns:p14="http://schemas.microsoft.com/office/powerpoint/2010/main" val="1456287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12B0DB9-0322-4ED9-940E-5222A7C612BE}" type="slidenum">
              <a:rPr lang="de-DE" smtClean="0"/>
              <a:t>11</a:t>
            </a:fld>
            <a:endParaRPr lang="de-DE"/>
          </a:p>
        </p:txBody>
      </p:sp>
    </p:spTree>
    <p:extLst>
      <p:ext uri="{BB962C8B-B14F-4D97-AF65-F5344CB8AC3E}">
        <p14:creationId xmlns:p14="http://schemas.microsoft.com/office/powerpoint/2010/main" val="317636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000" dirty="0"/>
              <a:t>Wenn dir kein weiterer Stoff eingefallen ist, dann ist das OK, denn</a:t>
            </a:r>
          </a:p>
          <a:p>
            <a:pPr marL="457200" indent="-457200">
              <a:buFont typeface="Arial" panose="020B0604020202020204" pitchFamily="34" charset="0"/>
              <a:buChar char="•"/>
            </a:pPr>
            <a:r>
              <a:rPr lang="de-DE" sz="2000" dirty="0"/>
              <a:t>es gibt es nur sehr wenige und</a:t>
            </a:r>
          </a:p>
          <a:p>
            <a:pPr marL="457200" indent="-457200">
              <a:buFont typeface="Arial" panose="020B0604020202020204" pitchFamily="34" charset="0"/>
              <a:buChar char="•"/>
            </a:pPr>
            <a:r>
              <a:rPr lang="de-DE" sz="2000" dirty="0"/>
              <a:t>die, die es gibt, sind so ungewöhnlich, dass du sicher nie ein Stück davon in seiner Schmelze gesehen hast (wir, die Autoren, auch nicht </a:t>
            </a:r>
            <a:r>
              <a:rPr lang="de-DE" sz="2000" dirty="0">
                <a:sym typeface="Wingdings" panose="05000000000000000000" pitchFamily="2" charset="2"/>
              </a:rPr>
              <a:t>)</a:t>
            </a:r>
            <a:r>
              <a:rPr lang="de-DE" sz="2000" dirty="0"/>
              <a:t>.</a:t>
            </a:r>
          </a:p>
          <a:p>
            <a:endParaRPr lang="de-DE" sz="2000" dirty="0"/>
          </a:p>
          <a:p>
            <a:r>
              <a:rPr lang="de-DE" sz="2000" dirty="0"/>
              <a:t>Beispiele für sich anomal verhaltende Stoffe sind [6]:</a:t>
            </a:r>
          </a:p>
          <a:p>
            <a:pPr marL="342900" indent="-342900">
              <a:buFont typeface="Arial" panose="020B0604020202020204" pitchFamily="34" charset="0"/>
              <a:buChar char="•"/>
            </a:pPr>
            <a:r>
              <a:rPr lang="de-DE" sz="2000" dirty="0"/>
              <a:t>die Elemente Antimon (</a:t>
            </a:r>
            <a:r>
              <a:rPr lang="de-DE" sz="2000" dirty="0" err="1"/>
              <a:t>Sb</a:t>
            </a:r>
            <a:r>
              <a:rPr lang="de-DE" sz="2000" dirty="0"/>
              <a:t>), Bismut (Bi), Gallium (</a:t>
            </a:r>
            <a:r>
              <a:rPr lang="de-DE" sz="2000" dirty="0" err="1"/>
              <a:t>Ga</a:t>
            </a:r>
            <a:r>
              <a:rPr lang="de-DE" sz="2000" dirty="0"/>
              <a:t>), Germanium (</a:t>
            </a:r>
            <a:r>
              <a:rPr lang="de-DE" sz="2000" dirty="0" err="1"/>
              <a:t>Ge</a:t>
            </a:r>
            <a:r>
              <a:rPr lang="de-DE" sz="2000" dirty="0"/>
              <a:t>), Plutonium (</a:t>
            </a:r>
            <a:r>
              <a:rPr lang="de-DE" sz="2000" dirty="0" err="1"/>
              <a:t>Pu</a:t>
            </a:r>
            <a:r>
              <a:rPr lang="de-DE" sz="2000" dirty="0"/>
              <a:t>), Silicium (Si), Tellur (</a:t>
            </a:r>
            <a:r>
              <a:rPr lang="de-DE" sz="2000" dirty="0" err="1"/>
              <a:t>Te</a:t>
            </a:r>
            <a:r>
              <a:rPr lang="de-DE" sz="2000" dirty="0"/>
              <a:t>) und</a:t>
            </a:r>
          </a:p>
          <a:p>
            <a:pPr marL="342900" indent="-342900">
              <a:buFont typeface="Arial" panose="020B0604020202020204" pitchFamily="34" charset="0"/>
              <a:buChar char="•"/>
            </a:pPr>
            <a:r>
              <a:rPr lang="de-DE" sz="2000" dirty="0"/>
              <a:t>einige abgefahrene Verbindungen wie </a:t>
            </a:r>
            <a:r>
              <a:rPr lang="de-DE" sz="2000" dirty="0" err="1"/>
              <a:t>ZrW</a:t>
            </a:r>
            <a:r>
              <a:rPr lang="de-DE" sz="2000" baseline="-25000" dirty="0" err="1"/>
              <a:t>2</a:t>
            </a:r>
            <a:r>
              <a:rPr lang="de-DE" sz="2000" dirty="0" err="1"/>
              <a:t>O</a:t>
            </a:r>
            <a:r>
              <a:rPr lang="de-DE" sz="2000" baseline="-25000" dirty="0" err="1"/>
              <a:t>8</a:t>
            </a:r>
            <a:r>
              <a:rPr lang="de-DE" sz="2000" dirty="0"/>
              <a:t> (</a:t>
            </a:r>
            <a:r>
              <a:rPr lang="de-DE" sz="2000" dirty="0" err="1"/>
              <a:t>Zirkoniumwolframat</a:t>
            </a:r>
            <a:r>
              <a:rPr lang="de-DE" sz="2000" dirty="0" smtClean="0"/>
              <a:t>).</a:t>
            </a:r>
            <a:endParaRPr lang="de-DE" sz="2000" dirty="0"/>
          </a:p>
        </p:txBody>
      </p:sp>
      <p:sp>
        <p:nvSpPr>
          <p:cNvPr id="3" name="Foliennummernplatzhalter 2"/>
          <p:cNvSpPr>
            <a:spLocks noGrp="1"/>
          </p:cNvSpPr>
          <p:nvPr>
            <p:ph type="sldNum" sz="quarter" idx="12"/>
          </p:nvPr>
        </p:nvSpPr>
        <p:spPr/>
        <p:txBody>
          <a:bodyPr/>
          <a:lstStyle/>
          <a:p>
            <a:fld id="{649AAC7D-4B30-4604-BD35-0C4E56313D0D}" type="slidenum">
              <a:rPr lang="de-DE" smtClean="0"/>
              <a:t>12</a:t>
            </a:fld>
            <a:endParaRPr lang="de-DE"/>
          </a:p>
        </p:txBody>
      </p:sp>
    </p:spTree>
    <p:extLst>
      <p:ext uri="{BB962C8B-B14F-4D97-AF65-F5344CB8AC3E}">
        <p14:creationId xmlns:p14="http://schemas.microsoft.com/office/powerpoint/2010/main" val="144856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Experiment 2</a:t>
            </a:r>
            <a:endParaRPr lang="de-DE" dirty="0"/>
          </a:p>
        </p:txBody>
      </p:sp>
      <p:sp>
        <p:nvSpPr>
          <p:cNvPr id="4" name="Foliennummernplatzhalter 3"/>
          <p:cNvSpPr>
            <a:spLocks noGrp="1"/>
          </p:cNvSpPr>
          <p:nvPr>
            <p:ph type="sldNum" sz="quarter" idx="12"/>
          </p:nvPr>
        </p:nvSpPr>
        <p:spPr/>
        <p:txBody>
          <a:bodyPr/>
          <a:lstStyle/>
          <a:p>
            <a:fld id="{649AAC7D-4B30-4604-BD35-0C4E56313D0D}" type="slidenum">
              <a:rPr lang="de-DE" smtClean="0"/>
              <a:t>13</a:t>
            </a:fld>
            <a:endParaRPr lang="de-DE"/>
          </a:p>
        </p:txBody>
      </p:sp>
      <p:sp>
        <p:nvSpPr>
          <p:cNvPr id="10" name="Textplatzhalter 9"/>
          <p:cNvSpPr>
            <a:spLocks noGrp="1"/>
          </p:cNvSpPr>
          <p:nvPr>
            <p:ph type="body" sz="quarter" idx="15"/>
          </p:nvPr>
        </p:nvSpPr>
        <p:spPr/>
        <p:txBody>
          <a:bodyPr/>
          <a:lstStyle/>
          <a:p>
            <a:r>
              <a:rPr lang="de-DE" dirty="0" smtClean="0"/>
              <a:t>Notiere deine Beobachtungen in dein Labor-Tagebuch.</a:t>
            </a:r>
            <a:endParaRPr lang="de-DE" dirty="0"/>
          </a:p>
        </p:txBody>
      </p:sp>
      <p:sp>
        <p:nvSpPr>
          <p:cNvPr id="11" name="Inhaltsplatzhalter 10"/>
          <p:cNvSpPr>
            <a:spLocks noGrp="1"/>
          </p:cNvSpPr>
          <p:nvPr>
            <p:ph idx="1"/>
          </p:nvPr>
        </p:nvSpPr>
        <p:spPr>
          <a:xfrm>
            <a:off x="1366838" y="1440000"/>
            <a:ext cx="5386387" cy="3600000"/>
          </a:xfrm>
        </p:spPr>
        <p:txBody>
          <a:bodyPr/>
          <a:lstStyle/>
          <a:p>
            <a:pPr marL="457200" indent="-457200">
              <a:spcAft>
                <a:spcPts val="600"/>
              </a:spcAft>
              <a:buFont typeface="Arial" panose="020B0604020202020204" pitchFamily="34" charset="0"/>
              <a:buChar char="•"/>
            </a:pPr>
            <a:r>
              <a:rPr lang="de-DE" dirty="0"/>
              <a:t>Nimm das Becherglas mit dem Kerzenwachs.</a:t>
            </a:r>
          </a:p>
          <a:p>
            <a:pPr marL="457200" indent="-457200">
              <a:spcAft>
                <a:spcPts val="600"/>
              </a:spcAft>
              <a:buFont typeface="Arial" panose="020B0604020202020204" pitchFamily="34" charset="0"/>
              <a:buChar char="•"/>
            </a:pPr>
            <a:r>
              <a:rPr lang="de-DE" dirty="0"/>
              <a:t>Lasse dir das Drei-Bein, das Keramik-Drahtnetz und den Brenner geben. Zünde die Brennerflamme an.</a:t>
            </a:r>
          </a:p>
          <a:p>
            <a:pPr marL="457200" indent="-457200">
              <a:spcAft>
                <a:spcPts val="600"/>
              </a:spcAft>
              <a:buFont typeface="Arial" panose="020B0604020202020204" pitchFamily="34" charset="0"/>
              <a:buChar char="•"/>
            </a:pPr>
            <a:r>
              <a:rPr lang="de-DE" dirty="0"/>
              <a:t>Erwärme das Becherglas vorsichtig, wie in der Zeichnung angegeben, bis der Inhalt gerade geschmolzen </a:t>
            </a:r>
            <a:r>
              <a:rPr lang="de-DE" dirty="0" smtClean="0"/>
              <a:t>ist und stelle die Flamme aus.</a:t>
            </a:r>
            <a:endParaRPr lang="de-DE" dirty="0"/>
          </a:p>
          <a:p>
            <a:pPr marL="457200" indent="-457200">
              <a:spcAft>
                <a:spcPts val="600"/>
              </a:spcAft>
              <a:buFont typeface="Arial" panose="020B0604020202020204" pitchFamily="34" charset="0"/>
              <a:buChar char="•"/>
            </a:pPr>
            <a:r>
              <a:rPr lang="de-DE" dirty="0"/>
              <a:t>Lege eines der Wachs-Stücke in die Schmelze</a:t>
            </a:r>
            <a:r>
              <a:rPr lang="de-DE" dirty="0" smtClean="0"/>
              <a:t>.</a:t>
            </a:r>
            <a:endParaRPr lang="de-DE" dirty="0"/>
          </a:p>
        </p:txBody>
      </p:sp>
      <p:pic>
        <p:nvPicPr>
          <p:cNvPr id="12" name="Inhaltsplatzhalter 23">
            <a:extLst>
              <a:ext uri="{FF2B5EF4-FFF2-40B4-BE49-F238E27FC236}">
                <a16:creationId xmlns:a16="http://schemas.microsoft.com/office/drawing/2014/main" id="{EC3AD837-B8C6-88A2-C581-B295439F760E}"/>
              </a:ext>
            </a:extLst>
          </p:cNvPr>
          <p:cNvPicPr>
            <a:picLocks noGrp="1" noChangeAspect="1"/>
          </p:cNvPicPr>
          <p:nvPr>
            <p:ph sz="quarter" idx="13"/>
          </p:nvPr>
        </p:nvPicPr>
        <p:blipFill>
          <a:blip r:embed="rId2"/>
          <a:stretch>
            <a:fillRect/>
          </a:stretch>
        </p:blipFill>
        <p:spPr>
          <a:xfrm>
            <a:off x="431800" y="546176"/>
            <a:ext cx="900113" cy="814236"/>
          </a:xfrm>
          <a:prstGeom prst="rect">
            <a:avLst/>
          </a:prstGeom>
        </p:spPr>
      </p:pic>
      <p:pic>
        <p:nvPicPr>
          <p:cNvPr id="13" name="Inhaltsplatzhalter 22">
            <a:extLst>
              <a:ext uri="{FF2B5EF4-FFF2-40B4-BE49-F238E27FC236}">
                <a16:creationId xmlns:a16="http://schemas.microsoft.com/office/drawing/2014/main" id="{003E14F1-6C19-189D-0991-C6630D098A69}"/>
              </a:ext>
            </a:extLst>
          </p:cNvPr>
          <p:cNvPicPr>
            <a:picLocks noGrp="1" noChangeAspect="1"/>
          </p:cNvPicPr>
          <p:nvPr>
            <p:ph sz="quarter" idx="14"/>
          </p:nvPr>
        </p:nvPicPr>
        <p:blipFill>
          <a:blip r:embed="rId3"/>
          <a:stretch>
            <a:fillRect/>
          </a:stretch>
        </p:blipFill>
        <p:spPr>
          <a:xfrm>
            <a:off x="781181" y="5219700"/>
            <a:ext cx="777612" cy="900113"/>
          </a:xfrm>
          <a:prstGeom prst="rect">
            <a:avLst/>
          </a:prstGeom>
        </p:spPr>
      </p:pic>
      <p:pic>
        <p:nvPicPr>
          <p:cNvPr id="14" name="Grafik 13"/>
          <p:cNvPicPr>
            <a:picLocks noChangeAspect="1"/>
          </p:cNvPicPr>
          <p:nvPr/>
        </p:nvPicPr>
        <p:blipFill>
          <a:blip r:embed="rId4"/>
          <a:stretch>
            <a:fillRect/>
          </a:stretch>
        </p:blipFill>
        <p:spPr>
          <a:xfrm>
            <a:off x="6951831" y="1862383"/>
            <a:ext cx="1441542" cy="2828557"/>
          </a:xfrm>
          <a:prstGeom prst="rect">
            <a:avLst/>
          </a:prstGeom>
        </p:spPr>
      </p:pic>
    </p:spTree>
    <p:extLst>
      <p:ext uri="{BB962C8B-B14F-4D97-AF65-F5344CB8AC3E}">
        <p14:creationId xmlns:p14="http://schemas.microsoft.com/office/powerpoint/2010/main" val="413054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16961DB-6A4C-470A-BFE3-24928CEFD386}" type="slidenum">
              <a:rPr lang="de-DE" smtClean="0"/>
              <a:pPr/>
              <a:t>14</a:t>
            </a:fld>
            <a:endParaRPr lang="de-DE"/>
          </a:p>
        </p:txBody>
      </p:sp>
    </p:spTree>
    <p:extLst>
      <p:ext uri="{BB962C8B-B14F-4D97-AF65-F5344CB8AC3E}">
        <p14:creationId xmlns:p14="http://schemas.microsoft.com/office/powerpoint/2010/main" val="413707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Noch Experiment 2</a:t>
            </a:r>
            <a:endParaRPr lang="de-DE" dirty="0"/>
          </a:p>
        </p:txBody>
      </p:sp>
      <p:sp>
        <p:nvSpPr>
          <p:cNvPr id="3" name="Inhaltsplatzhalter 2"/>
          <p:cNvSpPr>
            <a:spLocks noGrp="1"/>
          </p:cNvSpPr>
          <p:nvPr>
            <p:ph idx="1"/>
          </p:nvPr>
        </p:nvSpPr>
        <p:spPr/>
        <p:txBody>
          <a:bodyPr/>
          <a:lstStyle/>
          <a:p>
            <a:r>
              <a:rPr lang="de-DE" dirty="0" smtClean="0"/>
              <a:t>Eis verhält sich anders als Wachs. </a:t>
            </a:r>
            <a:r>
              <a:rPr lang="de-DE" dirty="0" smtClean="0"/>
              <a:t>Warum das so ist, darüber </a:t>
            </a:r>
            <a:r>
              <a:rPr lang="de-DE" dirty="0" smtClean="0"/>
              <a:t>lohnt es sich nachzudenken.</a:t>
            </a:r>
          </a:p>
          <a:p>
            <a:endParaRPr lang="de-DE" dirty="0"/>
          </a:p>
          <a:p>
            <a:r>
              <a:rPr lang="de-DE" dirty="0" smtClean="0"/>
              <a:t>Stelle </a:t>
            </a:r>
            <a:r>
              <a:rPr lang="de-DE" dirty="0" smtClean="0"/>
              <a:t>das Becherglas mit dem Wachs </a:t>
            </a:r>
            <a:r>
              <a:rPr lang="de-DE" dirty="0"/>
              <a:t>mit der Tiegelzange </a:t>
            </a:r>
            <a:r>
              <a:rPr lang="de-DE" dirty="0" smtClean="0"/>
              <a:t>auf den Tisch. </a:t>
            </a:r>
            <a:r>
              <a:rPr lang="de-DE" dirty="0" smtClean="0"/>
              <a:t>Markiere </a:t>
            </a:r>
            <a:r>
              <a:rPr lang="de-DE" dirty="0" smtClean="0"/>
              <a:t>mit dem Folien-Stift den Flüssigkeitsstand der beiden Bechergläser und stelle diese </a:t>
            </a:r>
            <a:r>
              <a:rPr lang="de-DE" dirty="0" smtClean="0"/>
              <a:t>dann in </a:t>
            </a:r>
            <a:r>
              <a:rPr lang="de-DE" dirty="0" smtClean="0"/>
              <a:t>das Gefrierfach.</a:t>
            </a:r>
          </a:p>
          <a:p>
            <a:endParaRPr lang="de-DE" dirty="0"/>
          </a:p>
          <a:p>
            <a:r>
              <a:rPr lang="de-DE" dirty="0" smtClean="0"/>
              <a:t>Formuliere, was du erwarten würdest.</a:t>
            </a:r>
            <a:endParaRPr lang="de-DE" dirty="0"/>
          </a:p>
        </p:txBody>
      </p:sp>
      <p:sp>
        <p:nvSpPr>
          <p:cNvPr id="4" name="Foliennummernplatzhalter 3"/>
          <p:cNvSpPr>
            <a:spLocks noGrp="1"/>
          </p:cNvSpPr>
          <p:nvPr>
            <p:ph type="sldNum" sz="quarter" idx="12"/>
          </p:nvPr>
        </p:nvSpPr>
        <p:spPr/>
        <p:txBody>
          <a:bodyPr/>
          <a:lstStyle/>
          <a:p>
            <a:fld id="{649AAC7D-4B30-4604-BD35-0C4E56313D0D}" type="slidenum">
              <a:rPr lang="de-DE" smtClean="0"/>
              <a:t>15</a:t>
            </a:fld>
            <a:endParaRPr lang="de-DE"/>
          </a:p>
        </p:txBody>
      </p:sp>
      <p:sp>
        <p:nvSpPr>
          <p:cNvPr id="7" name="Textplatzhalter 6"/>
          <p:cNvSpPr>
            <a:spLocks noGrp="1"/>
          </p:cNvSpPr>
          <p:nvPr>
            <p:ph type="body" sz="quarter" idx="15"/>
          </p:nvPr>
        </p:nvSpPr>
        <p:spPr/>
        <p:txBody>
          <a:bodyPr/>
          <a:lstStyle/>
          <a:p>
            <a:r>
              <a:rPr lang="de-DE" dirty="0" smtClean="0"/>
              <a:t>Erinnere dich an den Begriff der Dichte und notiere deine Erwartungen im Labor-Tagebuch.</a:t>
            </a:r>
            <a:endParaRPr lang="de-DE" dirty="0"/>
          </a:p>
        </p:txBody>
      </p:sp>
      <p:pic>
        <p:nvPicPr>
          <p:cNvPr id="8" name="Inhaltsplatzhalter 24">
            <a:extLst>
              <a:ext uri="{FF2B5EF4-FFF2-40B4-BE49-F238E27FC236}">
                <a16:creationId xmlns:a16="http://schemas.microsoft.com/office/drawing/2014/main" id="{A7A38DB4-6D76-8110-5C31-99402E78A236}"/>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9" name="Inhaltsplatzhalter 22">
            <a:extLst>
              <a:ext uri="{FF2B5EF4-FFF2-40B4-BE49-F238E27FC236}">
                <a16:creationId xmlns:a16="http://schemas.microsoft.com/office/drawing/2014/main" id="{003E14F1-6C19-189D-0991-C6630D098A69}"/>
              </a:ext>
            </a:extLst>
          </p:cNvPr>
          <p:cNvPicPr>
            <a:picLocks noGrp="1" noChangeAspect="1"/>
          </p:cNvPicPr>
          <p:nvPr>
            <p:ph sz="quarter" idx="14"/>
          </p:nvPr>
        </p:nvPicPr>
        <p:blipFill>
          <a:blip r:embed="rId3"/>
          <a:stretch>
            <a:fillRect/>
          </a:stretch>
        </p:blipFill>
        <p:spPr>
          <a:xfrm>
            <a:off x="781181" y="5219700"/>
            <a:ext cx="777612" cy="900113"/>
          </a:xfrm>
          <a:prstGeom prst="rect">
            <a:avLst/>
          </a:prstGeom>
        </p:spPr>
      </p:pic>
    </p:spTree>
    <p:extLst>
      <p:ext uri="{BB962C8B-B14F-4D97-AF65-F5344CB8AC3E}">
        <p14:creationId xmlns:p14="http://schemas.microsoft.com/office/powerpoint/2010/main" val="2731496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16961DB-6A4C-470A-BFE3-24928CEFD386}" type="slidenum">
              <a:rPr lang="de-DE" smtClean="0"/>
              <a:pPr/>
              <a:t>16</a:t>
            </a:fld>
            <a:endParaRPr lang="de-DE"/>
          </a:p>
        </p:txBody>
      </p:sp>
    </p:spTree>
    <p:extLst>
      <p:ext uri="{BB962C8B-B14F-4D97-AF65-F5344CB8AC3E}">
        <p14:creationId xmlns:p14="http://schemas.microsoft.com/office/powerpoint/2010/main" val="11161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12B0DB9-0322-4ED9-940E-5222A7C612BE}" type="slidenum">
              <a:rPr lang="de-DE" smtClean="0"/>
              <a:t>17</a:t>
            </a:fld>
            <a:endParaRPr lang="de-DE"/>
          </a:p>
        </p:txBody>
      </p:sp>
    </p:spTree>
    <p:extLst>
      <p:ext uri="{BB962C8B-B14F-4D97-AF65-F5344CB8AC3E}">
        <p14:creationId xmlns:p14="http://schemas.microsoft.com/office/powerpoint/2010/main" val="124883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Wenn Eis schwimmt, dann ist es leichter als Wasser.</a:t>
            </a:r>
          </a:p>
          <a:p>
            <a:endParaRPr lang="de-DE" dirty="0"/>
          </a:p>
          <a:p>
            <a:r>
              <a:rPr lang="de-DE" dirty="0" smtClean="0"/>
              <a:t>Wenn Wachs untergeht, dann ist es schwerer als seine Schmelze.</a:t>
            </a:r>
          </a:p>
          <a:p>
            <a:endParaRPr lang="de-DE" dirty="0"/>
          </a:p>
          <a:p>
            <a:r>
              <a:rPr lang="de-DE" dirty="0" smtClean="0"/>
              <a:t>Überlege weiter, was das </a:t>
            </a:r>
            <a:r>
              <a:rPr lang="de-DE" dirty="0" smtClean="0"/>
              <a:t>für den Vorgang im Eisfach bedeutet</a:t>
            </a:r>
            <a:r>
              <a:rPr lang="de-DE" dirty="0" smtClean="0"/>
              <a:t>.</a:t>
            </a:r>
            <a:endParaRPr lang="de-DE" dirty="0"/>
          </a:p>
        </p:txBody>
      </p:sp>
      <p:sp>
        <p:nvSpPr>
          <p:cNvPr id="3" name="Foliennummernplatzhalter 2"/>
          <p:cNvSpPr>
            <a:spLocks noGrp="1"/>
          </p:cNvSpPr>
          <p:nvPr>
            <p:ph type="sldNum" sz="quarter" idx="12"/>
          </p:nvPr>
        </p:nvSpPr>
        <p:spPr/>
        <p:txBody>
          <a:bodyPr/>
          <a:lstStyle/>
          <a:p>
            <a:fld id="{649AAC7D-4B30-4604-BD35-0C4E56313D0D}" type="slidenum">
              <a:rPr lang="de-DE" smtClean="0"/>
              <a:t>18</a:t>
            </a:fld>
            <a:endParaRPr lang="de-DE"/>
          </a:p>
        </p:txBody>
      </p:sp>
    </p:spTree>
    <p:extLst>
      <p:ext uri="{BB962C8B-B14F-4D97-AF65-F5344CB8AC3E}">
        <p14:creationId xmlns:p14="http://schemas.microsoft.com/office/powerpoint/2010/main" val="194792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12B0DB9-0322-4ED9-940E-5222A7C612BE}" type="slidenum">
              <a:rPr lang="de-DE" smtClean="0"/>
              <a:t>19</a:t>
            </a:fld>
            <a:endParaRPr lang="de-DE"/>
          </a:p>
        </p:txBody>
      </p:sp>
    </p:spTree>
    <p:extLst>
      <p:ext uri="{BB962C8B-B14F-4D97-AF65-F5344CB8AC3E}">
        <p14:creationId xmlns:p14="http://schemas.microsoft.com/office/powerpoint/2010/main" val="360090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4228434-9893-E6F6-9C4D-810BC8F16822}"/>
              </a:ext>
            </a:extLst>
          </p:cNvPr>
          <p:cNvSpPr>
            <a:spLocks noGrp="1"/>
          </p:cNvSpPr>
          <p:nvPr>
            <p:ph type="sldNum" sz="quarter" idx="10"/>
          </p:nvPr>
        </p:nvSpPr>
        <p:spPr/>
        <p:txBody>
          <a:bodyPr/>
          <a:lstStyle/>
          <a:p>
            <a:fld id="{316961DB-6A4C-470A-BFE3-24928CEFD386}" type="slidenum">
              <a:rPr lang="de-DE" smtClean="0"/>
              <a:pPr/>
              <a:t>2</a:t>
            </a:fld>
            <a:endParaRPr lang="de-DE"/>
          </a:p>
        </p:txBody>
      </p:sp>
    </p:spTree>
    <p:extLst>
      <p:ext uri="{BB962C8B-B14F-4D97-AF65-F5344CB8AC3E}">
        <p14:creationId xmlns:p14="http://schemas.microsoft.com/office/powerpoint/2010/main" val="1900074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Wenn Eis leichter ist als Wasser, sollte das Volumen zunehmen.</a:t>
            </a:r>
          </a:p>
          <a:p>
            <a:endParaRPr lang="de-DE" dirty="0"/>
          </a:p>
          <a:p>
            <a:r>
              <a:rPr lang="de-DE" dirty="0" smtClean="0"/>
              <a:t>Wenn festes Wachs schwerer ist als seine Schmelze, so sollte das Volumen abnehmen.</a:t>
            </a:r>
            <a:endParaRPr lang="de-DE" dirty="0"/>
          </a:p>
        </p:txBody>
      </p:sp>
      <p:sp>
        <p:nvSpPr>
          <p:cNvPr id="3" name="Foliennummernplatzhalter 2"/>
          <p:cNvSpPr>
            <a:spLocks noGrp="1"/>
          </p:cNvSpPr>
          <p:nvPr>
            <p:ph type="sldNum" sz="quarter" idx="12"/>
          </p:nvPr>
        </p:nvSpPr>
        <p:spPr/>
        <p:txBody>
          <a:bodyPr/>
          <a:lstStyle/>
          <a:p>
            <a:fld id="{649AAC7D-4B30-4604-BD35-0C4E56313D0D}" type="slidenum">
              <a:rPr lang="de-DE" smtClean="0"/>
              <a:t>20</a:t>
            </a:fld>
            <a:endParaRPr lang="de-DE"/>
          </a:p>
        </p:txBody>
      </p:sp>
    </p:spTree>
    <p:extLst>
      <p:ext uri="{BB962C8B-B14F-4D97-AF65-F5344CB8AC3E}">
        <p14:creationId xmlns:p14="http://schemas.microsoft.com/office/powerpoint/2010/main" val="178265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12B0DB9-0322-4ED9-940E-5222A7C612BE}" type="slidenum">
              <a:rPr lang="de-DE" smtClean="0"/>
              <a:t>21</a:t>
            </a:fld>
            <a:endParaRPr lang="de-DE"/>
          </a:p>
        </p:txBody>
      </p:sp>
    </p:spTree>
    <p:extLst>
      <p:ext uri="{BB962C8B-B14F-4D97-AF65-F5344CB8AC3E}">
        <p14:creationId xmlns:p14="http://schemas.microsoft.com/office/powerpoint/2010/main" val="894860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Das Wachs ist nach etwa </a:t>
            </a:r>
            <a:r>
              <a:rPr lang="de-DE" dirty="0" smtClean="0"/>
              <a:t>10 </a:t>
            </a:r>
            <a:r>
              <a:rPr lang="de-DE" dirty="0"/>
              <a:t>Minuten fest. Außen sieht man es noch genau an der Markierung, zur Mitte hin wird Wachs aber weniger. Die Dichte hat zugenommen, das Volumen ist kleiner geworden.</a:t>
            </a:r>
          </a:p>
          <a:p>
            <a:endParaRPr lang="de-DE" dirty="0"/>
          </a:p>
          <a:p>
            <a:r>
              <a:rPr lang="de-DE" dirty="0"/>
              <a:t>Das Wasser wird erst </a:t>
            </a:r>
            <a:r>
              <a:rPr lang="de-DE" dirty="0" smtClean="0"/>
              <a:t>nach über 1 Stunde (über Nacht) </a:t>
            </a:r>
            <a:r>
              <a:rPr lang="de-DE" dirty="0"/>
              <a:t>fest. Man erkennt, dass das Volumen etwas über die Markierung gestiegen ist. Die Dichte hat abgenommen</a:t>
            </a:r>
            <a:r>
              <a:rPr lang="de-DE" dirty="0" smtClean="0"/>
              <a:t>.</a:t>
            </a:r>
          </a:p>
          <a:p>
            <a:endParaRPr lang="de-DE" dirty="0"/>
          </a:p>
          <a:p>
            <a:r>
              <a:rPr lang="de-DE" dirty="0"/>
              <a:t>Hast du das so erwartet</a:t>
            </a:r>
            <a:r>
              <a:rPr lang="de-DE" dirty="0" smtClean="0"/>
              <a:t>? Schau dir die Bilder auf der nächsten Seite an.</a:t>
            </a:r>
            <a:endParaRPr lang="de-DE" dirty="0"/>
          </a:p>
        </p:txBody>
      </p:sp>
      <p:sp>
        <p:nvSpPr>
          <p:cNvPr id="3" name="Foliennummernplatzhalter 2"/>
          <p:cNvSpPr>
            <a:spLocks noGrp="1"/>
          </p:cNvSpPr>
          <p:nvPr>
            <p:ph type="sldNum" sz="quarter" idx="12"/>
          </p:nvPr>
        </p:nvSpPr>
        <p:spPr/>
        <p:txBody>
          <a:bodyPr/>
          <a:lstStyle/>
          <a:p>
            <a:fld id="{649AAC7D-4B30-4604-BD35-0C4E56313D0D}" type="slidenum">
              <a:rPr lang="de-DE" smtClean="0"/>
              <a:t>22</a:t>
            </a:fld>
            <a:endParaRPr lang="de-DE"/>
          </a:p>
        </p:txBody>
      </p:sp>
    </p:spTree>
    <p:extLst>
      <p:ext uri="{BB962C8B-B14F-4D97-AF65-F5344CB8AC3E}">
        <p14:creationId xmlns:p14="http://schemas.microsoft.com/office/powerpoint/2010/main" val="305523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grayscl/>
            <a:extLst>
              <a:ext uri="{28A0092B-C50C-407E-A947-70E740481C1C}">
                <a14:useLocalDpi xmlns:a14="http://schemas.microsoft.com/office/drawing/2010/main"/>
              </a:ext>
            </a:extLst>
          </a:blip>
          <a:stretch>
            <a:fillRect/>
          </a:stretch>
        </p:blipFill>
        <p:spPr>
          <a:xfrm>
            <a:off x="2884672" y="1449388"/>
            <a:ext cx="1440000" cy="2160501"/>
          </a:xfrm>
        </p:spPr>
      </p:pic>
      <p:sp>
        <p:nvSpPr>
          <p:cNvPr id="3" name="Foliennummernplatzhalter 2"/>
          <p:cNvSpPr>
            <a:spLocks noGrp="1"/>
          </p:cNvSpPr>
          <p:nvPr>
            <p:ph type="sldNum" sz="quarter" idx="12"/>
          </p:nvPr>
        </p:nvSpPr>
        <p:spPr/>
        <p:txBody>
          <a:bodyPr/>
          <a:lstStyle/>
          <a:p>
            <a:fld id="{649AAC7D-4B30-4604-BD35-0C4E56313D0D}" type="slidenum">
              <a:rPr lang="de-DE" smtClean="0"/>
              <a:t>23</a:t>
            </a:fld>
            <a:endParaRPr lang="de-DE"/>
          </a:p>
        </p:txBody>
      </p:sp>
      <p:pic>
        <p:nvPicPr>
          <p:cNvPr id="5" name="Grafik 4"/>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4417128" y="1449401"/>
            <a:ext cx="1440000" cy="2160616"/>
          </a:xfrm>
          <a:prstGeom prst="rect">
            <a:avLst/>
          </a:prstGeom>
        </p:spPr>
      </p:pic>
      <p:pic>
        <p:nvPicPr>
          <p:cNvPr id="6" name="Grafik 5"/>
          <p:cNvPicPr>
            <a:picLocks noChangeAspect="1"/>
          </p:cNvPicPr>
          <p:nvPr/>
        </p:nvPicPr>
        <p:blipFill>
          <a:blip r:embed="rId4" cstate="print">
            <a:grayscl/>
            <a:extLst>
              <a:ext uri="{28A0092B-C50C-407E-A947-70E740481C1C}">
                <a14:useLocalDpi xmlns:a14="http://schemas.microsoft.com/office/drawing/2010/main"/>
              </a:ext>
            </a:extLst>
          </a:blip>
          <a:stretch>
            <a:fillRect/>
          </a:stretch>
        </p:blipFill>
        <p:spPr>
          <a:xfrm>
            <a:off x="5945299" y="1454234"/>
            <a:ext cx="3240000" cy="2159493"/>
          </a:xfrm>
          <a:prstGeom prst="rect">
            <a:avLst/>
          </a:prstGeom>
        </p:spPr>
      </p:pic>
      <p:pic>
        <p:nvPicPr>
          <p:cNvPr id="7" name="Grafik 6"/>
          <p:cNvPicPr>
            <a:picLocks noChangeAspect="1"/>
          </p:cNvPicPr>
          <p:nvPr/>
        </p:nvPicPr>
        <p:blipFill>
          <a:blip r:embed="rId5" cstate="print">
            <a:graysc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352550" y="1457447"/>
            <a:ext cx="1439666" cy="2160000"/>
          </a:xfrm>
          <a:prstGeom prst="rect">
            <a:avLst/>
          </a:prstGeom>
        </p:spPr>
      </p:pic>
      <p:sp>
        <p:nvSpPr>
          <p:cNvPr id="8" name="Textfeld 7"/>
          <p:cNvSpPr txBox="1"/>
          <p:nvPr/>
        </p:nvSpPr>
        <p:spPr>
          <a:xfrm>
            <a:off x="1352550" y="3613644"/>
            <a:ext cx="7812000" cy="1754326"/>
          </a:xfrm>
          <a:prstGeom prst="rect">
            <a:avLst/>
          </a:prstGeom>
          <a:noFill/>
        </p:spPr>
        <p:txBody>
          <a:bodyPr wrap="square" rtlCol="0">
            <a:spAutoFit/>
          </a:bodyPr>
          <a:lstStyle/>
          <a:p>
            <a:r>
              <a:rPr lang="de-DE" dirty="0" smtClean="0"/>
              <a:t>         a                     b                      c                                      d</a:t>
            </a:r>
          </a:p>
          <a:p>
            <a:r>
              <a:rPr lang="de-DE" dirty="0" smtClean="0"/>
              <a:t>Im Reagenzglas erkennt man den Effekt besser: Wasser in a ist „mehr“ geworden, Wachs in b scheint sich nicht verändert zu haben, zeigt aber, wie man in c sieht, nach Innen eine Vertiefung, ist also „weniger“ geworden. In d ist ein großes Stück Wachs aus einem Becherglas von oben nach unten durchgeschnitten worden – man sieht den Trichter gut.</a:t>
            </a:r>
            <a:endParaRPr lang="de-DE" dirty="0"/>
          </a:p>
        </p:txBody>
      </p:sp>
    </p:spTree>
    <p:extLst>
      <p:ext uri="{BB962C8B-B14F-4D97-AF65-F5344CB8AC3E}">
        <p14:creationId xmlns:p14="http://schemas.microsoft.com/office/powerpoint/2010/main" val="2799828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16961DB-6A4C-470A-BFE3-24928CEFD386}" type="slidenum">
              <a:rPr lang="de-DE" smtClean="0"/>
              <a:pPr/>
              <a:t>24</a:t>
            </a:fld>
            <a:endParaRPr lang="de-DE"/>
          </a:p>
        </p:txBody>
      </p:sp>
    </p:spTree>
    <p:extLst>
      <p:ext uri="{BB962C8B-B14F-4D97-AF65-F5344CB8AC3E}">
        <p14:creationId xmlns:p14="http://schemas.microsoft.com/office/powerpoint/2010/main" val="2532340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Information 1</a:t>
            </a:r>
            <a:endParaRPr lang="de-DE" dirty="0"/>
          </a:p>
        </p:txBody>
      </p:sp>
      <p:sp>
        <p:nvSpPr>
          <p:cNvPr id="3" name="Inhaltsplatzhalter 2"/>
          <p:cNvSpPr>
            <a:spLocks noGrp="1"/>
          </p:cNvSpPr>
          <p:nvPr>
            <p:ph idx="1"/>
          </p:nvPr>
        </p:nvSpPr>
        <p:spPr/>
        <p:txBody>
          <a:bodyPr/>
          <a:lstStyle/>
          <a:p>
            <a:r>
              <a:rPr lang="de-DE" sz="1800" dirty="0"/>
              <a:t>Du weißt nun, DASS sich die Stoffe so verhalten, aber noch nicht, warum.</a:t>
            </a:r>
          </a:p>
          <a:p>
            <a:r>
              <a:rPr lang="de-DE" sz="1800" dirty="0"/>
              <a:t>Wie immer, wenn man eine Beobachtung auf Stoff-Ebene macht und nicht erklären kann, woher der Effekt kommt, ist es hilfreich, sich die Teilchen-Ebene, hier die Wasser-Moleküle, genauer anzuschauen.</a:t>
            </a:r>
          </a:p>
          <a:p>
            <a:r>
              <a:rPr lang="de-DE" sz="1800" dirty="0"/>
              <a:t>Du weißt schon, dass Wasser-Moleküle gewinkelt gebaut und wegen unterschiedlicher Partial-Ladungen Dipole sind. </a:t>
            </a:r>
          </a:p>
        </p:txBody>
      </p:sp>
      <p:sp>
        <p:nvSpPr>
          <p:cNvPr id="4" name="Foliennummernplatzhalter 3"/>
          <p:cNvSpPr>
            <a:spLocks noGrp="1"/>
          </p:cNvSpPr>
          <p:nvPr>
            <p:ph type="sldNum" sz="quarter" idx="12"/>
          </p:nvPr>
        </p:nvSpPr>
        <p:spPr/>
        <p:txBody>
          <a:bodyPr/>
          <a:lstStyle/>
          <a:p>
            <a:fld id="{649AAC7D-4B30-4604-BD35-0C4E56313D0D}" type="slidenum">
              <a:rPr lang="de-DE" smtClean="0"/>
              <a:t>25</a:t>
            </a:fld>
            <a:endParaRPr lang="de-DE"/>
          </a:p>
        </p:txBody>
      </p:sp>
      <p:pic>
        <p:nvPicPr>
          <p:cNvPr id="6" name="Inhaltsplatzhalter 24">
            <a:extLst>
              <a:ext uri="{FF2B5EF4-FFF2-40B4-BE49-F238E27FC236}">
                <a16:creationId xmlns:a16="http://schemas.microsoft.com/office/drawing/2014/main" id="{A7A38DB4-6D76-8110-5C31-99402E78A236}"/>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7" name="Grafik 6">
            <a:extLst>
              <a:ext uri="{FF2B5EF4-FFF2-40B4-BE49-F238E27FC236}">
                <a16:creationId xmlns:a16="http://schemas.microsoft.com/office/drawing/2014/main" id="{06C47ED6-98B3-EE3D-5F6A-FA58DE218C47}"/>
              </a:ext>
            </a:extLst>
          </p:cNvPr>
          <p:cNvPicPr>
            <a:picLocks noChangeAspect="1"/>
          </p:cNvPicPr>
          <p:nvPr/>
        </p:nvPicPr>
        <p:blipFill>
          <a:blip r:embed="rId3"/>
          <a:stretch>
            <a:fillRect/>
          </a:stretch>
        </p:blipFill>
        <p:spPr>
          <a:xfrm>
            <a:off x="2060848" y="4100238"/>
            <a:ext cx="2200847" cy="2005758"/>
          </a:xfrm>
          <a:prstGeom prst="rect">
            <a:avLst/>
          </a:prstGeom>
        </p:spPr>
      </p:pic>
      <p:pic>
        <p:nvPicPr>
          <p:cNvPr id="8" name="Grafik 7">
            <a:extLst>
              <a:ext uri="{FF2B5EF4-FFF2-40B4-BE49-F238E27FC236}">
                <a16:creationId xmlns:a16="http://schemas.microsoft.com/office/drawing/2014/main" id="{A5119F29-CADE-1CBA-29E9-415AD1EF20FC}"/>
              </a:ext>
            </a:extLst>
          </p:cNvPr>
          <p:cNvPicPr>
            <a:picLocks noChangeAspect="1"/>
          </p:cNvPicPr>
          <p:nvPr/>
        </p:nvPicPr>
        <p:blipFill>
          <a:blip r:embed="rId4"/>
          <a:stretch>
            <a:fillRect/>
          </a:stretch>
        </p:blipFill>
        <p:spPr>
          <a:xfrm>
            <a:off x="5828195" y="3270395"/>
            <a:ext cx="1865538" cy="3078747"/>
          </a:xfrm>
          <a:prstGeom prst="rect">
            <a:avLst/>
          </a:prstGeom>
        </p:spPr>
      </p:pic>
    </p:spTree>
    <p:extLst>
      <p:ext uri="{BB962C8B-B14F-4D97-AF65-F5344CB8AC3E}">
        <p14:creationId xmlns:p14="http://schemas.microsoft.com/office/powerpoint/2010/main" val="84469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16961DB-6A4C-470A-BFE3-24928CEFD386}" type="slidenum">
              <a:rPr lang="de-DE" smtClean="0"/>
              <a:pPr/>
              <a:t>26</a:t>
            </a:fld>
            <a:endParaRPr lang="de-DE"/>
          </a:p>
        </p:txBody>
      </p:sp>
    </p:spTree>
    <p:extLst>
      <p:ext uri="{BB962C8B-B14F-4D97-AF65-F5344CB8AC3E}">
        <p14:creationId xmlns:p14="http://schemas.microsoft.com/office/powerpoint/2010/main" val="812354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Information 2</a:t>
            </a:r>
            <a:endParaRPr lang="de-DE" dirty="0"/>
          </a:p>
        </p:txBody>
      </p:sp>
      <p:sp>
        <p:nvSpPr>
          <p:cNvPr id="3" name="Inhaltsplatzhalter 2"/>
          <p:cNvSpPr>
            <a:spLocks noGrp="1"/>
          </p:cNvSpPr>
          <p:nvPr>
            <p:ph idx="1"/>
          </p:nvPr>
        </p:nvSpPr>
        <p:spPr/>
        <p:txBody>
          <a:bodyPr/>
          <a:lstStyle/>
          <a:p>
            <a:r>
              <a:rPr lang="de-DE" dirty="0"/>
              <a:t>Im flüssigen wie im festen Wasser liegen viele solcher Dipole nebeneinander. Da sich gleiche Ladungen abstoßen und unterschiedliche Ladungen anziehen, richten sich die Moleküle in gewissen Mustern an. Im flüssigen Wasser liegen die Dipole ziemlich ungeordnet vor. Je kälter das Wasser wird, desto näher rücken sie zusammen</a:t>
            </a:r>
            <a:r>
              <a:rPr lang="de-DE" dirty="0" smtClean="0"/>
              <a:t>.</a:t>
            </a:r>
            <a:endParaRPr lang="de-DE" dirty="0"/>
          </a:p>
        </p:txBody>
      </p:sp>
      <p:sp>
        <p:nvSpPr>
          <p:cNvPr id="4" name="Foliennummernplatzhalter 3"/>
          <p:cNvSpPr>
            <a:spLocks noGrp="1"/>
          </p:cNvSpPr>
          <p:nvPr>
            <p:ph type="sldNum" sz="quarter" idx="12"/>
          </p:nvPr>
        </p:nvSpPr>
        <p:spPr/>
        <p:txBody>
          <a:bodyPr/>
          <a:lstStyle/>
          <a:p>
            <a:fld id="{649AAC7D-4B30-4604-BD35-0C4E56313D0D}" type="slidenum">
              <a:rPr lang="de-DE" smtClean="0"/>
              <a:t>27</a:t>
            </a:fld>
            <a:endParaRPr lang="de-DE"/>
          </a:p>
        </p:txBody>
      </p:sp>
      <p:pic>
        <p:nvPicPr>
          <p:cNvPr id="6" name="Inhaltsplatzhalter 24">
            <a:extLst>
              <a:ext uri="{FF2B5EF4-FFF2-40B4-BE49-F238E27FC236}">
                <a16:creationId xmlns:a16="http://schemas.microsoft.com/office/drawing/2014/main" id="{A7A38DB4-6D76-8110-5C31-99402E78A236}"/>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7" name="Grafik 6">
            <a:extLst>
              <a:ext uri="{FF2B5EF4-FFF2-40B4-BE49-F238E27FC236}">
                <a16:creationId xmlns:a16="http://schemas.microsoft.com/office/drawing/2014/main" id="{FCED7E35-BB22-5E29-40B5-56243EEB05DF}"/>
              </a:ext>
            </a:extLst>
          </p:cNvPr>
          <p:cNvPicPr>
            <a:picLocks noChangeAspect="1"/>
          </p:cNvPicPr>
          <p:nvPr/>
        </p:nvPicPr>
        <p:blipFill>
          <a:blip r:embed="rId3"/>
          <a:stretch>
            <a:fillRect/>
          </a:stretch>
        </p:blipFill>
        <p:spPr>
          <a:xfrm>
            <a:off x="2033180" y="3608603"/>
            <a:ext cx="2260113" cy="2700000"/>
          </a:xfrm>
          <a:prstGeom prst="rect">
            <a:avLst/>
          </a:prstGeom>
        </p:spPr>
      </p:pic>
      <p:pic>
        <p:nvPicPr>
          <p:cNvPr id="8" name="Grafik 7">
            <a:extLst>
              <a:ext uri="{FF2B5EF4-FFF2-40B4-BE49-F238E27FC236}">
                <a16:creationId xmlns:a16="http://schemas.microsoft.com/office/drawing/2014/main" id="{044F730E-22EA-FF86-5F05-3174F347C87C}"/>
              </a:ext>
            </a:extLst>
          </p:cNvPr>
          <p:cNvPicPr>
            <a:picLocks noChangeAspect="1"/>
          </p:cNvPicPr>
          <p:nvPr/>
        </p:nvPicPr>
        <p:blipFill>
          <a:blip r:embed="rId4"/>
          <a:stretch>
            <a:fillRect/>
          </a:stretch>
        </p:blipFill>
        <p:spPr>
          <a:xfrm>
            <a:off x="5633630" y="3600000"/>
            <a:ext cx="2263904" cy="2700000"/>
          </a:xfrm>
          <a:prstGeom prst="rect">
            <a:avLst/>
          </a:prstGeom>
        </p:spPr>
      </p:pic>
    </p:spTree>
    <p:extLst>
      <p:ext uri="{BB962C8B-B14F-4D97-AF65-F5344CB8AC3E}">
        <p14:creationId xmlns:p14="http://schemas.microsoft.com/office/powerpoint/2010/main" val="1775197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16961DB-6A4C-470A-BFE3-24928CEFD386}" type="slidenum">
              <a:rPr lang="de-DE" smtClean="0"/>
              <a:pPr/>
              <a:t>28</a:t>
            </a:fld>
            <a:endParaRPr lang="de-DE"/>
          </a:p>
        </p:txBody>
      </p:sp>
    </p:spTree>
    <p:extLst>
      <p:ext uri="{BB962C8B-B14F-4D97-AF65-F5344CB8AC3E}">
        <p14:creationId xmlns:p14="http://schemas.microsoft.com/office/powerpoint/2010/main" val="2955369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Information 3</a:t>
            </a:r>
            <a:endParaRPr lang="de-DE" dirty="0"/>
          </a:p>
        </p:txBody>
      </p:sp>
      <p:sp>
        <p:nvSpPr>
          <p:cNvPr id="3" name="Inhaltsplatzhalter 2"/>
          <p:cNvSpPr>
            <a:spLocks noGrp="1"/>
          </p:cNvSpPr>
          <p:nvPr>
            <p:ph idx="1"/>
          </p:nvPr>
        </p:nvSpPr>
        <p:spPr/>
        <p:txBody>
          <a:bodyPr/>
          <a:lstStyle/>
          <a:p>
            <a:r>
              <a:rPr lang="de-DE" dirty="0"/>
              <a:t>Bei </a:t>
            </a:r>
            <a:r>
              <a:rPr lang="de-DE" dirty="0" err="1"/>
              <a:t>4°C</a:t>
            </a:r>
            <a:r>
              <a:rPr lang="de-DE" dirty="0"/>
              <a:t> sind sie sich am nächsten (Bild links).</a:t>
            </a:r>
          </a:p>
          <a:p>
            <a:r>
              <a:rPr lang="de-DE" dirty="0"/>
              <a:t>Bei </a:t>
            </a:r>
            <a:r>
              <a:rPr lang="de-DE" dirty="0" err="1"/>
              <a:t>0°C</a:t>
            </a:r>
            <a:r>
              <a:rPr lang="de-DE" dirty="0"/>
              <a:t> bildet sich ein weitmaschiges Molekül-Netz (Kristall-Gitter) aus, das mehr Platz einnimmt als die einzeln nebeneinander liegenden Wasser-Moleküle (Bild rechts</a:t>
            </a:r>
            <a:r>
              <a:rPr lang="de-DE" dirty="0" smtClean="0"/>
              <a:t>).</a:t>
            </a:r>
            <a:endParaRPr lang="de-DE" dirty="0"/>
          </a:p>
        </p:txBody>
      </p:sp>
      <p:sp>
        <p:nvSpPr>
          <p:cNvPr id="4" name="Foliennummernplatzhalter 3"/>
          <p:cNvSpPr>
            <a:spLocks noGrp="1"/>
          </p:cNvSpPr>
          <p:nvPr>
            <p:ph type="sldNum" sz="quarter" idx="12"/>
          </p:nvPr>
        </p:nvSpPr>
        <p:spPr/>
        <p:txBody>
          <a:bodyPr/>
          <a:lstStyle/>
          <a:p>
            <a:fld id="{649AAC7D-4B30-4604-BD35-0C4E56313D0D}" type="slidenum">
              <a:rPr lang="de-DE" smtClean="0"/>
              <a:t>29</a:t>
            </a:fld>
            <a:endParaRPr lang="de-DE"/>
          </a:p>
        </p:txBody>
      </p:sp>
      <p:pic>
        <p:nvPicPr>
          <p:cNvPr id="6" name="Inhaltsplatzhalter 24">
            <a:extLst>
              <a:ext uri="{FF2B5EF4-FFF2-40B4-BE49-F238E27FC236}">
                <a16:creationId xmlns:a16="http://schemas.microsoft.com/office/drawing/2014/main" id="{A7A38DB4-6D76-8110-5C31-99402E78A236}"/>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7" name="Grafik 6">
            <a:extLst>
              <a:ext uri="{FF2B5EF4-FFF2-40B4-BE49-F238E27FC236}">
                <a16:creationId xmlns:a16="http://schemas.microsoft.com/office/drawing/2014/main" id="{557C4447-092C-C5D1-9682-4DEA3357935C}"/>
              </a:ext>
            </a:extLst>
          </p:cNvPr>
          <p:cNvPicPr>
            <a:picLocks noChangeAspect="1"/>
          </p:cNvPicPr>
          <p:nvPr/>
        </p:nvPicPr>
        <p:blipFill>
          <a:blip r:embed="rId3"/>
          <a:stretch>
            <a:fillRect/>
          </a:stretch>
        </p:blipFill>
        <p:spPr>
          <a:xfrm>
            <a:off x="1717391" y="3135501"/>
            <a:ext cx="2880000" cy="2880000"/>
          </a:xfrm>
          <a:prstGeom prst="rect">
            <a:avLst/>
          </a:prstGeom>
        </p:spPr>
      </p:pic>
      <p:pic>
        <p:nvPicPr>
          <p:cNvPr id="8" name="Grafik 7">
            <a:extLst>
              <a:ext uri="{FF2B5EF4-FFF2-40B4-BE49-F238E27FC236}">
                <a16:creationId xmlns:a16="http://schemas.microsoft.com/office/drawing/2014/main" id="{B0D4CAAD-47EC-1946-5E28-210B142250EE}"/>
              </a:ext>
            </a:extLst>
          </p:cNvPr>
          <p:cNvPicPr>
            <a:picLocks noChangeAspect="1"/>
          </p:cNvPicPr>
          <p:nvPr/>
        </p:nvPicPr>
        <p:blipFill>
          <a:blip r:embed="rId4"/>
          <a:stretch>
            <a:fillRect/>
          </a:stretch>
        </p:blipFill>
        <p:spPr>
          <a:xfrm>
            <a:off x="5096365" y="2852856"/>
            <a:ext cx="3338433" cy="3348000"/>
          </a:xfrm>
          <a:prstGeom prst="rect">
            <a:avLst/>
          </a:prstGeom>
        </p:spPr>
      </p:pic>
    </p:spTree>
    <p:extLst>
      <p:ext uri="{BB962C8B-B14F-4D97-AF65-F5344CB8AC3E}">
        <p14:creationId xmlns:p14="http://schemas.microsoft.com/office/powerpoint/2010/main" val="354686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F8CC5-472F-5F7E-85A0-746CA5724068}"/>
              </a:ext>
            </a:extLst>
          </p:cNvPr>
          <p:cNvSpPr>
            <a:spLocks noGrp="1"/>
          </p:cNvSpPr>
          <p:nvPr>
            <p:ph type="title"/>
          </p:nvPr>
        </p:nvSpPr>
        <p:spPr/>
        <p:txBody>
          <a:bodyPr/>
          <a:lstStyle/>
          <a:p>
            <a:r>
              <a:rPr lang="de-DE" dirty="0"/>
              <a:t>Was damals geschah…</a:t>
            </a:r>
          </a:p>
        </p:txBody>
      </p:sp>
      <p:sp>
        <p:nvSpPr>
          <p:cNvPr id="3" name="Inhaltsplatzhalter 2">
            <a:extLst>
              <a:ext uri="{FF2B5EF4-FFF2-40B4-BE49-F238E27FC236}">
                <a16:creationId xmlns:a16="http://schemas.microsoft.com/office/drawing/2014/main" id="{12D166A5-2083-29C1-168C-0EDF723EFAF9}"/>
              </a:ext>
            </a:extLst>
          </p:cNvPr>
          <p:cNvSpPr>
            <a:spLocks noGrp="1"/>
          </p:cNvSpPr>
          <p:nvPr>
            <p:ph idx="1"/>
          </p:nvPr>
        </p:nvSpPr>
        <p:spPr/>
        <p:txBody>
          <a:bodyPr/>
          <a:lstStyle/>
          <a:p>
            <a:r>
              <a:rPr lang="de-DE" sz="2000" dirty="0"/>
              <a:t>Die Titanic galt als die „Königin des Ozeans“ und bot den 2208 Passagieren und Besatzungsmitgliedern damals die luxuriöseste Überfahrt von Southampton (England) nach New York (USA). Doch dort kam das riesige, für unsinkbar gehaltene Schiff schon bei der ersten Fahrt nicht an. Im Atlantik rammte es einen Eisberg und sank. Es überlebten nur 712 Personen. [3]</a:t>
            </a:r>
          </a:p>
        </p:txBody>
      </p:sp>
      <p:sp>
        <p:nvSpPr>
          <p:cNvPr id="4" name="Foliennummernplatzhalter 3">
            <a:extLst>
              <a:ext uri="{FF2B5EF4-FFF2-40B4-BE49-F238E27FC236}">
                <a16:creationId xmlns:a16="http://schemas.microsoft.com/office/drawing/2014/main" id="{C96771EC-E053-B5E2-9B6E-F2028DFD5AF2}"/>
              </a:ext>
            </a:extLst>
          </p:cNvPr>
          <p:cNvSpPr>
            <a:spLocks noGrp="1"/>
          </p:cNvSpPr>
          <p:nvPr>
            <p:ph type="sldNum" sz="quarter" idx="12"/>
          </p:nvPr>
        </p:nvSpPr>
        <p:spPr/>
        <p:txBody>
          <a:bodyPr/>
          <a:lstStyle/>
          <a:p>
            <a:fld id="{649AAC7D-4B30-4604-BD35-0C4E56313D0D}" type="slidenum">
              <a:rPr lang="de-DE" smtClean="0"/>
              <a:t>3</a:t>
            </a:fld>
            <a:endParaRPr lang="de-DE"/>
          </a:p>
        </p:txBody>
      </p:sp>
      <p:pic>
        <p:nvPicPr>
          <p:cNvPr id="8" name="Inhaltsplatzhalter 22">
            <a:extLst>
              <a:ext uri="{FF2B5EF4-FFF2-40B4-BE49-F238E27FC236}">
                <a16:creationId xmlns:a16="http://schemas.microsoft.com/office/drawing/2014/main" id="{D1420965-68AB-D866-3A7F-480449B95AC7}"/>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10" name="Grafik 9">
            <a:extLst>
              <a:ext uri="{FF2B5EF4-FFF2-40B4-BE49-F238E27FC236}">
                <a16:creationId xmlns:a16="http://schemas.microsoft.com/office/drawing/2014/main" id="{75C7E8F0-1F5C-D92C-00BB-C0E48CC0E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000" y="3600000"/>
            <a:ext cx="2938776" cy="2160000"/>
          </a:xfrm>
          <a:prstGeom prst="rect">
            <a:avLst/>
          </a:prstGeom>
        </p:spPr>
      </p:pic>
      <p:sp>
        <p:nvSpPr>
          <p:cNvPr id="12" name="Textfeld 11">
            <a:extLst>
              <a:ext uri="{FF2B5EF4-FFF2-40B4-BE49-F238E27FC236}">
                <a16:creationId xmlns:a16="http://schemas.microsoft.com/office/drawing/2014/main" id="{59979AD5-5C41-42A9-5A70-442D247ED812}"/>
              </a:ext>
            </a:extLst>
          </p:cNvPr>
          <p:cNvSpPr txBox="1"/>
          <p:nvPr/>
        </p:nvSpPr>
        <p:spPr>
          <a:xfrm>
            <a:off x="4276776" y="5036311"/>
            <a:ext cx="2569177" cy="738664"/>
          </a:xfrm>
          <a:prstGeom prst="rect">
            <a:avLst/>
          </a:prstGeom>
          <a:noFill/>
        </p:spPr>
        <p:txBody>
          <a:bodyPr wrap="square" rtlCol="0">
            <a:spAutoFit/>
          </a:bodyPr>
          <a:lstStyle/>
          <a:p>
            <a:r>
              <a:rPr lang="de-DE" sz="1400" dirty="0"/>
              <a:t>Die Titanic bei der Abfahrt am 10.04.1912 in </a:t>
            </a:r>
            <a:r>
              <a:rPr lang="de-DE" sz="1400" dirty="0" err="1"/>
              <a:t>Southhampton</a:t>
            </a:r>
            <a:r>
              <a:rPr lang="de-DE" sz="1400" dirty="0"/>
              <a:t> [2]</a:t>
            </a:r>
          </a:p>
        </p:txBody>
      </p:sp>
    </p:spTree>
    <p:extLst>
      <p:ext uri="{BB962C8B-B14F-4D97-AF65-F5344CB8AC3E}">
        <p14:creationId xmlns:p14="http://schemas.microsoft.com/office/powerpoint/2010/main" val="2344078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16961DB-6A4C-470A-BFE3-24928CEFD386}" type="slidenum">
              <a:rPr lang="de-DE" smtClean="0"/>
              <a:pPr/>
              <a:t>30</a:t>
            </a:fld>
            <a:endParaRPr lang="de-DE"/>
          </a:p>
        </p:txBody>
      </p:sp>
    </p:spTree>
    <p:extLst>
      <p:ext uri="{BB962C8B-B14F-4D97-AF65-F5344CB8AC3E}">
        <p14:creationId xmlns:p14="http://schemas.microsoft.com/office/powerpoint/2010/main" val="827226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sollte bleiben</a:t>
            </a:r>
            <a:endParaRPr lang="de-DE" dirty="0"/>
          </a:p>
        </p:txBody>
      </p:sp>
      <p:sp>
        <p:nvSpPr>
          <p:cNvPr id="3" name="Inhaltsplatzhalter 2"/>
          <p:cNvSpPr>
            <a:spLocks noGrp="1"/>
          </p:cNvSpPr>
          <p:nvPr>
            <p:ph idx="1"/>
          </p:nvPr>
        </p:nvSpPr>
        <p:spPr/>
        <p:txBody>
          <a:bodyPr anchor="ctr"/>
          <a:lstStyle/>
          <a:p>
            <a:pPr marL="457200" indent="-457200">
              <a:buFont typeface="+mj-lt"/>
              <a:buAutoNum type="arabicPeriod"/>
            </a:pPr>
            <a:r>
              <a:rPr lang="de-DE" dirty="0"/>
              <a:t>Wasser zeigt eine </a:t>
            </a:r>
            <a:r>
              <a:rPr lang="de-DE" dirty="0">
                <a:solidFill>
                  <a:schemeClr val="accent3"/>
                </a:solidFill>
              </a:rPr>
              <a:t>Dichte-Anomalie</a:t>
            </a:r>
            <a:r>
              <a:rPr lang="de-DE" dirty="0"/>
              <a:t>.</a:t>
            </a:r>
          </a:p>
          <a:p>
            <a:endParaRPr lang="de-DE" dirty="0"/>
          </a:p>
          <a:p>
            <a:pPr lvl="2"/>
            <a:r>
              <a:rPr lang="de-DE" sz="1600" dirty="0"/>
              <a:t>Bei fast allen anderen Stoffen verringert sich das Volumen beim Abkühlen und gleichzeitig nimmt die Dichte zu.</a:t>
            </a:r>
          </a:p>
          <a:p>
            <a:pPr lvl="2"/>
            <a:endParaRPr lang="de-DE" sz="1600" dirty="0"/>
          </a:p>
          <a:p>
            <a:pPr lvl="2"/>
            <a:r>
              <a:rPr lang="de-DE" sz="1600" dirty="0"/>
              <a:t>Bei Wasser nimmt das Volumen beim Abkühlen bis </a:t>
            </a:r>
            <a:r>
              <a:rPr lang="de-DE" sz="1600" dirty="0" err="1"/>
              <a:t>4°C</a:t>
            </a:r>
            <a:r>
              <a:rPr lang="de-DE" sz="1600" dirty="0"/>
              <a:t> ab und danach wieder zu. Somit wird das Volumen erst geringer und unter </a:t>
            </a:r>
            <a:r>
              <a:rPr lang="de-DE" sz="1600" dirty="0" err="1"/>
              <a:t>4°C</a:t>
            </a:r>
            <a:r>
              <a:rPr lang="de-DE" sz="1600" dirty="0"/>
              <a:t> wieder größer.</a:t>
            </a:r>
          </a:p>
          <a:p>
            <a:endParaRPr lang="de-DE" dirty="0"/>
          </a:p>
          <a:p>
            <a:pPr marL="457200" indent="-457200">
              <a:buFont typeface="+mj-lt"/>
              <a:buAutoNum type="arabicPeriod" startAt="2"/>
            </a:pPr>
            <a:r>
              <a:rPr lang="de-DE" dirty="0"/>
              <a:t>Wasser hat die größte Dichte bei </a:t>
            </a:r>
            <a:r>
              <a:rPr lang="de-DE" dirty="0" err="1"/>
              <a:t>4°C</a:t>
            </a:r>
            <a:r>
              <a:rPr lang="de-DE" dirty="0"/>
              <a:t>.</a:t>
            </a:r>
          </a:p>
          <a:p>
            <a:pPr marL="457200" indent="-457200">
              <a:buFont typeface="+mj-lt"/>
              <a:buAutoNum type="arabicPeriod" startAt="2"/>
            </a:pPr>
            <a:endParaRPr lang="de-DE" dirty="0"/>
          </a:p>
          <a:p>
            <a:pPr marL="457200" indent="-457200">
              <a:buFont typeface="+mj-lt"/>
              <a:buAutoNum type="arabicPeriod" startAt="2"/>
            </a:pPr>
            <a:r>
              <a:rPr lang="de-DE" dirty="0"/>
              <a:t>Das liegt daran, dass sich die Wasser-Moleküle im Eis zu einer lockereren Anordnung zusammenfinden</a:t>
            </a:r>
            <a:r>
              <a:rPr lang="de-DE" dirty="0" smtClean="0"/>
              <a:t>.</a:t>
            </a:r>
            <a:endParaRPr lang="de-DE" dirty="0"/>
          </a:p>
        </p:txBody>
      </p:sp>
      <p:sp>
        <p:nvSpPr>
          <p:cNvPr id="4" name="Foliennummernplatzhalter 3"/>
          <p:cNvSpPr>
            <a:spLocks noGrp="1"/>
          </p:cNvSpPr>
          <p:nvPr>
            <p:ph type="sldNum" sz="quarter" idx="12"/>
          </p:nvPr>
        </p:nvSpPr>
        <p:spPr/>
        <p:txBody>
          <a:bodyPr/>
          <a:lstStyle/>
          <a:p>
            <a:fld id="{649AAC7D-4B30-4604-BD35-0C4E56313D0D}" type="slidenum">
              <a:rPr lang="de-DE" smtClean="0"/>
              <a:t>31</a:t>
            </a:fld>
            <a:endParaRPr lang="de-DE"/>
          </a:p>
        </p:txBody>
      </p:sp>
      <p:pic>
        <p:nvPicPr>
          <p:cNvPr id="6" name="Inhaltsplatzhalter 23">
            <a:extLst>
              <a:ext uri="{FF2B5EF4-FFF2-40B4-BE49-F238E27FC236}">
                <a16:creationId xmlns:a16="http://schemas.microsoft.com/office/drawing/2014/main" id="{B85B0E55-F88A-2E32-9C45-0A3C72EBC6F0}"/>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spTree>
    <p:extLst>
      <p:ext uri="{BB962C8B-B14F-4D97-AF65-F5344CB8AC3E}">
        <p14:creationId xmlns:p14="http://schemas.microsoft.com/office/powerpoint/2010/main" val="4203986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16961DB-6A4C-470A-BFE3-24928CEFD386}" type="slidenum">
              <a:rPr lang="de-DE" smtClean="0"/>
              <a:pPr/>
              <a:t>32</a:t>
            </a:fld>
            <a:endParaRPr lang="de-DE"/>
          </a:p>
        </p:txBody>
      </p:sp>
    </p:spTree>
    <p:extLst>
      <p:ext uri="{BB962C8B-B14F-4D97-AF65-F5344CB8AC3E}">
        <p14:creationId xmlns:p14="http://schemas.microsoft.com/office/powerpoint/2010/main" val="1098183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 des Problems</a:t>
            </a:r>
            <a:endParaRPr lang="de-DE" dirty="0"/>
          </a:p>
        </p:txBody>
      </p:sp>
      <p:sp>
        <p:nvSpPr>
          <p:cNvPr id="3" name="Inhaltsplatzhalter 2"/>
          <p:cNvSpPr>
            <a:spLocks noGrp="1"/>
          </p:cNvSpPr>
          <p:nvPr>
            <p:ph idx="1"/>
          </p:nvPr>
        </p:nvSpPr>
        <p:spPr/>
        <p:txBody>
          <a:bodyPr anchor="ctr"/>
          <a:lstStyle/>
          <a:p>
            <a:r>
              <a:rPr lang="de-DE" dirty="0"/>
              <a:t>Die Titanic sank wegen der Kollision mit einem im Wasser schwimmenden Eisberg.</a:t>
            </a:r>
          </a:p>
          <a:p>
            <a:endParaRPr lang="de-DE" dirty="0"/>
          </a:p>
          <a:p>
            <a:r>
              <a:rPr lang="de-DE" dirty="0"/>
              <a:t>Würde sich Eis wie die meisten anderen Stoffe verhalten, dann lägen die Eisberge am Grund des Meeres und die Titanic hätte nicht kollidieren können.</a:t>
            </a:r>
          </a:p>
          <a:p>
            <a:endParaRPr lang="de-DE" dirty="0"/>
          </a:p>
          <a:p>
            <a:r>
              <a:rPr lang="de-DE" dirty="0"/>
              <a:t>Am Untergang ist also (unter anderem) die Eigenschaft des Wassers „schuld“, dass es seine größte Dichte bei </a:t>
            </a:r>
            <a:r>
              <a:rPr lang="de-DE" dirty="0" err="1"/>
              <a:t>4°C</a:t>
            </a:r>
            <a:r>
              <a:rPr lang="de-DE" dirty="0"/>
              <a:t> hat. Dieses Phänomen heißt </a:t>
            </a:r>
            <a:r>
              <a:rPr lang="de-DE" b="1" dirty="0">
                <a:solidFill>
                  <a:schemeClr val="accent3"/>
                </a:solidFill>
              </a:rPr>
              <a:t>Dichte-Anomalie</a:t>
            </a:r>
            <a:r>
              <a:rPr lang="de-DE" dirty="0" smtClean="0"/>
              <a:t>.</a:t>
            </a:r>
            <a:endParaRPr lang="de-DE" dirty="0"/>
          </a:p>
        </p:txBody>
      </p:sp>
      <p:sp>
        <p:nvSpPr>
          <p:cNvPr id="4" name="Foliennummernplatzhalter 3"/>
          <p:cNvSpPr>
            <a:spLocks noGrp="1"/>
          </p:cNvSpPr>
          <p:nvPr>
            <p:ph type="sldNum" sz="quarter" idx="12"/>
          </p:nvPr>
        </p:nvSpPr>
        <p:spPr/>
        <p:txBody>
          <a:bodyPr/>
          <a:lstStyle/>
          <a:p>
            <a:fld id="{649AAC7D-4B30-4604-BD35-0C4E56313D0D}" type="slidenum">
              <a:rPr lang="de-DE" smtClean="0"/>
              <a:t>33</a:t>
            </a:fld>
            <a:endParaRPr lang="de-DE"/>
          </a:p>
        </p:txBody>
      </p:sp>
      <p:pic>
        <p:nvPicPr>
          <p:cNvPr id="6" name="Inhaltsplatzhalter 23">
            <a:extLst>
              <a:ext uri="{FF2B5EF4-FFF2-40B4-BE49-F238E27FC236}">
                <a16:creationId xmlns:a16="http://schemas.microsoft.com/office/drawing/2014/main" id="{B85B0E55-F88A-2E32-9C45-0A3C72EBC6F0}"/>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spTree>
    <p:extLst>
      <p:ext uri="{BB962C8B-B14F-4D97-AF65-F5344CB8AC3E}">
        <p14:creationId xmlns:p14="http://schemas.microsoft.com/office/powerpoint/2010/main" val="502452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16961DB-6A4C-470A-BFE3-24928CEFD386}" type="slidenum">
              <a:rPr lang="de-DE" smtClean="0"/>
              <a:pPr/>
              <a:t>34</a:t>
            </a:fld>
            <a:endParaRPr lang="de-DE"/>
          </a:p>
        </p:txBody>
      </p:sp>
    </p:spTree>
    <p:extLst>
      <p:ext uri="{BB962C8B-B14F-4D97-AF65-F5344CB8AC3E}">
        <p14:creationId xmlns:p14="http://schemas.microsoft.com/office/powerpoint/2010/main" val="3778741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Zusammenfassung</a:t>
            </a:r>
            <a:endParaRPr lang="de-DE" dirty="0"/>
          </a:p>
        </p:txBody>
      </p:sp>
      <p:sp>
        <p:nvSpPr>
          <p:cNvPr id="7" name="Inhaltsplatzhalter 6"/>
          <p:cNvSpPr>
            <a:spLocks noGrp="1"/>
          </p:cNvSpPr>
          <p:nvPr>
            <p:ph idx="1"/>
          </p:nvPr>
        </p:nvSpPr>
        <p:spPr/>
        <p:txBody>
          <a:bodyPr anchor="ctr"/>
          <a:lstStyle/>
          <a:p>
            <a:r>
              <a:rPr lang="de-DE" dirty="0"/>
              <a:t>Die Titanic sank (unter anderem) wegen der Kollision mit einem im Wasser schwimmenden Eisberg.</a:t>
            </a:r>
          </a:p>
          <a:p>
            <a:endParaRPr lang="de-DE" dirty="0"/>
          </a:p>
          <a:p>
            <a:r>
              <a:rPr lang="de-DE" dirty="0"/>
              <a:t>Würde sich Eis wie ein „normaler“ Stoff verhalten, dann lägen die Eisberge am Grund des Meeres.</a:t>
            </a:r>
          </a:p>
          <a:p>
            <a:endParaRPr lang="de-DE" dirty="0"/>
          </a:p>
          <a:p>
            <a:r>
              <a:rPr lang="de-DE" dirty="0"/>
              <a:t>Dieses Phänomen wird „Anomalie“ genannt</a:t>
            </a:r>
            <a:r>
              <a:rPr lang="de-DE" dirty="0" smtClean="0"/>
              <a:t>.</a:t>
            </a:r>
            <a:endParaRPr lang="de-DE" dirty="0"/>
          </a:p>
        </p:txBody>
      </p:sp>
      <p:sp>
        <p:nvSpPr>
          <p:cNvPr id="3" name="Foliennummernplatzhalter 2"/>
          <p:cNvSpPr>
            <a:spLocks noGrp="1"/>
          </p:cNvSpPr>
          <p:nvPr>
            <p:ph type="sldNum" sz="quarter" idx="12"/>
          </p:nvPr>
        </p:nvSpPr>
        <p:spPr/>
        <p:txBody>
          <a:bodyPr/>
          <a:lstStyle/>
          <a:p>
            <a:fld id="{649AAC7D-4B30-4604-BD35-0C4E56313D0D}" type="slidenum">
              <a:rPr lang="de-DE" smtClean="0"/>
              <a:t>35</a:t>
            </a:fld>
            <a:endParaRPr lang="de-DE"/>
          </a:p>
        </p:txBody>
      </p:sp>
      <p:sp>
        <p:nvSpPr>
          <p:cNvPr id="10" name="Textplatzhalter 9"/>
          <p:cNvSpPr>
            <a:spLocks noGrp="1"/>
          </p:cNvSpPr>
          <p:nvPr>
            <p:ph type="body" sz="quarter" idx="15"/>
          </p:nvPr>
        </p:nvSpPr>
        <p:spPr/>
        <p:txBody>
          <a:bodyPr/>
          <a:lstStyle/>
          <a:p>
            <a:r>
              <a:rPr lang="de-DE" dirty="0"/>
              <a:t>Notiere unter der Überschrift „Anomalie des Wassers“ die wichtigsten Fakten</a:t>
            </a:r>
            <a:r>
              <a:rPr lang="de-DE" dirty="0" smtClean="0"/>
              <a:t>.</a:t>
            </a:r>
            <a:endParaRPr lang="de-DE" dirty="0"/>
          </a:p>
        </p:txBody>
      </p:sp>
      <p:pic>
        <p:nvPicPr>
          <p:cNvPr id="11" name="Inhaltsplatzhalter 24">
            <a:extLst>
              <a:ext uri="{FF2B5EF4-FFF2-40B4-BE49-F238E27FC236}">
                <a16:creationId xmlns:a16="http://schemas.microsoft.com/office/drawing/2014/main" id="{A7A38DB4-6D76-8110-5C31-99402E78A236}"/>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12" name="Inhaltsplatzhalter 22">
            <a:extLst>
              <a:ext uri="{FF2B5EF4-FFF2-40B4-BE49-F238E27FC236}">
                <a16:creationId xmlns:a16="http://schemas.microsoft.com/office/drawing/2014/main" id="{003E14F1-6C19-189D-0991-C6630D098A69}"/>
              </a:ext>
            </a:extLst>
          </p:cNvPr>
          <p:cNvPicPr>
            <a:picLocks noGrp="1" noChangeAspect="1"/>
          </p:cNvPicPr>
          <p:nvPr>
            <p:ph sz="quarter" idx="14"/>
          </p:nvPr>
        </p:nvPicPr>
        <p:blipFill>
          <a:blip r:embed="rId3"/>
          <a:stretch>
            <a:fillRect/>
          </a:stretch>
        </p:blipFill>
        <p:spPr>
          <a:xfrm>
            <a:off x="781181" y="5219700"/>
            <a:ext cx="777612" cy="900113"/>
          </a:xfrm>
          <a:prstGeom prst="rect">
            <a:avLst/>
          </a:prstGeom>
        </p:spPr>
      </p:pic>
    </p:spTree>
    <p:extLst>
      <p:ext uri="{BB962C8B-B14F-4D97-AF65-F5344CB8AC3E}">
        <p14:creationId xmlns:p14="http://schemas.microsoft.com/office/powerpoint/2010/main" val="3371812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16961DB-6A4C-470A-BFE3-24928CEFD386}" type="slidenum">
              <a:rPr lang="de-DE" smtClean="0"/>
              <a:pPr/>
              <a:t>36</a:t>
            </a:fld>
            <a:endParaRPr lang="de-DE"/>
          </a:p>
        </p:txBody>
      </p:sp>
    </p:spTree>
    <p:extLst>
      <p:ext uri="{BB962C8B-B14F-4D97-AF65-F5344CB8AC3E}">
        <p14:creationId xmlns:p14="http://schemas.microsoft.com/office/powerpoint/2010/main" val="2331649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12B0DB9-0322-4ED9-940E-5222A7C612BE}" type="slidenum">
              <a:rPr lang="de-DE" smtClean="0"/>
              <a:t>37</a:t>
            </a:fld>
            <a:endParaRPr lang="de-DE"/>
          </a:p>
        </p:txBody>
      </p:sp>
    </p:spTree>
    <p:extLst>
      <p:ext uri="{BB962C8B-B14F-4D97-AF65-F5344CB8AC3E}">
        <p14:creationId xmlns:p14="http://schemas.microsoft.com/office/powerpoint/2010/main" val="3649377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Lautet deine Zusammenfassung etwa so?</a:t>
            </a:r>
          </a:p>
          <a:p>
            <a:endParaRPr lang="de-DE" dirty="0">
              <a:solidFill>
                <a:schemeClr val="accent2"/>
              </a:solidFill>
            </a:endParaRPr>
          </a:p>
          <a:p>
            <a:pPr marL="457200" indent="-457200">
              <a:spcAft>
                <a:spcPts val="600"/>
              </a:spcAft>
              <a:buFont typeface="+mj-lt"/>
              <a:buAutoNum type="arabicPeriod"/>
            </a:pPr>
            <a:r>
              <a:rPr lang="de-DE" sz="2000" dirty="0"/>
              <a:t>Wasser zeigt eine Dichte-Anomalie.</a:t>
            </a:r>
          </a:p>
          <a:p>
            <a:pPr marL="457200" indent="-457200">
              <a:spcAft>
                <a:spcPts val="600"/>
              </a:spcAft>
              <a:buFont typeface="+mj-lt"/>
              <a:buAutoNum type="arabicPeriod"/>
            </a:pPr>
            <a:r>
              <a:rPr lang="de-DE" sz="2000" dirty="0" smtClean="0"/>
              <a:t>Bei </a:t>
            </a:r>
            <a:r>
              <a:rPr lang="de-DE" sz="2000" dirty="0"/>
              <a:t>den meisten Stoffen nimmt die Dichte beim Abkühlen zu.</a:t>
            </a:r>
          </a:p>
          <a:p>
            <a:pPr marL="457200" indent="-457200">
              <a:spcAft>
                <a:spcPts val="600"/>
              </a:spcAft>
              <a:buFont typeface="+mj-lt"/>
              <a:buAutoNum type="arabicPeriod"/>
            </a:pPr>
            <a:r>
              <a:rPr lang="de-DE" sz="2000" dirty="0" smtClean="0"/>
              <a:t>Bei </a:t>
            </a:r>
            <a:r>
              <a:rPr lang="de-DE" sz="2000" dirty="0"/>
              <a:t>Wasser nimmt die Dichte beim Abkühlen nur bis </a:t>
            </a:r>
            <a:r>
              <a:rPr lang="de-DE" sz="2000" dirty="0" err="1"/>
              <a:t>4°C</a:t>
            </a:r>
            <a:r>
              <a:rPr lang="de-DE" sz="2000" dirty="0"/>
              <a:t> zu und danach wieder ab.</a:t>
            </a:r>
          </a:p>
          <a:p>
            <a:pPr marL="457200" indent="-457200">
              <a:spcAft>
                <a:spcPts val="600"/>
              </a:spcAft>
              <a:buFont typeface="+mj-lt"/>
              <a:buAutoNum type="arabicPeriod"/>
            </a:pPr>
            <a:r>
              <a:rPr lang="de-DE" sz="2000" dirty="0" smtClean="0"/>
              <a:t>Wasser </a:t>
            </a:r>
            <a:r>
              <a:rPr lang="de-DE" sz="2000" dirty="0"/>
              <a:t>hat die größte Dichte bei </a:t>
            </a:r>
            <a:r>
              <a:rPr lang="de-DE" sz="2000" dirty="0" err="1"/>
              <a:t>4°C</a:t>
            </a:r>
            <a:r>
              <a:rPr lang="de-DE" sz="2000" dirty="0"/>
              <a:t>. Festes Wasser (Eis) ist weniger dicht und schwimmt deshalb auf flüssigem Wasser. Das gibt es nur bei wenigen Stoffen</a:t>
            </a:r>
            <a:r>
              <a:rPr lang="de-DE" sz="2000" dirty="0" smtClean="0"/>
              <a:t>.</a:t>
            </a:r>
            <a:endParaRPr lang="de-DE" sz="2000" dirty="0"/>
          </a:p>
        </p:txBody>
      </p:sp>
      <p:sp>
        <p:nvSpPr>
          <p:cNvPr id="3" name="Foliennummernplatzhalter 2"/>
          <p:cNvSpPr>
            <a:spLocks noGrp="1"/>
          </p:cNvSpPr>
          <p:nvPr>
            <p:ph type="sldNum" sz="quarter" idx="12"/>
          </p:nvPr>
        </p:nvSpPr>
        <p:spPr/>
        <p:txBody>
          <a:bodyPr/>
          <a:lstStyle/>
          <a:p>
            <a:fld id="{649AAC7D-4B30-4604-BD35-0C4E56313D0D}" type="slidenum">
              <a:rPr lang="de-DE" smtClean="0"/>
              <a:t>38</a:t>
            </a:fld>
            <a:endParaRPr lang="de-DE"/>
          </a:p>
        </p:txBody>
      </p:sp>
    </p:spTree>
    <p:extLst>
      <p:ext uri="{BB962C8B-B14F-4D97-AF65-F5344CB8AC3E}">
        <p14:creationId xmlns:p14="http://schemas.microsoft.com/office/powerpoint/2010/main" val="230399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C3B6110-6DC1-5170-1DFB-28AD39DC0079}"/>
              </a:ext>
            </a:extLst>
          </p:cNvPr>
          <p:cNvSpPr>
            <a:spLocks noGrp="1"/>
          </p:cNvSpPr>
          <p:nvPr>
            <p:ph type="sldNum" sz="quarter" idx="10"/>
          </p:nvPr>
        </p:nvSpPr>
        <p:spPr/>
        <p:txBody>
          <a:bodyPr/>
          <a:lstStyle/>
          <a:p>
            <a:fld id="{649AAC7D-4B30-4604-BD35-0C4E56313D0D}" type="slidenum">
              <a:rPr lang="de-DE" smtClean="0"/>
              <a:pPr/>
              <a:t>39</a:t>
            </a:fld>
            <a:endParaRPr lang="de-DE"/>
          </a:p>
        </p:txBody>
      </p:sp>
      <p:sp>
        <p:nvSpPr>
          <p:cNvPr id="3" name="Textplatzhalter 2">
            <a:extLst>
              <a:ext uri="{FF2B5EF4-FFF2-40B4-BE49-F238E27FC236}">
                <a16:creationId xmlns:a16="http://schemas.microsoft.com/office/drawing/2014/main" id="{7CD49E58-BF38-4D4D-FCF7-8AC2BF13FC0F}"/>
              </a:ext>
            </a:extLst>
          </p:cNvPr>
          <p:cNvSpPr>
            <a:spLocks noGrp="1"/>
          </p:cNvSpPr>
          <p:nvPr>
            <p:ph type="body" sz="quarter" idx="11"/>
          </p:nvPr>
        </p:nvSpPr>
        <p:spPr/>
        <p:txBody>
          <a:bodyPr/>
          <a:lstStyle/>
          <a:p>
            <a:r>
              <a:rPr lang="de-DE" dirty="0"/>
              <a:t>Wie sicher kannst du die Anomalie des Wassers erklären?</a:t>
            </a:r>
          </a:p>
        </p:txBody>
      </p:sp>
      <p:sp>
        <p:nvSpPr>
          <p:cNvPr id="4" name="Textplatzhalter 3">
            <a:extLst>
              <a:ext uri="{FF2B5EF4-FFF2-40B4-BE49-F238E27FC236}">
                <a16:creationId xmlns:a16="http://schemas.microsoft.com/office/drawing/2014/main" id="{3D6AC7C8-6E8A-F7DF-7B42-8559E3D75B78}"/>
              </a:ext>
            </a:extLst>
          </p:cNvPr>
          <p:cNvSpPr>
            <a:spLocks noGrp="1"/>
          </p:cNvSpPr>
          <p:nvPr>
            <p:ph type="body" sz="quarter" idx="12"/>
          </p:nvPr>
        </p:nvSpPr>
        <p:spPr/>
        <p:txBody>
          <a:bodyPr/>
          <a:lstStyle/>
          <a:p>
            <a:r>
              <a:rPr lang="de-DE" dirty="0"/>
              <a:t>Hast du ein grünes Smiley gewählt, freu dich, alles perfekt.</a:t>
            </a:r>
          </a:p>
          <a:p>
            <a:r>
              <a:rPr lang="de-DE" dirty="0"/>
              <a:t>Hast du ein gelbes Smiley gewählt, schau dir nochmals die Infoseiten ab Seite </a:t>
            </a:r>
            <a:r>
              <a:rPr lang="de-DE" dirty="0" smtClean="0"/>
              <a:t>23 </a:t>
            </a:r>
            <a:r>
              <a:rPr lang="de-DE" dirty="0"/>
              <a:t>an.</a:t>
            </a:r>
          </a:p>
          <a:p>
            <a:r>
              <a:rPr lang="de-DE" dirty="0"/>
              <a:t>Hast du ein rotes Smiley gewählt, frag den Betreuer bzw. Lehrer nach einem Rat.</a:t>
            </a:r>
          </a:p>
        </p:txBody>
      </p:sp>
    </p:spTree>
    <p:extLst>
      <p:ext uri="{BB962C8B-B14F-4D97-AF65-F5344CB8AC3E}">
        <p14:creationId xmlns:p14="http://schemas.microsoft.com/office/powerpoint/2010/main" val="321288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880D392-063A-0B21-3243-3AAB5CE8760B}"/>
              </a:ext>
            </a:extLst>
          </p:cNvPr>
          <p:cNvSpPr>
            <a:spLocks noGrp="1"/>
          </p:cNvSpPr>
          <p:nvPr>
            <p:ph type="sldNum" sz="quarter" idx="10"/>
          </p:nvPr>
        </p:nvSpPr>
        <p:spPr/>
        <p:txBody>
          <a:bodyPr/>
          <a:lstStyle/>
          <a:p>
            <a:fld id="{316961DB-6A4C-470A-BFE3-24928CEFD386}" type="slidenum">
              <a:rPr lang="de-DE" smtClean="0"/>
              <a:pPr/>
              <a:t>4</a:t>
            </a:fld>
            <a:endParaRPr lang="de-DE"/>
          </a:p>
        </p:txBody>
      </p:sp>
    </p:spTree>
    <p:extLst>
      <p:ext uri="{BB962C8B-B14F-4D97-AF65-F5344CB8AC3E}">
        <p14:creationId xmlns:p14="http://schemas.microsoft.com/office/powerpoint/2010/main" val="4241833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D1D9722-A54D-E508-3102-1E30B97F4AFB}"/>
              </a:ext>
            </a:extLst>
          </p:cNvPr>
          <p:cNvSpPr>
            <a:spLocks noGrp="1"/>
          </p:cNvSpPr>
          <p:nvPr>
            <p:ph type="sldNum" sz="quarter" idx="10"/>
          </p:nvPr>
        </p:nvSpPr>
        <p:spPr/>
        <p:txBody>
          <a:bodyPr/>
          <a:lstStyle/>
          <a:p>
            <a:fld id="{316961DB-6A4C-470A-BFE3-24928CEFD386}" type="slidenum">
              <a:rPr lang="de-DE" smtClean="0"/>
              <a:pPr/>
              <a:t>40</a:t>
            </a:fld>
            <a:endParaRPr lang="de-DE"/>
          </a:p>
        </p:txBody>
      </p:sp>
    </p:spTree>
    <p:extLst>
      <p:ext uri="{BB962C8B-B14F-4D97-AF65-F5344CB8AC3E}">
        <p14:creationId xmlns:p14="http://schemas.microsoft.com/office/powerpoint/2010/main" val="3574400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73293-C645-D77F-750B-CB28995153D5}"/>
              </a:ext>
            </a:extLst>
          </p:cNvPr>
          <p:cNvSpPr>
            <a:spLocks noGrp="1"/>
          </p:cNvSpPr>
          <p:nvPr>
            <p:ph type="title"/>
          </p:nvPr>
        </p:nvSpPr>
        <p:spPr/>
        <p:txBody>
          <a:bodyPr/>
          <a:lstStyle/>
          <a:p>
            <a:r>
              <a:rPr lang="de-DE" dirty="0"/>
              <a:t>Warum ging sie also unter?</a:t>
            </a:r>
          </a:p>
        </p:txBody>
      </p:sp>
      <p:sp>
        <p:nvSpPr>
          <p:cNvPr id="3" name="Inhaltsplatzhalter 2">
            <a:extLst>
              <a:ext uri="{FF2B5EF4-FFF2-40B4-BE49-F238E27FC236}">
                <a16:creationId xmlns:a16="http://schemas.microsoft.com/office/drawing/2014/main" id="{A466F0B9-4314-F129-F1B4-716BB089589A}"/>
              </a:ext>
            </a:extLst>
          </p:cNvPr>
          <p:cNvSpPr>
            <a:spLocks noGrp="1"/>
          </p:cNvSpPr>
          <p:nvPr>
            <p:ph idx="1"/>
          </p:nvPr>
        </p:nvSpPr>
        <p:spPr>
          <a:xfrm>
            <a:off x="1368000" y="1440000"/>
            <a:ext cx="5385225" cy="4320000"/>
          </a:xfrm>
        </p:spPr>
        <p:txBody>
          <a:bodyPr/>
          <a:lstStyle/>
          <a:p>
            <a:pPr>
              <a:spcAft>
                <a:spcPts val="600"/>
              </a:spcAft>
            </a:pPr>
            <a:r>
              <a:rPr lang="de-DE" sz="1600" dirty="0"/>
              <a:t>Heute kennt man gleich mehrere „Gründe“:</a:t>
            </a:r>
          </a:p>
          <a:p>
            <a:pPr marL="342900" indent="-342900">
              <a:spcAft>
                <a:spcPts val="600"/>
              </a:spcAft>
              <a:buFont typeface="+mj-lt"/>
              <a:buAutoNum type="arabicPeriod"/>
            </a:pPr>
            <a:r>
              <a:rPr lang="de-DE" sz="1600" dirty="0"/>
              <a:t>Dass Eisberge unter Wasser riesig sind war damals schon bekannt.</a:t>
            </a:r>
          </a:p>
          <a:p>
            <a:pPr marL="342900" indent="-342900">
              <a:spcAft>
                <a:spcPts val="600"/>
              </a:spcAft>
              <a:buFont typeface="+mj-lt"/>
              <a:buAutoNum type="arabicPeriod"/>
            </a:pPr>
            <a:r>
              <a:rPr lang="de-DE" sz="1600" dirty="0"/>
              <a:t>Die Eisberg-Warnung kam vom Ausguck her so spät, dass das Ausweichmanöver nicht mehr vollständig durchgeführt werden konnte und die Titanic am Eisberg entlangschrammte. Es entstand ein 90m langer Riss. Daraufhin floss so viel Wasser hinein, dass die Titanic am 15. April 1912 sank.</a:t>
            </a:r>
          </a:p>
          <a:p>
            <a:pPr marL="342900" indent="-342900">
              <a:spcAft>
                <a:spcPts val="600"/>
              </a:spcAft>
              <a:buFont typeface="+mj-lt"/>
              <a:buAutoNum type="arabicPeriod"/>
            </a:pPr>
            <a:r>
              <a:rPr lang="de-DE" sz="1600" dirty="0"/>
              <a:t>Die Titanic fuhr nachts durch ein Eisbergfeld fast mit Höchstgeschwindigkeit.</a:t>
            </a:r>
          </a:p>
          <a:p>
            <a:r>
              <a:rPr lang="de-DE" sz="1600" dirty="0"/>
              <a:t>Es werden noch mehrere Gründe diskutiert (z. B. minderwertiger Stahl), sie bleiben aber oft Gerüchte.</a:t>
            </a:r>
          </a:p>
          <a:p>
            <a:r>
              <a:rPr lang="de-DE" sz="1600" dirty="0"/>
              <a:t>Wie so häufig war es wohl letztendlich „eine Verkettung ungünstiger Umstände“.</a:t>
            </a:r>
          </a:p>
        </p:txBody>
      </p:sp>
      <p:sp>
        <p:nvSpPr>
          <p:cNvPr id="4" name="Foliennummernplatzhalter 3">
            <a:extLst>
              <a:ext uri="{FF2B5EF4-FFF2-40B4-BE49-F238E27FC236}">
                <a16:creationId xmlns:a16="http://schemas.microsoft.com/office/drawing/2014/main" id="{F9255FD7-B662-D2F6-76B3-AB545B6FC005}"/>
              </a:ext>
            </a:extLst>
          </p:cNvPr>
          <p:cNvSpPr>
            <a:spLocks noGrp="1"/>
          </p:cNvSpPr>
          <p:nvPr>
            <p:ph type="sldNum" sz="quarter" idx="12"/>
          </p:nvPr>
        </p:nvSpPr>
        <p:spPr/>
        <p:txBody>
          <a:bodyPr/>
          <a:lstStyle/>
          <a:p>
            <a:fld id="{649AAC7D-4B30-4604-BD35-0C4E56313D0D}" type="slidenum">
              <a:rPr lang="de-DE" smtClean="0"/>
              <a:t>41</a:t>
            </a:fld>
            <a:endParaRPr lang="de-DE"/>
          </a:p>
        </p:txBody>
      </p:sp>
      <p:pic>
        <p:nvPicPr>
          <p:cNvPr id="8" name="Inhaltsplatzhalter 23">
            <a:extLst>
              <a:ext uri="{FF2B5EF4-FFF2-40B4-BE49-F238E27FC236}">
                <a16:creationId xmlns:a16="http://schemas.microsoft.com/office/drawing/2014/main" id="{65E432A6-A9EA-82F7-AFA4-959E09849190}"/>
              </a:ext>
            </a:extLst>
          </p:cNvPr>
          <p:cNvPicPr>
            <a:picLocks noGrp="1" noChangeAspect="1"/>
          </p:cNvPicPr>
          <p:nvPr>
            <p:ph sz="quarter" idx="13"/>
          </p:nvPr>
        </p:nvPicPr>
        <p:blipFill>
          <a:blip r:embed="rId2"/>
          <a:stretch>
            <a:fillRect/>
          </a:stretch>
        </p:blipFill>
        <p:spPr>
          <a:xfrm>
            <a:off x="613924" y="503238"/>
            <a:ext cx="535864" cy="900112"/>
          </a:xfrm>
          <a:prstGeom prst="rect">
            <a:avLst/>
          </a:prstGeom>
        </p:spPr>
      </p:pic>
      <p:pic>
        <p:nvPicPr>
          <p:cNvPr id="10" name="Picture 2" descr="Plakat der Titanic 1912">
            <a:extLst>
              <a:ext uri="{FF2B5EF4-FFF2-40B4-BE49-F238E27FC236}">
                <a16:creationId xmlns:a16="http://schemas.microsoft.com/office/drawing/2014/main" id="{F12734A5-83CC-CA46-30C4-4A46B8B4ED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8074" y="2399785"/>
            <a:ext cx="1800000" cy="24004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86821FA1-74B0-05EF-370C-612C9D9230E4}"/>
              </a:ext>
            </a:extLst>
          </p:cNvPr>
          <p:cNvSpPr txBox="1"/>
          <p:nvPr/>
        </p:nvSpPr>
        <p:spPr>
          <a:xfrm>
            <a:off x="6753225" y="4800215"/>
            <a:ext cx="1800226" cy="523220"/>
          </a:xfrm>
          <a:prstGeom prst="rect">
            <a:avLst/>
          </a:prstGeom>
          <a:noFill/>
        </p:spPr>
        <p:txBody>
          <a:bodyPr wrap="square" rtlCol="0">
            <a:spAutoFit/>
          </a:bodyPr>
          <a:lstStyle/>
          <a:p>
            <a:r>
              <a:rPr lang="de-DE" sz="1400" dirty="0"/>
              <a:t>[2] Werbeplakat der Titanic von 1912.</a:t>
            </a:r>
          </a:p>
        </p:txBody>
      </p:sp>
    </p:spTree>
    <p:extLst>
      <p:ext uri="{BB962C8B-B14F-4D97-AF65-F5344CB8AC3E}">
        <p14:creationId xmlns:p14="http://schemas.microsoft.com/office/powerpoint/2010/main" val="354981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657B525-F20C-562D-EE7B-C3D3EF02BB14}"/>
              </a:ext>
            </a:extLst>
          </p:cNvPr>
          <p:cNvSpPr>
            <a:spLocks noGrp="1"/>
          </p:cNvSpPr>
          <p:nvPr>
            <p:ph type="sldNum" sz="quarter" idx="10"/>
          </p:nvPr>
        </p:nvSpPr>
        <p:spPr/>
        <p:txBody>
          <a:bodyPr/>
          <a:lstStyle/>
          <a:p>
            <a:fld id="{316961DB-6A4C-470A-BFE3-24928CEFD386}" type="slidenum">
              <a:rPr lang="de-DE" smtClean="0"/>
              <a:pPr/>
              <a:t>42</a:t>
            </a:fld>
            <a:endParaRPr lang="de-DE"/>
          </a:p>
        </p:txBody>
      </p:sp>
    </p:spTree>
    <p:extLst>
      <p:ext uri="{BB962C8B-B14F-4D97-AF65-F5344CB8AC3E}">
        <p14:creationId xmlns:p14="http://schemas.microsoft.com/office/powerpoint/2010/main" val="700667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chor="ctr"/>
          <a:lstStyle/>
          <a:p>
            <a:pPr>
              <a:spcBef>
                <a:spcPts val="0"/>
              </a:spcBef>
              <a:spcAft>
                <a:spcPts val="600"/>
              </a:spcAft>
            </a:pPr>
            <a:r>
              <a:rPr lang="de-DE" dirty="0"/>
              <a:t>Das Wasser bzw. Eis kann in den Ausguss gegeben werden.</a:t>
            </a:r>
          </a:p>
          <a:p>
            <a:pPr>
              <a:spcBef>
                <a:spcPts val="0"/>
              </a:spcBef>
              <a:spcAft>
                <a:spcPts val="600"/>
              </a:spcAft>
            </a:pPr>
            <a:r>
              <a:rPr lang="de-DE" dirty="0"/>
              <a:t>Sobald das Kerzenwachs ausgehärtet und abgekühlt ist, kann es in die Kiste zurück gelegt werden.</a:t>
            </a:r>
          </a:p>
          <a:p>
            <a:pPr>
              <a:spcBef>
                <a:spcPts val="0"/>
              </a:spcBef>
              <a:spcAft>
                <a:spcPts val="600"/>
              </a:spcAft>
            </a:pPr>
            <a:r>
              <a:rPr lang="de-DE" dirty="0"/>
              <a:t>Die Labor-Geräte </a:t>
            </a:r>
            <a:r>
              <a:rPr lang="de-DE" dirty="0" smtClean="0"/>
              <a:t>reinigen </a:t>
            </a:r>
            <a:r>
              <a:rPr lang="de-DE" dirty="0"/>
              <a:t>und aufräumen</a:t>
            </a:r>
            <a:r>
              <a:rPr lang="de-DE" dirty="0" smtClean="0"/>
              <a:t>.</a:t>
            </a:r>
            <a:endParaRPr lang="de-DE" dirty="0"/>
          </a:p>
        </p:txBody>
      </p:sp>
      <p:sp>
        <p:nvSpPr>
          <p:cNvPr id="3" name="Foliennummernplatzhalter 2"/>
          <p:cNvSpPr>
            <a:spLocks noGrp="1"/>
          </p:cNvSpPr>
          <p:nvPr>
            <p:ph type="sldNum" sz="quarter" idx="12"/>
          </p:nvPr>
        </p:nvSpPr>
        <p:spPr/>
        <p:txBody>
          <a:bodyPr/>
          <a:lstStyle/>
          <a:p>
            <a:fld id="{649AAC7D-4B30-4604-BD35-0C4E56313D0D}" type="slidenum">
              <a:rPr lang="de-DE" smtClean="0"/>
              <a:t>43</a:t>
            </a:fld>
            <a:endParaRPr lang="de-DE"/>
          </a:p>
        </p:txBody>
      </p:sp>
    </p:spTree>
    <p:extLst>
      <p:ext uri="{BB962C8B-B14F-4D97-AF65-F5344CB8AC3E}">
        <p14:creationId xmlns:p14="http://schemas.microsoft.com/office/powerpoint/2010/main" val="3895568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16961DB-6A4C-470A-BFE3-24928CEFD386}" type="slidenum">
              <a:rPr lang="de-DE" smtClean="0"/>
              <a:pPr/>
              <a:t>44</a:t>
            </a:fld>
            <a:endParaRPr lang="de-DE"/>
          </a:p>
        </p:txBody>
      </p:sp>
    </p:spTree>
    <p:extLst>
      <p:ext uri="{BB962C8B-B14F-4D97-AF65-F5344CB8AC3E}">
        <p14:creationId xmlns:p14="http://schemas.microsoft.com/office/powerpoint/2010/main" val="4290915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779B08-FC08-E71A-1024-B0337D923403}"/>
              </a:ext>
            </a:extLst>
          </p:cNvPr>
          <p:cNvSpPr>
            <a:spLocks noGrp="1"/>
          </p:cNvSpPr>
          <p:nvPr>
            <p:ph idx="1"/>
          </p:nvPr>
        </p:nvSpPr>
        <p:spPr/>
        <p:txBody>
          <a:bodyPr/>
          <a:lstStyle/>
          <a:p>
            <a:r>
              <a:rPr lang="de-DE" dirty="0"/>
              <a:t>Quellen</a:t>
            </a:r>
            <a:r>
              <a:rPr lang="de-DE" u="sng" dirty="0"/>
              <a:t>:</a:t>
            </a:r>
            <a:endParaRPr lang="de-DE" dirty="0"/>
          </a:p>
          <a:p>
            <a:pPr marL="271463" indent="-271463"/>
            <a:r>
              <a:rPr lang="de-DE" dirty="0"/>
              <a:t>[1] </a:t>
            </a:r>
            <a:r>
              <a:rPr lang="de-DE" dirty="0">
                <a:hlinkClick r:id="rId2"/>
              </a:rPr>
              <a:t>https://titanic.fandom.com/wiki/User_blog:Codycia12/</a:t>
            </a:r>
            <a:br>
              <a:rPr lang="de-DE" dirty="0">
                <a:hlinkClick r:id="rId2"/>
              </a:rPr>
            </a:br>
            <a:r>
              <a:rPr lang="de-DE" dirty="0" err="1">
                <a:hlinkClick r:id="rId2"/>
              </a:rPr>
              <a:t>Titanic_would_NOT_have_survived_head_on_collision</a:t>
            </a:r>
            <a:r>
              <a:rPr lang="de-DE" dirty="0"/>
              <a:t> ; CC-BY-SA, Stand 30.11.22</a:t>
            </a:r>
          </a:p>
          <a:p>
            <a:pPr marL="271463" indent="-271463"/>
            <a:r>
              <a:rPr lang="de-DE" dirty="0"/>
              <a:t>[2] </a:t>
            </a:r>
            <a:r>
              <a:rPr lang="de-DE" dirty="0">
                <a:hlinkClick r:id="rId3"/>
              </a:rPr>
              <a:t>https://commons.wikimedia.org/wiki/File:RMS_Titanic_3.jpg</a:t>
            </a:r>
            <a:r>
              <a:rPr lang="de-DE" dirty="0"/>
              <a:t> ; Stand 30.11.22</a:t>
            </a:r>
          </a:p>
          <a:p>
            <a:pPr marL="271463" indent="-271463"/>
            <a:r>
              <a:rPr lang="de-DE" dirty="0" smtClean="0"/>
              <a:t>[3] </a:t>
            </a:r>
            <a:r>
              <a:rPr lang="de-DE" dirty="0">
                <a:hlinkClick r:id="rId4"/>
              </a:rPr>
              <a:t>https://de.wikipedia.org/wiki/Dichteanomalie</a:t>
            </a:r>
            <a:r>
              <a:rPr lang="de-DE" dirty="0"/>
              <a:t> ; 30.11.22</a:t>
            </a:r>
          </a:p>
        </p:txBody>
      </p:sp>
      <p:sp>
        <p:nvSpPr>
          <p:cNvPr id="3" name="Foliennummernplatzhalter 2">
            <a:extLst>
              <a:ext uri="{FF2B5EF4-FFF2-40B4-BE49-F238E27FC236}">
                <a16:creationId xmlns:a16="http://schemas.microsoft.com/office/drawing/2014/main" id="{32298307-2E75-5638-04F7-6033765097AC}"/>
              </a:ext>
            </a:extLst>
          </p:cNvPr>
          <p:cNvSpPr>
            <a:spLocks noGrp="1"/>
          </p:cNvSpPr>
          <p:nvPr>
            <p:ph type="sldNum" sz="quarter" idx="12"/>
          </p:nvPr>
        </p:nvSpPr>
        <p:spPr/>
        <p:txBody>
          <a:bodyPr/>
          <a:lstStyle/>
          <a:p>
            <a:fld id="{512B0DB9-0322-4ED9-940E-5222A7C612BE}" type="slidenum">
              <a:rPr lang="de-DE" smtClean="0"/>
              <a:pPr/>
              <a:t>45</a:t>
            </a:fld>
            <a:endParaRPr lang="de-DE"/>
          </a:p>
        </p:txBody>
      </p:sp>
      <p:sp>
        <p:nvSpPr>
          <p:cNvPr id="4" name="Inhaltsplatzhalter 3">
            <a:extLst>
              <a:ext uri="{FF2B5EF4-FFF2-40B4-BE49-F238E27FC236}">
                <a16:creationId xmlns:a16="http://schemas.microsoft.com/office/drawing/2014/main" id="{EE5B08D6-6E82-7169-5ADD-F19386649FC7}"/>
              </a:ext>
            </a:extLst>
          </p:cNvPr>
          <p:cNvSpPr>
            <a:spLocks noGrp="1"/>
          </p:cNvSpPr>
          <p:nvPr>
            <p:ph idx="13"/>
          </p:nvPr>
        </p:nvSpPr>
        <p:spPr/>
        <p:txBody>
          <a:bodyPr/>
          <a:lstStyle/>
          <a:p>
            <a:r>
              <a:rPr lang="de-DE" dirty="0"/>
              <a:t>Diese Anleitung wurde gefertigt nach einer Idee von</a:t>
            </a:r>
          </a:p>
          <a:p>
            <a:r>
              <a:rPr lang="de-DE" b="1" dirty="0"/>
              <a:t>Ilona Schnellbach </a:t>
            </a:r>
            <a:r>
              <a:rPr lang="de-DE" dirty="0"/>
              <a:t>in der Abteilung für Didaktik der Chemie</a:t>
            </a:r>
          </a:p>
          <a:p>
            <a:r>
              <a:rPr lang="de-DE" dirty="0"/>
              <a:t>an der Universität Bayreuth.</a:t>
            </a:r>
          </a:p>
        </p:txBody>
      </p:sp>
    </p:spTree>
    <p:extLst>
      <p:ext uri="{BB962C8B-B14F-4D97-AF65-F5344CB8AC3E}">
        <p14:creationId xmlns:p14="http://schemas.microsoft.com/office/powerpoint/2010/main" val="361527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69D1D-7BAA-98F4-6DF4-3AE543D82821}"/>
              </a:ext>
            </a:extLst>
          </p:cNvPr>
          <p:cNvSpPr>
            <a:spLocks noGrp="1"/>
          </p:cNvSpPr>
          <p:nvPr>
            <p:ph type="title"/>
          </p:nvPr>
        </p:nvSpPr>
        <p:spPr/>
        <p:txBody>
          <a:bodyPr/>
          <a:lstStyle/>
          <a:p>
            <a:r>
              <a:rPr lang="de-DE" dirty="0"/>
              <a:t>Wir (die Autoren der Kiste) behaupten…</a:t>
            </a:r>
          </a:p>
        </p:txBody>
      </p:sp>
      <p:sp>
        <p:nvSpPr>
          <p:cNvPr id="3" name="Inhaltsplatzhalter 2">
            <a:extLst>
              <a:ext uri="{FF2B5EF4-FFF2-40B4-BE49-F238E27FC236}">
                <a16:creationId xmlns:a16="http://schemas.microsoft.com/office/drawing/2014/main" id="{302135F7-3C48-1886-63F9-5C13B4DDA11B}"/>
              </a:ext>
            </a:extLst>
          </p:cNvPr>
          <p:cNvSpPr>
            <a:spLocks noGrp="1"/>
          </p:cNvSpPr>
          <p:nvPr>
            <p:ph idx="1"/>
          </p:nvPr>
        </p:nvSpPr>
        <p:spPr/>
        <p:txBody>
          <a:bodyPr anchor="ctr"/>
          <a:lstStyle/>
          <a:p>
            <a:r>
              <a:rPr lang="de-DE" dirty="0"/>
              <a:t>…wäre Wasser eine </a:t>
            </a:r>
            <a:r>
              <a:rPr lang="de-DE" b="1" dirty="0"/>
              <a:t>normale</a:t>
            </a:r>
            <a:r>
              <a:rPr lang="de-DE" dirty="0"/>
              <a:t> Verbindung wie alle anderen auch, hätte die Titanic nicht untergehen können, völlig unmöglich.</a:t>
            </a:r>
          </a:p>
          <a:p>
            <a:endParaRPr lang="de-DE" dirty="0"/>
          </a:p>
          <a:p>
            <a:r>
              <a:rPr lang="de-DE" dirty="0"/>
              <a:t>Mit dieser Erfahrungs-Kiste kannst du herausfinden, inwieweit Wasser „nicht normal“ ist.</a:t>
            </a:r>
          </a:p>
          <a:p>
            <a:endParaRPr lang="de-DE" dirty="0"/>
          </a:p>
          <a:p>
            <a:r>
              <a:rPr lang="de-DE" dirty="0"/>
              <a:t>Das läuft auf die Frage hinaus, WARUM es Eisberge auf dem Wasser gibt, also warum Eis auf dem Wasser schwimmt.</a:t>
            </a:r>
          </a:p>
        </p:txBody>
      </p:sp>
      <p:sp>
        <p:nvSpPr>
          <p:cNvPr id="4" name="Foliennummernplatzhalter 3">
            <a:extLst>
              <a:ext uri="{FF2B5EF4-FFF2-40B4-BE49-F238E27FC236}">
                <a16:creationId xmlns:a16="http://schemas.microsoft.com/office/drawing/2014/main" id="{992BE8B9-6267-B473-2F0F-5C47EC964AA7}"/>
              </a:ext>
            </a:extLst>
          </p:cNvPr>
          <p:cNvSpPr>
            <a:spLocks noGrp="1"/>
          </p:cNvSpPr>
          <p:nvPr>
            <p:ph type="sldNum" sz="quarter" idx="12"/>
          </p:nvPr>
        </p:nvSpPr>
        <p:spPr/>
        <p:txBody>
          <a:bodyPr/>
          <a:lstStyle/>
          <a:p>
            <a:fld id="{649AAC7D-4B30-4604-BD35-0C4E56313D0D}" type="slidenum">
              <a:rPr lang="de-DE" smtClean="0"/>
              <a:t>5</a:t>
            </a:fld>
            <a:endParaRPr lang="de-DE"/>
          </a:p>
        </p:txBody>
      </p:sp>
      <p:pic>
        <p:nvPicPr>
          <p:cNvPr id="6" name="Inhaltsplatzhalter 26">
            <a:extLst>
              <a:ext uri="{FF2B5EF4-FFF2-40B4-BE49-F238E27FC236}">
                <a16:creationId xmlns:a16="http://schemas.microsoft.com/office/drawing/2014/main" id="{B2349F0C-EDC0-0790-F963-09A9A2F5F789}"/>
              </a:ext>
            </a:extLst>
          </p:cNvPr>
          <p:cNvPicPr>
            <a:picLocks noGrp="1" noChangeAspect="1"/>
          </p:cNvPicPr>
          <p:nvPr>
            <p:ph sz="quarter" idx="13"/>
          </p:nvPr>
        </p:nvPicPr>
        <p:blipFill>
          <a:blip r:embed="rId2"/>
          <a:stretch>
            <a:fillRect/>
          </a:stretch>
        </p:blipFill>
        <p:spPr>
          <a:xfrm>
            <a:off x="431800" y="511634"/>
            <a:ext cx="900113" cy="883319"/>
          </a:xfrm>
          <a:prstGeom prst="rect">
            <a:avLst/>
          </a:prstGeom>
        </p:spPr>
      </p:pic>
    </p:spTree>
    <p:extLst>
      <p:ext uri="{BB962C8B-B14F-4D97-AF65-F5344CB8AC3E}">
        <p14:creationId xmlns:p14="http://schemas.microsoft.com/office/powerpoint/2010/main" val="307909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EC070F8-AACE-4F7C-5F09-A7A8293C221E}"/>
              </a:ext>
            </a:extLst>
          </p:cNvPr>
          <p:cNvSpPr>
            <a:spLocks noGrp="1"/>
          </p:cNvSpPr>
          <p:nvPr>
            <p:ph type="sldNum" sz="quarter" idx="10"/>
          </p:nvPr>
        </p:nvSpPr>
        <p:spPr/>
        <p:txBody>
          <a:bodyPr/>
          <a:lstStyle/>
          <a:p>
            <a:fld id="{316961DB-6A4C-470A-BFE3-24928CEFD386}" type="slidenum">
              <a:rPr lang="de-DE" smtClean="0"/>
              <a:pPr/>
              <a:t>6</a:t>
            </a:fld>
            <a:endParaRPr lang="de-DE"/>
          </a:p>
        </p:txBody>
      </p:sp>
    </p:spTree>
    <p:extLst>
      <p:ext uri="{BB962C8B-B14F-4D97-AF65-F5344CB8AC3E}">
        <p14:creationId xmlns:p14="http://schemas.microsoft.com/office/powerpoint/2010/main" val="235098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Du kannst schon…</a:t>
            </a:r>
            <a:endParaRPr lang="de-DE" dirty="0"/>
          </a:p>
        </p:txBody>
      </p:sp>
      <p:sp>
        <p:nvSpPr>
          <p:cNvPr id="3" name="Inhaltsplatzhalter 2"/>
          <p:cNvSpPr>
            <a:spLocks noGrp="1"/>
          </p:cNvSpPr>
          <p:nvPr>
            <p:ph idx="1"/>
          </p:nvPr>
        </p:nvSpPr>
        <p:spPr/>
        <p:txBody>
          <a:bodyPr/>
          <a:lstStyle/>
          <a:p>
            <a:endParaRPr lang="de-DE" dirty="0" smtClean="0">
              <a:solidFill>
                <a:schemeClr val="accent1"/>
              </a:solidFill>
            </a:endParaRPr>
          </a:p>
          <a:p>
            <a:r>
              <a:rPr lang="de-DE" dirty="0" smtClean="0">
                <a:solidFill>
                  <a:schemeClr val="accent1"/>
                </a:solidFill>
              </a:rPr>
              <a:t>… </a:t>
            </a:r>
            <a:r>
              <a:rPr lang="de-DE" dirty="0">
                <a:solidFill>
                  <a:schemeClr val="accent1"/>
                </a:solidFill>
              </a:rPr>
              <a:t>einen Brenner sicher anzünden und </a:t>
            </a:r>
            <a:r>
              <a:rPr lang="de-DE" dirty="0" smtClean="0">
                <a:solidFill>
                  <a:schemeClr val="accent1"/>
                </a:solidFill>
              </a:rPr>
              <a:t>ausmachen.</a:t>
            </a:r>
          </a:p>
          <a:p>
            <a:endParaRPr lang="de-DE" dirty="0">
              <a:solidFill>
                <a:schemeClr val="accent1"/>
              </a:solidFill>
            </a:endParaRPr>
          </a:p>
          <a:p>
            <a:endParaRPr lang="de-DE" dirty="0" smtClean="0">
              <a:solidFill>
                <a:schemeClr val="accent1"/>
              </a:solidFill>
            </a:endParaRPr>
          </a:p>
          <a:p>
            <a:r>
              <a:rPr lang="de-DE" dirty="0">
                <a:solidFill>
                  <a:schemeClr val="accent1"/>
                </a:solidFill>
              </a:rPr>
              <a:t>… eine Digitalwaage </a:t>
            </a:r>
            <a:r>
              <a:rPr lang="de-DE" dirty="0" smtClean="0">
                <a:solidFill>
                  <a:schemeClr val="accent1"/>
                </a:solidFill>
              </a:rPr>
              <a:t>bedienen.</a:t>
            </a:r>
            <a:endParaRPr lang="de-DE" dirty="0">
              <a:solidFill>
                <a:schemeClr val="accent1"/>
              </a:solidFill>
            </a:endParaRPr>
          </a:p>
          <a:p>
            <a:endParaRPr lang="de-DE" dirty="0" smtClean="0">
              <a:solidFill>
                <a:schemeClr val="accent1"/>
              </a:solidFill>
            </a:endParaRPr>
          </a:p>
          <a:p>
            <a:pPr marL="0" indent="0">
              <a:spcAft>
                <a:spcPts val="600"/>
              </a:spcAft>
              <a:buNone/>
            </a:pPr>
            <a:r>
              <a:rPr lang="de-DE" dirty="0" smtClean="0"/>
              <a:t>Aus dem Chemie-Unterricht weißt du, was</a:t>
            </a:r>
          </a:p>
          <a:p>
            <a:pPr marL="627063" indent="-273050">
              <a:spcAft>
                <a:spcPts val="600"/>
              </a:spcAft>
            </a:pPr>
            <a:r>
              <a:rPr lang="de-DE" b="1" dirty="0" smtClean="0"/>
              <a:t>Aggregat-Zustände</a:t>
            </a:r>
            <a:r>
              <a:rPr lang="de-DE" dirty="0" smtClean="0"/>
              <a:t>,</a:t>
            </a:r>
          </a:p>
          <a:p>
            <a:pPr marL="627063" indent="-273050">
              <a:spcAft>
                <a:spcPts val="600"/>
              </a:spcAft>
            </a:pPr>
            <a:r>
              <a:rPr lang="de-DE" b="1" dirty="0" smtClean="0"/>
              <a:t>Wasserstoff-Brückenbindungen</a:t>
            </a:r>
            <a:r>
              <a:rPr lang="de-DE" dirty="0" smtClean="0"/>
              <a:t>,</a:t>
            </a:r>
          </a:p>
          <a:p>
            <a:pPr marL="627063" indent="-273050">
              <a:spcAft>
                <a:spcPts val="600"/>
              </a:spcAft>
            </a:pPr>
            <a:r>
              <a:rPr lang="de-DE" dirty="0" smtClean="0"/>
              <a:t>und </a:t>
            </a:r>
            <a:r>
              <a:rPr lang="de-DE" b="1" dirty="0" smtClean="0"/>
              <a:t>Dipole</a:t>
            </a:r>
            <a:r>
              <a:rPr lang="de-DE" dirty="0" smtClean="0"/>
              <a:t> sind.</a:t>
            </a:r>
          </a:p>
          <a:p>
            <a:pPr marL="627063" indent="-273050">
              <a:spcAft>
                <a:spcPts val="600"/>
              </a:spcAft>
            </a:pPr>
            <a:r>
              <a:rPr lang="de-DE" dirty="0" smtClean="0"/>
              <a:t>Außerdem kennst du den Begriff der </a:t>
            </a:r>
            <a:r>
              <a:rPr lang="de-DE" b="1" dirty="0" smtClean="0"/>
              <a:t>Dichte</a:t>
            </a:r>
            <a:r>
              <a:rPr lang="de-DE" dirty="0" smtClean="0"/>
              <a:t>.</a:t>
            </a:r>
            <a:endParaRPr lang="de-DE" dirty="0"/>
          </a:p>
        </p:txBody>
      </p:sp>
      <p:sp>
        <p:nvSpPr>
          <p:cNvPr id="4" name="Foliennummernplatzhalter 3"/>
          <p:cNvSpPr>
            <a:spLocks noGrp="1"/>
          </p:cNvSpPr>
          <p:nvPr>
            <p:ph type="sldNum" sz="quarter" idx="12"/>
          </p:nvPr>
        </p:nvSpPr>
        <p:spPr/>
        <p:txBody>
          <a:bodyPr/>
          <a:lstStyle/>
          <a:p>
            <a:fld id="{649AAC7D-4B30-4604-BD35-0C4E56313D0D}" type="slidenum">
              <a:rPr lang="de-DE" smtClean="0"/>
              <a:pPr/>
              <a:t>7</a:t>
            </a:fld>
            <a:endParaRPr lang="de-DE"/>
          </a:p>
        </p:txBody>
      </p:sp>
      <p:sp>
        <p:nvSpPr>
          <p:cNvPr id="8" name="Inhaltsplatzhalter 7"/>
          <p:cNvSpPr>
            <a:spLocks noGrp="1"/>
          </p:cNvSpPr>
          <p:nvPr>
            <p:ph sz="quarter" idx="16"/>
          </p:nvPr>
        </p:nvSpPr>
        <p:spPr/>
        <p:txBody>
          <a:bodyPr/>
          <a:lstStyle/>
          <a:p>
            <a:endParaRPr lang="de-DE"/>
          </a:p>
        </p:txBody>
      </p:sp>
      <p:sp>
        <p:nvSpPr>
          <p:cNvPr id="9" name="Inhaltsplatzhalter 8"/>
          <p:cNvSpPr>
            <a:spLocks noGrp="1"/>
          </p:cNvSpPr>
          <p:nvPr>
            <p:ph sz="quarter" idx="17"/>
          </p:nvPr>
        </p:nvSpPr>
        <p:spPr/>
        <p:txBody>
          <a:bodyPr/>
          <a:lstStyle/>
          <a:p>
            <a:endParaRPr lang="de-DE"/>
          </a:p>
        </p:txBody>
      </p:sp>
      <p:pic>
        <p:nvPicPr>
          <p:cNvPr id="10" name="Inhaltsplatzhalter 27">
            <a:extLst>
              <a:ext uri="{FF2B5EF4-FFF2-40B4-BE49-F238E27FC236}">
                <a16:creationId xmlns:a16="http://schemas.microsoft.com/office/drawing/2014/main" id="{05CFFFDC-9B11-BCCA-6D46-B470786FD3CF}"/>
              </a:ext>
            </a:extLst>
          </p:cNvPr>
          <p:cNvPicPr>
            <a:picLocks noGrp="1" noChangeAspect="1"/>
          </p:cNvPicPr>
          <p:nvPr>
            <p:ph sz="quarter" idx="13"/>
          </p:nvPr>
        </p:nvPicPr>
        <p:blipFill>
          <a:blip r:embed="rId2"/>
          <a:stretch>
            <a:fillRect/>
          </a:stretch>
        </p:blipFill>
        <p:spPr>
          <a:xfrm>
            <a:off x="511627" y="503238"/>
            <a:ext cx="740458" cy="900112"/>
          </a:xfrm>
          <a:prstGeom prst="rect">
            <a:avLst/>
          </a:prstGeom>
        </p:spPr>
      </p:pic>
      <p:pic>
        <p:nvPicPr>
          <p:cNvPr id="11" name="Inhaltsplatzhalter 24">
            <a:extLst>
              <a:ext uri="{FF2B5EF4-FFF2-40B4-BE49-F238E27FC236}">
                <a16:creationId xmlns:a16="http://schemas.microsoft.com/office/drawing/2014/main" id="{2900A30C-653D-8715-00EA-D8CDB2D14CCF}"/>
              </a:ext>
            </a:extLst>
          </p:cNvPr>
          <p:cNvPicPr>
            <a:picLocks noGrp="1" noChangeAspect="1"/>
          </p:cNvPicPr>
          <p:nvPr>
            <p:ph sz="quarter" idx="14"/>
          </p:nvPr>
        </p:nvPicPr>
        <p:blipFill>
          <a:blip r:embed="rId3"/>
          <a:stretch>
            <a:fillRect/>
          </a:stretch>
        </p:blipFill>
        <p:spPr>
          <a:xfrm>
            <a:off x="606822" y="1511300"/>
            <a:ext cx="550068" cy="900113"/>
          </a:xfrm>
          <a:prstGeom prst="rect">
            <a:avLst/>
          </a:prstGeom>
        </p:spPr>
      </p:pic>
      <p:pic>
        <p:nvPicPr>
          <p:cNvPr id="12" name="Inhaltsplatzhalter 30">
            <a:extLst>
              <a:ext uri="{FF2B5EF4-FFF2-40B4-BE49-F238E27FC236}">
                <a16:creationId xmlns:a16="http://schemas.microsoft.com/office/drawing/2014/main" id="{EBD4080C-9CB9-3B15-F0D5-0179C5466C55}"/>
              </a:ext>
            </a:extLst>
          </p:cNvPr>
          <p:cNvPicPr>
            <a:picLocks noGrp="1" noChangeAspect="1"/>
          </p:cNvPicPr>
          <p:nvPr>
            <p:ph sz="quarter" idx="15"/>
          </p:nvPr>
        </p:nvPicPr>
        <p:blipFill>
          <a:blip r:embed="rId4"/>
          <a:stretch>
            <a:fillRect/>
          </a:stretch>
        </p:blipFill>
        <p:spPr>
          <a:xfrm>
            <a:off x="431800" y="2957691"/>
            <a:ext cx="900113" cy="239356"/>
          </a:xfrm>
          <a:prstGeom prst="rect">
            <a:avLst/>
          </a:prstGeom>
        </p:spPr>
      </p:pic>
    </p:spTree>
    <p:extLst>
      <p:ext uri="{BB962C8B-B14F-4D97-AF65-F5344CB8AC3E}">
        <p14:creationId xmlns:p14="http://schemas.microsoft.com/office/powerpoint/2010/main" val="211401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16961DB-6A4C-470A-BFE3-24928CEFD386}" type="slidenum">
              <a:rPr lang="de-DE" smtClean="0"/>
              <a:pPr/>
              <a:t>8</a:t>
            </a:fld>
            <a:endParaRPr lang="de-DE"/>
          </a:p>
        </p:txBody>
      </p:sp>
    </p:spTree>
    <p:extLst>
      <p:ext uri="{BB962C8B-B14F-4D97-AF65-F5344CB8AC3E}">
        <p14:creationId xmlns:p14="http://schemas.microsoft.com/office/powerpoint/2010/main" val="370025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Experiment 1</a:t>
            </a:r>
            <a:endParaRPr lang="de-DE" dirty="0"/>
          </a:p>
        </p:txBody>
      </p:sp>
      <p:sp>
        <p:nvSpPr>
          <p:cNvPr id="3" name="Inhaltsplatzhalter 2"/>
          <p:cNvSpPr>
            <a:spLocks noGrp="1"/>
          </p:cNvSpPr>
          <p:nvPr>
            <p:ph idx="1"/>
          </p:nvPr>
        </p:nvSpPr>
        <p:spPr/>
        <p:txBody>
          <a:bodyPr/>
          <a:lstStyle/>
          <a:p>
            <a:pPr>
              <a:spcAft>
                <a:spcPts val="600"/>
              </a:spcAft>
            </a:pPr>
            <a:r>
              <a:rPr lang="de-DE" dirty="0" smtClean="0"/>
              <a:t>Dieses Experiment ist einfach:</a:t>
            </a:r>
          </a:p>
          <a:p>
            <a:pPr marL="457200" indent="-457200">
              <a:spcAft>
                <a:spcPts val="600"/>
              </a:spcAft>
              <a:buFont typeface="+mj-lt"/>
              <a:buAutoNum type="arabicPeriod"/>
            </a:pPr>
            <a:r>
              <a:rPr lang="de-DE" dirty="0" smtClean="0"/>
              <a:t>Fülle 20 mL Trink-Wasser aus dem Wasserhahn in das Becherglas.</a:t>
            </a:r>
          </a:p>
          <a:p>
            <a:pPr marL="457200" indent="-457200">
              <a:spcAft>
                <a:spcPts val="600"/>
              </a:spcAft>
              <a:buFont typeface="+mj-lt"/>
              <a:buAutoNum type="arabicPeriod"/>
            </a:pPr>
            <a:r>
              <a:rPr lang="de-DE" dirty="0" smtClean="0"/>
              <a:t>Lege einen Eiswürfel in das Wasser.</a:t>
            </a:r>
          </a:p>
          <a:p>
            <a:endParaRPr lang="de-DE" dirty="0"/>
          </a:p>
          <a:p>
            <a:r>
              <a:rPr lang="de-DE" dirty="0" smtClean="0"/>
              <a:t>Du beobachtest, was du von Getränken im Sommer vermutlich kennst:</a:t>
            </a:r>
          </a:p>
          <a:p>
            <a:pPr marL="342900" indent="-342900">
              <a:buFont typeface="Arial" panose="020B0604020202020204" pitchFamily="34" charset="0"/>
              <a:buChar char="•"/>
            </a:pPr>
            <a:r>
              <a:rPr lang="de-DE" dirty="0" smtClean="0"/>
              <a:t>Der Eiswürfel schwimmt auf dem Wasser.</a:t>
            </a:r>
          </a:p>
          <a:p>
            <a:endParaRPr lang="de-DE" sz="1600" dirty="0"/>
          </a:p>
          <a:p>
            <a:r>
              <a:rPr lang="de-DE" sz="1600" dirty="0" smtClean="0"/>
              <a:t>Wenn du genau beobachtest, stellst du fest, dass in dem Eiswürfel Luftblasen eingeschlossen sind. Das ändert aber nicht viel am Ergebnis: auch luftblasenfreie Eiswürfel schwimmen stets oben.</a:t>
            </a:r>
          </a:p>
        </p:txBody>
      </p:sp>
      <p:sp>
        <p:nvSpPr>
          <p:cNvPr id="4" name="Foliennummernplatzhalter 3"/>
          <p:cNvSpPr>
            <a:spLocks noGrp="1"/>
          </p:cNvSpPr>
          <p:nvPr>
            <p:ph type="sldNum" sz="quarter" idx="12"/>
          </p:nvPr>
        </p:nvSpPr>
        <p:spPr/>
        <p:txBody>
          <a:bodyPr/>
          <a:lstStyle/>
          <a:p>
            <a:fld id="{649AAC7D-4B30-4604-BD35-0C4E56313D0D}" type="slidenum">
              <a:rPr lang="de-DE" smtClean="0"/>
              <a:t>9</a:t>
            </a:fld>
            <a:endParaRPr lang="de-DE"/>
          </a:p>
        </p:txBody>
      </p:sp>
      <p:sp>
        <p:nvSpPr>
          <p:cNvPr id="7" name="Textplatzhalter 6"/>
          <p:cNvSpPr>
            <a:spLocks noGrp="1"/>
          </p:cNvSpPr>
          <p:nvPr>
            <p:ph type="body" sz="quarter" idx="15"/>
          </p:nvPr>
        </p:nvSpPr>
        <p:spPr/>
        <p:txBody>
          <a:bodyPr/>
          <a:lstStyle/>
          <a:p>
            <a:r>
              <a:rPr lang="de-DE" dirty="0"/>
              <a:t>Überlege, ob du noch einen anderen Stoff kennst, welcher sich genauso wie Eis und Wasser verhält</a:t>
            </a:r>
            <a:r>
              <a:rPr lang="de-DE" dirty="0" smtClean="0"/>
              <a:t>.</a:t>
            </a:r>
            <a:endParaRPr lang="de-DE" dirty="0"/>
          </a:p>
        </p:txBody>
      </p:sp>
      <p:pic>
        <p:nvPicPr>
          <p:cNvPr id="8" name="Inhaltsplatzhalter 23">
            <a:extLst>
              <a:ext uri="{FF2B5EF4-FFF2-40B4-BE49-F238E27FC236}">
                <a16:creationId xmlns:a16="http://schemas.microsoft.com/office/drawing/2014/main" id="{EC3AD837-B8C6-88A2-C581-B295439F760E}"/>
              </a:ext>
            </a:extLst>
          </p:cNvPr>
          <p:cNvPicPr>
            <a:picLocks noGrp="1" noChangeAspect="1"/>
          </p:cNvPicPr>
          <p:nvPr>
            <p:ph sz="quarter" idx="13"/>
          </p:nvPr>
        </p:nvPicPr>
        <p:blipFill>
          <a:blip r:embed="rId2"/>
          <a:stretch>
            <a:fillRect/>
          </a:stretch>
        </p:blipFill>
        <p:spPr>
          <a:xfrm>
            <a:off x="431800" y="546176"/>
            <a:ext cx="900113" cy="814236"/>
          </a:xfrm>
          <a:prstGeom prst="rect">
            <a:avLst/>
          </a:prstGeom>
        </p:spPr>
      </p:pic>
      <p:pic>
        <p:nvPicPr>
          <p:cNvPr id="9" name="Inhaltsplatzhalter 61">
            <a:extLst>
              <a:ext uri="{FF2B5EF4-FFF2-40B4-BE49-F238E27FC236}">
                <a16:creationId xmlns:a16="http://schemas.microsoft.com/office/drawing/2014/main" id="{EF75AE62-1E08-C23A-FBD2-55135704D133}"/>
              </a:ext>
            </a:extLst>
          </p:cNvPr>
          <p:cNvPicPr>
            <a:picLocks noGrp="1" noChangeAspect="1"/>
          </p:cNvPicPr>
          <p:nvPr>
            <p:ph sz="quarter" idx="14"/>
          </p:nvPr>
        </p:nvPicPr>
        <p:blipFill>
          <a:blip r:embed="rId3"/>
          <a:stretch>
            <a:fillRect/>
          </a:stretch>
        </p:blipFill>
        <p:spPr>
          <a:xfrm>
            <a:off x="970983" y="5219700"/>
            <a:ext cx="398009" cy="900113"/>
          </a:xfrm>
          <a:prstGeom prst="rect">
            <a:avLst/>
          </a:prstGeom>
        </p:spPr>
      </p:pic>
    </p:spTree>
    <p:extLst>
      <p:ext uri="{BB962C8B-B14F-4D97-AF65-F5344CB8AC3E}">
        <p14:creationId xmlns:p14="http://schemas.microsoft.com/office/powerpoint/2010/main" val="3263854750"/>
      </p:ext>
    </p:extLst>
  </p:cSld>
  <p:clrMapOvr>
    <a:masterClrMapping/>
  </p:clrMapOvr>
</p:sld>
</file>

<file path=ppt/theme/theme1.xml><?xml version="1.0" encoding="utf-8"?>
<a:theme xmlns:a="http://schemas.openxmlformats.org/drawingml/2006/main" name="1_Titel">
  <a:themeElements>
    <a:clrScheme name="Did Chemie">
      <a:dk1>
        <a:sysClr val="windowText" lastClr="000000"/>
      </a:dk1>
      <a:lt1>
        <a:srgbClr val="FFFFFF"/>
      </a:lt1>
      <a:dk2>
        <a:srgbClr val="646464"/>
      </a:dk2>
      <a:lt2>
        <a:srgbClr val="C8C8C8"/>
      </a:lt2>
      <a:accent1>
        <a:srgbClr val="0000FF"/>
      </a:accent1>
      <a:accent2>
        <a:srgbClr val="FF0000"/>
      </a:accent2>
      <a:accent3>
        <a:srgbClr val="00FF00"/>
      </a:accent3>
      <a:accent4>
        <a:srgbClr val="FFFF00"/>
      </a:accent4>
      <a:accent5>
        <a:srgbClr val="FF00FF"/>
      </a:accent5>
      <a:accent6>
        <a:srgbClr val="00FFFF"/>
      </a:accent6>
      <a:hlink>
        <a:srgbClr val="0000FF"/>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ufgaben">
  <a:themeElements>
    <a:clrScheme name="Did Chemie">
      <a:dk1>
        <a:sysClr val="windowText" lastClr="000000"/>
      </a:dk1>
      <a:lt1>
        <a:sysClr val="window" lastClr="FFFFFF"/>
      </a:lt1>
      <a:dk2>
        <a:srgbClr val="646464"/>
      </a:dk2>
      <a:lt2>
        <a:srgbClr val="DCDCDC"/>
      </a:lt2>
      <a:accent1>
        <a:srgbClr val="0000FF"/>
      </a:accent1>
      <a:accent2>
        <a:srgbClr val="FF0000"/>
      </a:accent2>
      <a:accent3>
        <a:srgbClr val="00FF00"/>
      </a:accent3>
      <a:accent4>
        <a:srgbClr val="FF00FF"/>
      </a:accent4>
      <a:accent5>
        <a:srgbClr val="FFFF00"/>
      </a:accent5>
      <a:accent6>
        <a:srgbClr val="00FFFF"/>
      </a:accent6>
      <a:hlink>
        <a:srgbClr val="0000FF"/>
      </a:hlink>
      <a:folHlink>
        <a:srgbClr val="0096FF"/>
      </a:folHlink>
    </a:clrScheme>
    <a:fontScheme name="Reg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Rueckseiten">
  <a:themeElements>
    <a:clrScheme name="Regina">
      <a:dk1>
        <a:srgbClr val="000000"/>
      </a:dk1>
      <a:lt1>
        <a:srgbClr val="FFFFFF"/>
      </a:lt1>
      <a:dk2>
        <a:srgbClr val="0000FF"/>
      </a:dk2>
      <a:lt2>
        <a:srgbClr val="00FF00"/>
      </a:lt2>
      <a:accent1>
        <a:srgbClr val="FF0000"/>
      </a:accent1>
      <a:accent2>
        <a:srgbClr val="FF00FF"/>
      </a:accent2>
      <a:accent3>
        <a:srgbClr val="9966FF"/>
      </a:accent3>
      <a:accent4>
        <a:srgbClr val="00FFFF"/>
      </a:accent4>
      <a:accent5>
        <a:srgbClr val="FFFF00"/>
      </a:accent5>
      <a:accent6>
        <a:srgbClr val="A50021"/>
      </a:accent6>
      <a:hlink>
        <a:srgbClr val="0000FF"/>
      </a:hlink>
      <a:folHlink>
        <a:srgbClr val="00CC66"/>
      </a:folHlink>
    </a:clrScheme>
    <a:fontScheme name="Reg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1505</Words>
  <Application>Microsoft Office PowerPoint</Application>
  <PresentationFormat>A4-Papier (210 x 297 mm)</PresentationFormat>
  <Paragraphs>175</Paragraphs>
  <Slides>45</Slides>
  <Notes>0</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45</vt:i4>
      </vt:variant>
    </vt:vector>
  </HeadingPairs>
  <TitlesOfParts>
    <vt:vector size="51" baseType="lpstr">
      <vt:lpstr>Arial</vt:lpstr>
      <vt:lpstr>Calibri</vt:lpstr>
      <vt:lpstr>Wingdings</vt:lpstr>
      <vt:lpstr>1_Titel</vt:lpstr>
      <vt:lpstr>2_Aufgaben</vt:lpstr>
      <vt:lpstr>3_Rueckseiten</vt:lpstr>
      <vt:lpstr>Es war nicht das Eis, warum die Titanic unterging</vt:lpstr>
      <vt:lpstr>PowerPoint-Präsentation</vt:lpstr>
      <vt:lpstr>Was damals geschah…</vt:lpstr>
      <vt:lpstr>PowerPoint-Präsentation</vt:lpstr>
      <vt:lpstr>Wir (die Autoren der Kiste) behaupten…</vt:lpstr>
      <vt:lpstr>PowerPoint-Präsentation</vt:lpstr>
      <vt:lpstr>Du kannst schon…</vt:lpstr>
      <vt:lpstr>PowerPoint-Präsentation</vt:lpstr>
      <vt:lpstr>Experiment 1</vt:lpstr>
      <vt:lpstr>PowerPoint-Präsentation</vt:lpstr>
      <vt:lpstr>PowerPoint-Präsentation</vt:lpstr>
      <vt:lpstr>PowerPoint-Präsentation</vt:lpstr>
      <vt:lpstr>Experiment 2</vt:lpstr>
      <vt:lpstr>PowerPoint-Präsentation</vt:lpstr>
      <vt:lpstr>Noch Experiment 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Information 1</vt:lpstr>
      <vt:lpstr>PowerPoint-Präsentation</vt:lpstr>
      <vt:lpstr>Information 2</vt:lpstr>
      <vt:lpstr>PowerPoint-Präsentation</vt:lpstr>
      <vt:lpstr>Information 3</vt:lpstr>
      <vt:lpstr>PowerPoint-Präsentation</vt:lpstr>
      <vt:lpstr>Das sollte bleiben</vt:lpstr>
      <vt:lpstr>PowerPoint-Präsentation</vt:lpstr>
      <vt:lpstr>Lösung des Problems</vt:lpstr>
      <vt:lpstr>PowerPoint-Präsentation</vt:lpstr>
      <vt:lpstr>Zusammenfassung</vt:lpstr>
      <vt:lpstr>PowerPoint-Präsentation</vt:lpstr>
      <vt:lpstr>PowerPoint-Präsentation</vt:lpstr>
      <vt:lpstr>PowerPoint-Präsentation</vt:lpstr>
      <vt:lpstr>PowerPoint-Präsentation</vt:lpstr>
      <vt:lpstr>PowerPoint-Präsentation</vt:lpstr>
      <vt:lpstr>Warum ging sie also unter?</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Regina</dc:creator>
  <cp:lastModifiedBy>Walter Wagner</cp:lastModifiedBy>
  <cp:revision>107</cp:revision>
  <cp:lastPrinted>2017-06-30T10:25:24Z</cp:lastPrinted>
  <dcterms:created xsi:type="dcterms:W3CDTF">2016-04-13T08:36:10Z</dcterms:created>
  <dcterms:modified xsi:type="dcterms:W3CDTF">2022-12-06T14:18:55Z</dcterms:modified>
  <cp:contentStatus/>
</cp:coreProperties>
</file>