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8" r:id="rId2"/>
    <p:sldMasterId id="2147483720" r:id="rId3"/>
  </p:sldMasterIdLst>
  <p:notesMasterIdLst>
    <p:notesMasterId r:id="rId35"/>
  </p:notesMasterIdLst>
  <p:sldIdLst>
    <p:sldId id="257" r:id="rId4"/>
    <p:sldId id="258" r:id="rId5"/>
    <p:sldId id="263" r:id="rId6"/>
    <p:sldId id="264" r:id="rId7"/>
    <p:sldId id="315" r:id="rId8"/>
    <p:sldId id="316" r:id="rId9"/>
    <p:sldId id="317" r:id="rId10"/>
    <p:sldId id="318" r:id="rId11"/>
    <p:sldId id="319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0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328" r:id="rId28"/>
    <p:sldId id="329" r:id="rId29"/>
    <p:sldId id="305" r:id="rId30"/>
    <p:sldId id="306" r:id="rId31"/>
    <p:sldId id="307" r:id="rId32"/>
    <p:sldId id="308" r:id="rId33"/>
    <p:sldId id="309" r:id="rId34"/>
  </p:sldIdLst>
  <p:sldSz cx="9906000" cy="6858000" type="A4"/>
  <p:notesSz cx="6819900" cy="99187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774" autoAdjust="0"/>
    <p:restoredTop sz="94646"/>
  </p:normalViewPr>
  <p:slideViewPr>
    <p:cSldViewPr snapToGrid="0" showGuides="1">
      <p:cViewPr varScale="1">
        <p:scale>
          <a:sx n="70" d="100"/>
          <a:sy n="70" d="100"/>
        </p:scale>
        <p:origin x="90" y="666"/>
      </p:cViewPr>
      <p:guideLst>
        <p:guide orient="horz" pos="213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96424-E4FD-4E7A-9374-9E61F1B32A01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1239838"/>
            <a:ext cx="4835525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EB034-05A9-4396-BE02-81B8D830AF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47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rst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68424" y="1620000"/>
            <a:ext cx="7200000" cy="360000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1368000" y="5580950"/>
            <a:ext cx="7200000" cy="540000"/>
          </a:xfrm>
        </p:spPr>
        <p:txBody>
          <a:bodyPr anchor="ctr">
            <a:noAutofit/>
          </a:bodyPr>
          <a:lstStyle>
            <a:lvl1pPr>
              <a:defRPr b="1"/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705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tsorg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68000" y="1440000"/>
            <a:ext cx="7200000" cy="4320000"/>
          </a:xfrm>
        </p:spPr>
        <p:txBody>
          <a:bodyPr anchor="t">
            <a:noAutofit/>
          </a:bodyPr>
          <a:lstStyle>
            <a:lvl1pPr marL="177800" indent="-177800">
              <a:spcBef>
                <a:spcPts val="60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649AAC7D-4B30-4604-BD35-0C4E56313D0D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3960000" y="720000"/>
            <a:ext cx="2052000" cy="54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de-DE" sz="2800" dirty="0"/>
              <a:t>Entsorgung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6000" y="504000"/>
            <a:ext cx="814784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67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ilf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68000" y="1440000"/>
            <a:ext cx="7200000" cy="4320000"/>
          </a:xfrm>
        </p:spPr>
        <p:txBody>
          <a:bodyPr anchor="ctr">
            <a:noAutofit/>
          </a:bodyPr>
          <a:lstStyle>
            <a:lvl1pPr algn="l">
              <a:defRPr sz="2400"/>
            </a:lvl1pPr>
            <a:lvl2pPr algn="l">
              <a:defRPr sz="2400"/>
            </a:lvl2pPr>
            <a:lvl3pPr algn="l">
              <a:defRPr sz="2400"/>
            </a:lvl3pPr>
            <a:lvl4pPr algn="l">
              <a:defRPr sz="2400"/>
            </a:lvl4pPr>
            <a:lvl5pPr algn="l">
              <a:defRPr sz="2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649AAC7D-4B30-4604-BD35-0C4E56313D0D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4500000" y="720000"/>
            <a:ext cx="900000" cy="54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de-DE" sz="2800" dirty="0"/>
              <a:t>Hilfe</a:t>
            </a:r>
          </a:p>
        </p:txBody>
      </p:sp>
      <p:pic>
        <p:nvPicPr>
          <p:cNvPr id="7" name="Inhaltsplatzhalter 3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0000" y="540000"/>
            <a:ext cx="58212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985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ilf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66838" y="1440000"/>
            <a:ext cx="7200000" cy="3600000"/>
          </a:xfrm>
        </p:spPr>
        <p:txBody>
          <a:bodyPr anchor="ctr">
            <a:noAutofit/>
          </a:bodyPr>
          <a:lstStyle>
            <a:lvl1pPr algn="l">
              <a:defRPr sz="2400"/>
            </a:lvl1pPr>
            <a:lvl2pPr algn="l">
              <a:defRPr sz="2400"/>
            </a:lvl2pPr>
            <a:lvl3pPr algn="l">
              <a:defRPr sz="2400"/>
            </a:lvl3pPr>
            <a:lvl4pPr algn="l">
              <a:defRPr sz="2400"/>
            </a:lvl4pPr>
            <a:lvl5pPr algn="l">
              <a:defRPr sz="2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649AAC7D-4B30-4604-BD35-0C4E56313D0D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Inhaltsplatzhalter 4"/>
          <p:cNvSpPr>
            <a:spLocks noGrp="1" noChangeAspect="1"/>
          </p:cNvSpPr>
          <p:nvPr>
            <p:ph sz="quarter" idx="14"/>
          </p:nvPr>
        </p:nvSpPr>
        <p:spPr>
          <a:xfrm>
            <a:off x="720000" y="5220000"/>
            <a:ext cx="900000" cy="900000"/>
          </a:xfrm>
        </p:spPr>
        <p:txBody>
          <a:bodyPr>
            <a:noAutofit/>
          </a:bodyPr>
          <a:lstStyle>
            <a:lvl1pPr>
              <a:defRPr sz="10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1726838" y="5220000"/>
            <a:ext cx="6840000" cy="900000"/>
          </a:xfrm>
        </p:spPr>
        <p:txBody>
          <a:bodyPr anchor="ctr">
            <a:noAutofit/>
          </a:bodyPr>
          <a:lstStyle>
            <a:lvl1pPr>
              <a:defRPr sz="20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4500000" y="720000"/>
            <a:ext cx="900000" cy="54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de-DE" sz="2800" dirty="0"/>
              <a:t>Hilfe</a:t>
            </a:r>
          </a:p>
        </p:txBody>
      </p:sp>
      <p:pic>
        <p:nvPicPr>
          <p:cNvPr id="8" name="Inhaltsplatzhalter 3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0000" y="540000"/>
            <a:ext cx="58212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157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oesu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68000" y="1440000"/>
            <a:ext cx="7200000" cy="4320000"/>
          </a:xfrm>
        </p:spPr>
        <p:txBody>
          <a:bodyPr anchor="ctr">
            <a:noAutofit/>
          </a:bodyPr>
          <a:lstStyle>
            <a:lvl1pPr algn="l">
              <a:defRPr sz="2400"/>
            </a:lvl1pPr>
            <a:lvl2pPr algn="l">
              <a:defRPr sz="2400"/>
            </a:lvl2pPr>
            <a:lvl3pPr algn="l">
              <a:defRPr sz="2400"/>
            </a:lvl3pPr>
            <a:lvl4pPr algn="l">
              <a:defRPr sz="2400"/>
            </a:lvl4pPr>
            <a:lvl5pPr algn="l">
              <a:defRPr sz="2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649AAC7D-4B30-4604-BD35-0C4E56313D0D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4284000" y="720000"/>
            <a:ext cx="1366080" cy="54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de-DE" sz="2800" dirty="0"/>
              <a:t>Lösung</a:t>
            </a:r>
          </a:p>
        </p:txBody>
      </p:sp>
      <p:pic>
        <p:nvPicPr>
          <p:cNvPr id="7" name="Inhaltsplatzhalter 3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0000" y="540000"/>
            <a:ext cx="466644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585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oesu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66838" y="1440000"/>
            <a:ext cx="7200000" cy="3600000"/>
          </a:xfrm>
        </p:spPr>
        <p:txBody>
          <a:bodyPr anchor="ctr">
            <a:noAutofit/>
          </a:bodyPr>
          <a:lstStyle>
            <a:lvl1pPr algn="l">
              <a:defRPr sz="2400"/>
            </a:lvl1pPr>
            <a:lvl2pPr algn="l">
              <a:defRPr sz="2400"/>
            </a:lvl2pPr>
            <a:lvl3pPr algn="l">
              <a:defRPr sz="2400"/>
            </a:lvl3pPr>
            <a:lvl4pPr algn="l">
              <a:defRPr sz="2400"/>
            </a:lvl4pPr>
            <a:lvl5pPr algn="l">
              <a:defRPr sz="2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649AAC7D-4B30-4604-BD35-0C4E56313D0D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>
          <a:xfrm>
            <a:off x="720000" y="5220000"/>
            <a:ext cx="900000" cy="900000"/>
          </a:xfrm>
        </p:spPr>
        <p:txBody>
          <a:bodyPr>
            <a:noAutofit/>
          </a:bodyPr>
          <a:lstStyle>
            <a:lvl1pPr>
              <a:defRPr sz="10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1726838" y="5220000"/>
            <a:ext cx="6840000" cy="900000"/>
          </a:xfrm>
        </p:spPr>
        <p:txBody>
          <a:bodyPr anchor="ctr">
            <a:noAutofit/>
          </a:bodyPr>
          <a:lstStyle>
            <a:lvl1pPr>
              <a:defRPr sz="20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4284000" y="720000"/>
            <a:ext cx="1366080" cy="54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de-DE" sz="2800" dirty="0"/>
              <a:t>Lösung</a:t>
            </a:r>
          </a:p>
        </p:txBody>
      </p:sp>
      <p:pic>
        <p:nvPicPr>
          <p:cNvPr id="8" name="Inhaltsplatzhalter 3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0000" y="540000"/>
            <a:ext cx="466644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46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lbsteinschätz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649AAC7D-4B30-4604-BD35-0C4E56313D0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Textfeld 4"/>
          <p:cNvSpPr txBox="1"/>
          <p:nvPr userDrawn="1"/>
        </p:nvSpPr>
        <p:spPr>
          <a:xfrm>
            <a:off x="2664000" y="1438190"/>
            <a:ext cx="4608000" cy="3600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de-DE" b="1" dirty="0"/>
              <a:t>Ordne</a:t>
            </a:r>
            <a:r>
              <a:rPr lang="de-DE" b="1" baseline="0" dirty="0"/>
              <a:t> dich gedanklich einem Smiley zu.</a:t>
            </a:r>
            <a:endParaRPr lang="de-DE" b="1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1366838" y="1980000"/>
            <a:ext cx="7199312" cy="720000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/>
          </p:nvPr>
        </p:nvSpPr>
        <p:spPr>
          <a:xfrm>
            <a:off x="1366838" y="4140000"/>
            <a:ext cx="7199312" cy="1980000"/>
          </a:xfrm>
        </p:spPr>
        <p:txBody>
          <a:bodyPr anchor="t">
            <a:noAutofit/>
          </a:bodyPr>
          <a:lstStyle>
            <a:lvl1pPr marL="180000" indent="-180000">
              <a:buFont typeface="Arial" panose="020B0604020202020204" pitchFamily="34" charset="0"/>
              <a:buChar char="•"/>
              <a:defRPr/>
            </a:lvl1pPr>
            <a:lvl2pPr marL="180000" indent="-180000">
              <a:buFont typeface="Arial" panose="020B0604020202020204" pitchFamily="34" charset="0"/>
              <a:buChar char="•"/>
              <a:defRPr/>
            </a:lvl2pPr>
            <a:lvl3pPr marL="180000" indent="-180000">
              <a:buFont typeface="Arial" panose="020B0604020202020204" pitchFamily="34" charset="0"/>
              <a:buChar char="•"/>
              <a:defRPr/>
            </a:lvl3pPr>
            <a:lvl4pPr marL="180000" indent="-180000">
              <a:buFont typeface="Arial" panose="020B0604020202020204" pitchFamily="34" charset="0"/>
              <a:buChar char="•"/>
              <a:defRPr/>
            </a:lvl4pPr>
            <a:lvl5pPr marL="180000" indent="-1800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00" y="2880000"/>
            <a:ext cx="5262410" cy="1080000"/>
          </a:xfrm>
          <a:prstGeom prst="rect">
            <a:avLst/>
          </a:prstGeom>
        </p:spPr>
      </p:pic>
      <p:sp>
        <p:nvSpPr>
          <p:cNvPr id="10" name="Textfeld 9"/>
          <p:cNvSpPr txBox="1"/>
          <p:nvPr userDrawn="1"/>
        </p:nvSpPr>
        <p:spPr>
          <a:xfrm>
            <a:off x="3199434" y="703324"/>
            <a:ext cx="3534120" cy="54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de-DE" sz="2800" dirty="0"/>
              <a:t>Selbsteinschätzung</a:t>
            </a:r>
          </a:p>
        </p:txBody>
      </p:sp>
      <p:pic>
        <p:nvPicPr>
          <p:cNvPr id="9" name="Inhaltsplatzhalter 25">
            <a:extLst>
              <a:ext uri="{FF2B5EF4-FFF2-40B4-BE49-F238E27FC236}">
                <a16:creationId xmlns:a16="http://schemas.microsoft.com/office/drawing/2014/main" id="{107DCF62-D67A-E998-A237-BBB554E31B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6771" y="472426"/>
            <a:ext cx="617457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87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eck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961DB-6A4C-470A-BFE3-24928CEFD3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86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  <a:lvl3pPr>
              <a:lnSpc>
                <a:spcPct val="100000"/>
              </a:lnSpc>
              <a:spcBef>
                <a:spcPts val="0"/>
              </a:spcBef>
              <a:defRPr/>
            </a:lvl3pPr>
            <a:lvl4pPr>
              <a:lnSpc>
                <a:spcPct val="10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Hilf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0DB9-0322-4ED9-940E-5222A7C612BE}" type="slidenum">
              <a:rPr lang="de-DE" smtClean="0"/>
              <a:t>‹Nr.›</a:t>
            </a:fld>
            <a:endParaRPr lang="de-DE"/>
          </a:p>
        </p:txBody>
      </p:sp>
      <p:pic>
        <p:nvPicPr>
          <p:cNvPr id="5" name="Inhaltsplatzhalter 3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44000" y="540000"/>
            <a:ext cx="3104647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8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oes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0DB9-0322-4ED9-940E-5222A7C612BE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Inhaltsplatzhalter 3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52000" y="540000"/>
            <a:ext cx="248877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02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tzt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20000" y="3600000"/>
            <a:ext cx="8460000" cy="252000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b="0"/>
            </a:lvl1pPr>
            <a:lvl2pPr algn="l">
              <a:lnSpc>
                <a:spcPct val="100000"/>
              </a:lnSpc>
              <a:spcBef>
                <a:spcPts val="0"/>
              </a:spcBef>
              <a:defRPr sz="1400" b="0"/>
            </a:lvl2pPr>
            <a:lvl3pPr algn="l">
              <a:lnSpc>
                <a:spcPct val="100000"/>
              </a:lnSpc>
              <a:spcBef>
                <a:spcPts val="0"/>
              </a:spcBef>
              <a:defRPr sz="1400" b="0"/>
            </a:lvl3pPr>
            <a:lvl4pPr algn="l">
              <a:lnSpc>
                <a:spcPct val="100000"/>
              </a:lnSpc>
              <a:spcBef>
                <a:spcPts val="0"/>
              </a:spcBef>
              <a:defRPr sz="1400" b="0"/>
            </a:lvl4pPr>
            <a:lvl5pPr algn="l">
              <a:lnSpc>
                <a:spcPct val="100000"/>
              </a:lnSpc>
              <a:spcBef>
                <a:spcPts val="0"/>
              </a:spcBef>
              <a:defRPr sz="1400" b="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852000" y="6444000"/>
            <a:ext cx="2232000" cy="360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512B0DB9-0322-4ED9-940E-5222A7C612BE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Inhaltsplatzhalter 2"/>
          <p:cNvSpPr>
            <a:spLocks noGrp="1"/>
          </p:cNvSpPr>
          <p:nvPr>
            <p:ph idx="13"/>
          </p:nvPr>
        </p:nvSpPr>
        <p:spPr>
          <a:xfrm>
            <a:off x="720000" y="612000"/>
            <a:ext cx="8460000" cy="2736000"/>
          </a:xfrm>
        </p:spPr>
        <p:txBody>
          <a:bodyPr anchor="ctr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 sz="2000" b="0"/>
            </a:lvl1pPr>
            <a:lvl2pPr algn="ctr">
              <a:lnSpc>
                <a:spcPct val="150000"/>
              </a:lnSpc>
              <a:spcBef>
                <a:spcPts val="0"/>
              </a:spcBef>
              <a:defRPr sz="2000" b="0"/>
            </a:lvl2pPr>
            <a:lvl3pPr algn="ctr">
              <a:lnSpc>
                <a:spcPct val="150000"/>
              </a:lnSpc>
              <a:spcBef>
                <a:spcPts val="0"/>
              </a:spcBef>
              <a:defRPr sz="2000" b="0"/>
            </a:lvl3pPr>
            <a:lvl4pPr algn="ctr">
              <a:lnSpc>
                <a:spcPct val="150000"/>
              </a:lnSpc>
              <a:spcBef>
                <a:spcPts val="0"/>
              </a:spcBef>
              <a:defRPr sz="2000" b="0"/>
            </a:lvl4pPr>
            <a:lvl5pPr algn="ctr">
              <a:lnSpc>
                <a:spcPct val="150000"/>
              </a:lnSpc>
              <a:spcBef>
                <a:spcPts val="0"/>
              </a:spcBef>
              <a:defRPr sz="2000" b="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460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ufgab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68000" y="1440000"/>
            <a:ext cx="7200000" cy="4320000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 noChangeAspect="1"/>
          </p:cNvSpPr>
          <p:nvPr>
            <p:ph sz="quarter" idx="13"/>
          </p:nvPr>
        </p:nvSpPr>
        <p:spPr>
          <a:xfrm>
            <a:off x="432000" y="504000"/>
            <a:ext cx="900000" cy="900000"/>
          </a:xfrm>
        </p:spPr>
        <p:txBody>
          <a:bodyPr>
            <a:no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253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ufgab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indent="0"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68000" y="1440000"/>
            <a:ext cx="7200000" cy="4320000"/>
          </a:xfrm>
        </p:spPr>
        <p:txBody>
          <a:bodyPr anchor="t">
            <a:noAutofit/>
          </a:bodyPr>
          <a:lstStyle>
            <a:lvl1pPr marL="180000" indent="-18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lvl1pPr>
            <a:lvl2pPr marL="180000" indent="-18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lvl2pPr>
            <a:lvl3pPr marL="180000" indent="-18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lvl3pPr>
            <a:lvl4pPr marL="180000" indent="-18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180000" indent="-18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indent="0">
              <a:defRPr/>
            </a:lvl1pPr>
          </a:lstStyle>
          <a:p>
            <a:fld id="{649AAC7D-4B30-4604-BD35-0C4E56313D0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 noChangeAspect="1"/>
          </p:cNvSpPr>
          <p:nvPr>
            <p:ph sz="quarter" idx="13"/>
          </p:nvPr>
        </p:nvSpPr>
        <p:spPr>
          <a:xfrm>
            <a:off x="432000" y="504000"/>
            <a:ext cx="900000" cy="900000"/>
          </a:xfrm>
        </p:spPr>
        <p:txBody>
          <a:bodyPr>
            <a:noAutofit/>
          </a:bodyPr>
          <a:lstStyle>
            <a:lvl1pPr indent="0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7" name="Inhaltsplatzhalter 7"/>
          <p:cNvSpPr>
            <a:spLocks noGrp="1" noChangeAspect="1"/>
          </p:cNvSpPr>
          <p:nvPr>
            <p:ph sz="quarter" idx="14"/>
          </p:nvPr>
        </p:nvSpPr>
        <p:spPr>
          <a:xfrm>
            <a:off x="432000" y="1512000"/>
            <a:ext cx="900000" cy="900000"/>
          </a:xfrm>
        </p:spPr>
        <p:txBody>
          <a:bodyPr>
            <a:noAutofit/>
          </a:bodyPr>
          <a:lstStyle>
            <a:lvl1pPr indent="0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9" name="Inhaltsplatzhalter 7"/>
          <p:cNvSpPr>
            <a:spLocks noGrp="1"/>
          </p:cNvSpPr>
          <p:nvPr>
            <p:ph sz="quarter" idx="15"/>
          </p:nvPr>
        </p:nvSpPr>
        <p:spPr>
          <a:xfrm>
            <a:off x="432000" y="2628000"/>
            <a:ext cx="900000" cy="900000"/>
          </a:xfrm>
        </p:spPr>
        <p:txBody>
          <a:bodyPr>
            <a:noAutofit/>
          </a:bodyPr>
          <a:lstStyle>
            <a:lvl1pPr indent="0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10" name="Inhaltsplatzhalter 7"/>
          <p:cNvSpPr>
            <a:spLocks noGrp="1" noChangeAspect="1"/>
          </p:cNvSpPr>
          <p:nvPr>
            <p:ph sz="quarter" idx="16"/>
          </p:nvPr>
        </p:nvSpPr>
        <p:spPr>
          <a:xfrm>
            <a:off x="432000" y="3744000"/>
            <a:ext cx="900000" cy="900000"/>
          </a:xfrm>
        </p:spPr>
        <p:txBody>
          <a:bodyPr>
            <a:noAutofit/>
          </a:bodyPr>
          <a:lstStyle>
            <a:lvl1pPr indent="0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11" name="Inhaltsplatzhalter 7"/>
          <p:cNvSpPr>
            <a:spLocks noGrp="1" noChangeAspect="1"/>
          </p:cNvSpPr>
          <p:nvPr>
            <p:ph sz="quarter" idx="17"/>
          </p:nvPr>
        </p:nvSpPr>
        <p:spPr>
          <a:xfrm>
            <a:off x="432000" y="4860000"/>
            <a:ext cx="900000" cy="900000"/>
          </a:xfrm>
        </p:spPr>
        <p:txBody>
          <a:bodyPr>
            <a:noAutofit/>
          </a:bodyPr>
          <a:lstStyle>
            <a:lvl1pPr indent="0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879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ufgab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66838" y="1440000"/>
            <a:ext cx="7200000" cy="3600000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 noChangeAspect="1"/>
          </p:cNvSpPr>
          <p:nvPr>
            <p:ph sz="quarter" idx="13"/>
          </p:nvPr>
        </p:nvSpPr>
        <p:spPr>
          <a:xfrm>
            <a:off x="432000" y="504000"/>
            <a:ext cx="900000" cy="900000"/>
          </a:xfrm>
        </p:spPr>
        <p:txBody>
          <a:bodyPr>
            <a:no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>
          <a:xfrm>
            <a:off x="720000" y="5220000"/>
            <a:ext cx="900000" cy="900000"/>
          </a:xfrm>
        </p:spPr>
        <p:txBody>
          <a:bodyPr/>
          <a:lstStyle>
            <a:lvl1pPr>
              <a:defRPr sz="10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1726838" y="5220000"/>
            <a:ext cx="6840000" cy="900000"/>
          </a:xfrm>
        </p:spPr>
        <p:txBody>
          <a:bodyPr anchor="ctr"/>
          <a:lstStyle>
            <a:lvl1pPr>
              <a:defRPr sz="20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57814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ufgab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Inhaltsplatzhalter 7"/>
          <p:cNvSpPr>
            <a:spLocks noGrp="1" noChangeAspect="1"/>
          </p:cNvSpPr>
          <p:nvPr>
            <p:ph sz="quarter" idx="13"/>
          </p:nvPr>
        </p:nvSpPr>
        <p:spPr>
          <a:xfrm>
            <a:off x="432000" y="504000"/>
            <a:ext cx="900000" cy="900000"/>
          </a:xfrm>
        </p:spPr>
        <p:txBody>
          <a:bodyPr>
            <a:no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598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20000" y="648000"/>
            <a:ext cx="84600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000" y="1620000"/>
            <a:ext cx="7200000" cy="36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52000" y="6444000"/>
            <a:ext cx="2232000" cy="36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lnSpc>
                <a:spcPct val="100000"/>
              </a:lnSpc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B0DB9-0322-4ED9-940E-5222A7C612B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360000" y="432000"/>
            <a:ext cx="9180000" cy="5940000"/>
          </a:xfrm>
          <a:prstGeom prst="rect">
            <a:avLst/>
          </a:prstGeom>
          <a:noFill/>
          <a:ln w="38100" cap="sq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92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1" r:id="rId3"/>
    <p:sldLayoutId id="2147483696" r:id="rId4"/>
    <p:sldLayoutId id="2147483697" r:id="rId5"/>
  </p:sldLayoutIdLst>
  <p:hf hdr="0" ftr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838" y="613324"/>
            <a:ext cx="7200000" cy="720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000" y="1440000"/>
            <a:ext cx="7200000" cy="4320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52000" y="6444000"/>
            <a:ext cx="2232000" cy="360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algn="ctr">
              <a:lnSpc>
                <a:spcPct val="100000"/>
              </a:lnSpc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AAC7D-4B30-4604-BD35-0C4E56313D0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360000" y="432000"/>
            <a:ext cx="9180000" cy="5940000"/>
          </a:xfrm>
          <a:prstGeom prst="rect">
            <a:avLst/>
          </a:prstGeom>
          <a:noFill/>
          <a:ln w="38100" cap="sq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de-DE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1188000" y="1368000"/>
            <a:ext cx="7560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97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7" r:id="rId7"/>
    <p:sldLayoutId id="2147483716" r:id="rId8"/>
    <p:sldLayoutId id="2147483718" r:id="rId9"/>
    <p:sldLayoutId id="2147483719" r:id="rId10"/>
  </p:sldLayoutIdLst>
  <p:hf hdr="0" ftr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52000" y="6444000"/>
            <a:ext cx="223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961DB-6A4C-470A-BFE3-24928CEFD3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65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17" y="1548000"/>
            <a:ext cx="8018295" cy="3240000"/>
          </a:xfrm>
          <a:prstGeom prst="rect">
            <a:avLst/>
          </a:prstGeom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Neutralisation</a:t>
            </a:r>
          </a:p>
          <a:p>
            <a:r>
              <a:rPr lang="de-DE" dirty="0"/>
              <a:t>Teilchen-Ebene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Lecker Essen – und dann?</a:t>
            </a:r>
            <a:endParaRPr lang="de-DE" sz="20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Stand </a:t>
            </a:r>
            <a:fld id="{80FD6A54-B0BA-45CC-A103-493DE51F0FD5}" type="datetime1">
              <a:rPr lang="de-DE" smtClean="0"/>
              <a:t>03.11.2022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312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2 von </a:t>
            </a:r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Natronlauge macht Salzsäure unschädlich.</a:t>
            </a:r>
          </a:p>
          <a:p>
            <a:endParaRPr lang="de-DE" dirty="0"/>
          </a:p>
          <a:p>
            <a:r>
              <a:rPr lang="de-DE" dirty="0"/>
              <a:t>Nimm das Lego-Modell zur Hand und stelle die Reaktion von Natronlauge mit Salzsäure nach.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10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Notiere deine Beobachtungen in deinem Labortagebuch.</a:t>
            </a:r>
          </a:p>
        </p:txBody>
      </p:sp>
      <p:pic>
        <p:nvPicPr>
          <p:cNvPr id="8" name="Inhaltsplatzhalter 22">
            <a:extLst>
              <a:ext uri="{FF2B5EF4-FFF2-40B4-BE49-F238E27FC236}">
                <a16:creationId xmlns:a16="http://schemas.microsoft.com/office/drawing/2014/main" id="{F04D641D-3C76-EF10-082A-F2615B41A92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36508" y="503238"/>
            <a:ext cx="490696" cy="900112"/>
          </a:xfrm>
          <a:prstGeom prst="rect">
            <a:avLst/>
          </a:prstGeom>
        </p:spPr>
      </p:pic>
      <p:pic>
        <p:nvPicPr>
          <p:cNvPr id="9" name="Inhaltsplatzhalter 22">
            <a:extLst>
              <a:ext uri="{FF2B5EF4-FFF2-40B4-BE49-F238E27FC236}">
                <a16:creationId xmlns:a16="http://schemas.microsoft.com/office/drawing/2014/main" id="{003E14F1-6C19-189D-0991-C6630D098A6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781181" y="5219700"/>
            <a:ext cx="777612" cy="90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01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0DB9-0322-4ED9-940E-5222A7C612BE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3784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/>
                </a:solidFill>
              </a:rPr>
              <a:t>Legende der Teilchen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213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0DB9-0322-4ED9-940E-5222A7C612BE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163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Säure und Lauge ergeben zusammen ein Salz und Wasser. Dabei ist es wichtig zu wissen, dass ein Hydroxid-Anion und ein Wasserstoff-Kation bei der Neutralisation zu einem Wassermolekül werden. Auf Stoff-Ebene bedeutet dies einen neutralen pH-Wert.</a:t>
            </a:r>
          </a:p>
          <a:p>
            <a:r>
              <a:rPr lang="de-DE" dirty="0">
                <a:solidFill>
                  <a:schemeClr val="accent4"/>
                </a:solidFill>
              </a:rPr>
              <a:t>Wenn deine Reaktion so aussieht, dann gehe weiter zum nächsten Schritt. 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Wenn nicht, schaue dir die Hilfestellung an.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796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0DB9-0322-4ED9-940E-5222A7C612BE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772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/>
                </a:solidFill>
              </a:rPr>
              <a:t>Aufdröseln der Reaktionsgleichung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715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Modell 1 stellen die roten Kugeln die Stoffmenge der Lauge dar. Je mehr rote Kugeln in dem Gefäß sind, desto höher ist die Stoffmenge und damit die Konzentration der Lauge.</a:t>
            </a:r>
          </a:p>
          <a:p>
            <a:endParaRPr lang="de-DE" dirty="0"/>
          </a:p>
          <a:p>
            <a:r>
              <a:rPr lang="de-DE" dirty="0"/>
              <a:t>In Modell 2 siehst du, dass es sich immer um die gleiche Stoffmenge der Teilchen handeln muss, um die Säure zu neutralisieren.</a:t>
            </a:r>
          </a:p>
          <a:p>
            <a:endParaRPr lang="de-DE" dirty="0"/>
          </a:p>
          <a:p>
            <a:r>
              <a:rPr lang="de-DE" b="1" dirty="0"/>
              <a:t>Hinweis:</a:t>
            </a:r>
          </a:p>
          <a:p>
            <a:r>
              <a:rPr lang="de-DE" dirty="0"/>
              <a:t>Um genau zu bestimmen wie viel Lauge du benötigst, kann man nicht beiden Volumina von Säure und Lauge vergleichen, sondern muss die Stoffmenge der beiden Stoffe betrachten. </a:t>
            </a:r>
          </a:p>
          <a:p>
            <a:endParaRPr lang="de-DE" dirty="0"/>
          </a:p>
          <a:p>
            <a:r>
              <a:rPr lang="de-DE" dirty="0"/>
              <a:t>Die </a:t>
            </a:r>
            <a:r>
              <a:rPr lang="de-DE" b="1" dirty="0"/>
              <a:t>Hersteller</a:t>
            </a:r>
            <a:r>
              <a:rPr lang="de-DE" dirty="0"/>
              <a:t> für </a:t>
            </a:r>
            <a:r>
              <a:rPr lang="de-DE" b="1" dirty="0"/>
              <a:t>Medikamente</a:t>
            </a:r>
            <a:r>
              <a:rPr lang="de-DE" dirty="0"/>
              <a:t> haben eine </a:t>
            </a:r>
            <a:r>
              <a:rPr lang="de-DE" b="1" dirty="0"/>
              <a:t>andere Lösung </a:t>
            </a:r>
            <a:r>
              <a:rPr lang="de-DE" dirty="0"/>
              <a:t>gefunden, die aber im </a:t>
            </a:r>
            <a:r>
              <a:rPr lang="de-DE" b="1" dirty="0"/>
              <a:t>Prinzip genauso funktioniert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17</a:t>
            </a:fld>
            <a:endParaRPr lang="de-DE"/>
          </a:p>
        </p:txBody>
      </p:sp>
      <p:pic>
        <p:nvPicPr>
          <p:cNvPr id="6" name="Inhaltsplatzhalter 24">
            <a:extLst>
              <a:ext uri="{FF2B5EF4-FFF2-40B4-BE49-F238E27FC236}">
                <a16:creationId xmlns:a16="http://schemas.microsoft.com/office/drawing/2014/main" id="{A7A38DB4-6D76-8110-5C31-99402E78A23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13924" y="503238"/>
            <a:ext cx="53586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404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961DB-6A4C-470A-BFE3-24928CEFD386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997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Lösungen aus der Apotheke, Bsp.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accent4"/>
                </a:solidFill>
              </a:rPr>
              <a:t>Talcid</a:t>
            </a:r>
            <a:r>
              <a:rPr lang="de-DE" dirty="0">
                <a:solidFill>
                  <a:schemeClr val="accent4"/>
                </a:solidFill>
              </a:rPr>
              <a:t> gibt es als Beutel oder</a:t>
            </a:r>
          </a:p>
          <a:p>
            <a:r>
              <a:rPr lang="de-DE" dirty="0">
                <a:solidFill>
                  <a:schemeClr val="accent4"/>
                </a:solidFill>
              </a:rPr>
              <a:t>Kautabletten. Es enthält eine</a:t>
            </a:r>
          </a:p>
          <a:p>
            <a:r>
              <a:rPr lang="de-DE" dirty="0">
                <a:solidFill>
                  <a:schemeClr val="accent4"/>
                </a:solidFill>
              </a:rPr>
              <a:t>Verbindung, die HO</a:t>
            </a:r>
            <a:r>
              <a:rPr lang="de-DE" baseline="30000" dirty="0">
                <a:solidFill>
                  <a:schemeClr val="accent4"/>
                </a:solidFill>
              </a:rPr>
              <a:t>-</a:t>
            </a:r>
            <a:r>
              <a:rPr lang="de-DE" dirty="0">
                <a:solidFill>
                  <a:schemeClr val="accent4"/>
                </a:solidFill>
              </a:rPr>
              <a:t> -Ionen</a:t>
            </a:r>
          </a:p>
          <a:p>
            <a:r>
              <a:rPr lang="de-DE" dirty="0">
                <a:solidFill>
                  <a:schemeClr val="accent4"/>
                </a:solidFill>
              </a:rPr>
              <a:t>aus dem Schichtgitter</a:t>
            </a:r>
          </a:p>
          <a:p>
            <a:r>
              <a:rPr lang="de-DE" dirty="0">
                <a:solidFill>
                  <a:schemeClr val="accent4"/>
                </a:solidFill>
              </a:rPr>
              <a:t>von </a:t>
            </a:r>
            <a:r>
              <a:rPr lang="de-DE" dirty="0" err="1">
                <a:solidFill>
                  <a:schemeClr val="accent4"/>
                </a:solidFill>
              </a:rPr>
              <a:t>Al</a:t>
            </a:r>
            <a:r>
              <a:rPr lang="de-DE" baseline="-25000" dirty="0" err="1">
                <a:solidFill>
                  <a:schemeClr val="accent4"/>
                </a:solidFill>
              </a:rPr>
              <a:t>2</a:t>
            </a:r>
            <a:r>
              <a:rPr lang="de-DE" dirty="0" err="1">
                <a:solidFill>
                  <a:schemeClr val="accent4"/>
                </a:solidFill>
              </a:rPr>
              <a:t>Mg</a:t>
            </a:r>
            <a:r>
              <a:rPr lang="de-DE" baseline="-25000" dirty="0" err="1">
                <a:solidFill>
                  <a:schemeClr val="accent4"/>
                </a:solidFill>
              </a:rPr>
              <a:t>6</a:t>
            </a:r>
            <a:r>
              <a:rPr lang="de-DE" dirty="0">
                <a:solidFill>
                  <a:schemeClr val="accent4"/>
                </a:solidFill>
              </a:rPr>
              <a:t>(OH)</a:t>
            </a:r>
            <a:r>
              <a:rPr lang="de-DE" baseline="-25000" dirty="0">
                <a:solidFill>
                  <a:schemeClr val="accent4"/>
                </a:solidFill>
              </a:rPr>
              <a:t>16</a:t>
            </a:r>
            <a:r>
              <a:rPr lang="de-DE" dirty="0">
                <a:solidFill>
                  <a:schemeClr val="accent4"/>
                </a:solidFill>
              </a:rPr>
              <a:t>CO</a:t>
            </a:r>
            <a:r>
              <a:rPr lang="de-DE" baseline="-25000" dirty="0">
                <a:solidFill>
                  <a:schemeClr val="accent4"/>
                </a:solidFill>
              </a:rPr>
              <a:t>3</a:t>
            </a:r>
            <a:r>
              <a:rPr lang="de-DE" dirty="0">
                <a:solidFill>
                  <a:schemeClr val="accent4"/>
                </a:solidFill>
              </a:rPr>
              <a:t> · 4H</a:t>
            </a:r>
            <a:r>
              <a:rPr lang="de-DE" baseline="-25000" dirty="0">
                <a:solidFill>
                  <a:schemeClr val="accent4"/>
                </a:solidFill>
              </a:rPr>
              <a:t>2</a:t>
            </a:r>
            <a:r>
              <a:rPr lang="de-DE" dirty="0">
                <a:solidFill>
                  <a:schemeClr val="accent4"/>
                </a:solidFill>
              </a:rPr>
              <a:t>O,</a:t>
            </a:r>
          </a:p>
          <a:p>
            <a:r>
              <a:rPr lang="de-DE" dirty="0">
                <a:solidFill>
                  <a:schemeClr val="accent4"/>
                </a:solidFill>
              </a:rPr>
              <a:t>Magnesium-Aluminium-hydroxid-</a:t>
            </a:r>
          </a:p>
          <a:p>
            <a:r>
              <a:rPr lang="de-DE" dirty="0" err="1">
                <a:solidFill>
                  <a:schemeClr val="accent4"/>
                </a:solidFill>
              </a:rPr>
              <a:t>carbonat</a:t>
            </a:r>
            <a:r>
              <a:rPr lang="de-DE" dirty="0">
                <a:solidFill>
                  <a:schemeClr val="accent4"/>
                </a:solidFill>
              </a:rPr>
              <a:t>-hydrat, freisetzen kann. </a:t>
            </a:r>
          </a:p>
          <a:p>
            <a:endParaRPr lang="de-DE" dirty="0">
              <a:solidFill>
                <a:schemeClr val="accent4"/>
              </a:solidFill>
            </a:endParaRPr>
          </a:p>
          <a:p>
            <a:r>
              <a:rPr lang="de-DE" dirty="0">
                <a:solidFill>
                  <a:schemeClr val="accent4"/>
                </a:solidFill>
              </a:rPr>
              <a:t>Das Problem der </a:t>
            </a:r>
            <a:r>
              <a:rPr lang="de-DE" b="1" dirty="0">
                <a:solidFill>
                  <a:schemeClr val="accent4"/>
                </a:solidFill>
              </a:rPr>
              <a:t>Verätzung</a:t>
            </a:r>
            <a:r>
              <a:rPr lang="de-DE" dirty="0">
                <a:solidFill>
                  <a:schemeClr val="accent4"/>
                </a:solidFill>
              </a:rPr>
              <a:t> löst man, indem man nicht Lauge, sondern nur schwächere basische Salze nimmt.</a:t>
            </a:r>
          </a:p>
          <a:p>
            <a:endParaRPr lang="de-DE" dirty="0">
              <a:solidFill>
                <a:schemeClr val="accent4"/>
              </a:solidFill>
            </a:endParaRPr>
          </a:p>
          <a:p>
            <a:r>
              <a:rPr lang="de-DE" dirty="0">
                <a:solidFill>
                  <a:schemeClr val="accent4"/>
                </a:solidFill>
              </a:rPr>
              <a:t>Das Problem der </a:t>
            </a:r>
            <a:r>
              <a:rPr lang="de-DE" b="1" dirty="0">
                <a:solidFill>
                  <a:schemeClr val="accent4"/>
                </a:solidFill>
              </a:rPr>
              <a:t>Menge</a:t>
            </a:r>
            <a:r>
              <a:rPr lang="de-DE" dirty="0">
                <a:solidFill>
                  <a:schemeClr val="accent4"/>
                </a:solidFill>
              </a:rPr>
              <a:t> löst man, indem als Dosierung „1-2 Beutel“ auf einmal, „nicht mehr als </a:t>
            </a:r>
            <a:r>
              <a:rPr lang="de-DE" dirty="0" err="1">
                <a:solidFill>
                  <a:schemeClr val="accent4"/>
                </a:solidFill>
              </a:rPr>
              <a:t>3x</a:t>
            </a:r>
            <a:r>
              <a:rPr lang="de-DE" dirty="0">
                <a:solidFill>
                  <a:schemeClr val="accent4"/>
                </a:solidFill>
              </a:rPr>
              <a:t> täglich“ angegeben wird, je nachdem, wie stark man die Schmerzen spürt.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19</a:t>
            </a:fld>
            <a:endParaRPr lang="de-DE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13924" y="503238"/>
            <a:ext cx="535864" cy="90011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3"/>
          <a:srcRect t="18500" b="18500"/>
          <a:stretch/>
        </p:blipFill>
        <p:spPr>
          <a:xfrm>
            <a:off x="5612379" y="1440000"/>
            <a:ext cx="3600000" cy="226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046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961DB-6A4C-470A-BFE3-24928CEFD386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263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961DB-6A4C-470A-BFE3-24928CEFD386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897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Lösungen aus der Apotheke, Bsp.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/>
                </a:solidFill>
              </a:rPr>
              <a:t>Auch Maaloxan gibt es in Beuteln oder</a:t>
            </a:r>
          </a:p>
          <a:p>
            <a:r>
              <a:rPr lang="de-DE" dirty="0">
                <a:solidFill>
                  <a:schemeClr val="accent4"/>
                </a:solidFill>
              </a:rPr>
              <a:t>als Kautabletten.</a:t>
            </a:r>
          </a:p>
          <a:p>
            <a:r>
              <a:rPr lang="de-DE" dirty="0">
                <a:solidFill>
                  <a:schemeClr val="accent4"/>
                </a:solidFill>
              </a:rPr>
              <a:t>Es enthält auch nicht Lauge, sondern</a:t>
            </a:r>
          </a:p>
          <a:p>
            <a:r>
              <a:rPr lang="de-DE" dirty="0">
                <a:solidFill>
                  <a:schemeClr val="accent4"/>
                </a:solidFill>
              </a:rPr>
              <a:t>die basischen Salze</a:t>
            </a:r>
          </a:p>
          <a:p>
            <a:r>
              <a:rPr lang="de-DE" dirty="0">
                <a:solidFill>
                  <a:schemeClr val="accent4"/>
                </a:solidFill>
              </a:rPr>
              <a:t>Magnesiumhydroxid Mg(OH)</a:t>
            </a:r>
            <a:r>
              <a:rPr lang="de-DE" baseline="-25000" dirty="0">
                <a:solidFill>
                  <a:schemeClr val="accent4"/>
                </a:solidFill>
              </a:rPr>
              <a:t>2</a:t>
            </a:r>
            <a:r>
              <a:rPr lang="de-DE" dirty="0">
                <a:solidFill>
                  <a:schemeClr val="accent4"/>
                </a:solidFill>
              </a:rPr>
              <a:t> und</a:t>
            </a:r>
          </a:p>
          <a:p>
            <a:r>
              <a:rPr lang="de-DE" dirty="0">
                <a:solidFill>
                  <a:schemeClr val="accent4"/>
                </a:solidFill>
              </a:rPr>
              <a:t>Aluminiumhydroxid Al(OH)</a:t>
            </a:r>
            <a:r>
              <a:rPr lang="de-DE" baseline="-25000" dirty="0">
                <a:solidFill>
                  <a:schemeClr val="accent4"/>
                </a:solidFill>
              </a:rPr>
              <a:t>3</a:t>
            </a:r>
            <a:r>
              <a:rPr lang="de-DE" dirty="0">
                <a:solidFill>
                  <a:schemeClr val="accent4"/>
                </a:solidFill>
              </a:rPr>
              <a:t>.</a:t>
            </a:r>
          </a:p>
          <a:p>
            <a:endParaRPr lang="de-DE" dirty="0">
              <a:solidFill>
                <a:schemeClr val="accent4"/>
              </a:solidFill>
            </a:endParaRPr>
          </a:p>
          <a:p>
            <a:r>
              <a:rPr lang="de-DE" dirty="0">
                <a:solidFill>
                  <a:schemeClr val="accent4"/>
                </a:solidFill>
              </a:rPr>
              <a:t>Daher auch der</a:t>
            </a:r>
          </a:p>
          <a:p>
            <a:r>
              <a:rPr lang="de-DE" dirty="0">
                <a:solidFill>
                  <a:schemeClr val="accent4"/>
                </a:solidFill>
              </a:rPr>
              <a:t>Name: </a:t>
            </a:r>
            <a:r>
              <a:rPr lang="de-DE" b="1" dirty="0">
                <a:solidFill>
                  <a:schemeClr val="accent4"/>
                </a:solidFill>
              </a:rPr>
              <a:t>Ma</a:t>
            </a:r>
            <a:r>
              <a:rPr lang="de-DE" dirty="0">
                <a:solidFill>
                  <a:schemeClr val="accent4"/>
                </a:solidFill>
              </a:rPr>
              <a:t>(</a:t>
            </a:r>
            <a:r>
              <a:rPr lang="de-DE" dirty="0" err="1">
                <a:solidFill>
                  <a:schemeClr val="accent4"/>
                </a:solidFill>
              </a:rPr>
              <a:t>gnesium</a:t>
            </a:r>
            <a:r>
              <a:rPr lang="de-DE" dirty="0">
                <a:solidFill>
                  <a:schemeClr val="accent4"/>
                </a:solidFill>
              </a:rPr>
              <a:t>)</a:t>
            </a:r>
            <a:r>
              <a:rPr lang="de-DE" b="1" dirty="0">
                <a:solidFill>
                  <a:schemeClr val="accent4"/>
                </a:solidFill>
              </a:rPr>
              <a:t>al</a:t>
            </a:r>
            <a:r>
              <a:rPr lang="de-DE" dirty="0">
                <a:solidFill>
                  <a:schemeClr val="accent4"/>
                </a:solidFill>
              </a:rPr>
              <a:t>(</a:t>
            </a:r>
            <a:r>
              <a:rPr lang="de-DE" dirty="0" err="1">
                <a:solidFill>
                  <a:schemeClr val="accent4"/>
                </a:solidFill>
              </a:rPr>
              <a:t>uminiumhydr</a:t>
            </a:r>
            <a:r>
              <a:rPr lang="de-DE" dirty="0">
                <a:solidFill>
                  <a:schemeClr val="accent4"/>
                </a:solidFill>
              </a:rPr>
              <a:t>)</a:t>
            </a:r>
            <a:r>
              <a:rPr lang="de-DE" b="1" dirty="0" err="1">
                <a:solidFill>
                  <a:schemeClr val="accent4"/>
                </a:solidFill>
              </a:rPr>
              <a:t>ox</a:t>
            </a:r>
            <a:r>
              <a:rPr lang="de-DE" dirty="0">
                <a:solidFill>
                  <a:schemeClr val="accent4"/>
                </a:solidFill>
              </a:rPr>
              <a:t>(</a:t>
            </a:r>
            <a:r>
              <a:rPr lang="de-DE" dirty="0" err="1">
                <a:solidFill>
                  <a:schemeClr val="accent4"/>
                </a:solidFill>
              </a:rPr>
              <a:t>id</a:t>
            </a:r>
            <a:r>
              <a:rPr lang="de-DE" dirty="0">
                <a:solidFill>
                  <a:schemeClr val="accent4"/>
                </a:solidFill>
              </a:rPr>
              <a:t>) </a:t>
            </a:r>
          </a:p>
          <a:p>
            <a:r>
              <a:rPr lang="de-DE" dirty="0">
                <a:solidFill>
                  <a:schemeClr val="accent4"/>
                </a:solidFill>
              </a:rPr>
              <a:t>(OK, die Endsilbe –an ist frei erfunden und</a:t>
            </a:r>
            <a:br>
              <a:rPr lang="de-DE" dirty="0">
                <a:solidFill>
                  <a:schemeClr val="accent4"/>
                </a:solidFill>
              </a:rPr>
            </a:br>
            <a:r>
              <a:rPr lang="de-DE" dirty="0">
                <a:solidFill>
                  <a:schemeClr val="accent4"/>
                </a:solidFill>
              </a:rPr>
              <a:t>soll nach Medizin klingen).</a:t>
            </a:r>
          </a:p>
          <a:p>
            <a:r>
              <a:rPr lang="de-DE" dirty="0">
                <a:solidFill>
                  <a:schemeClr val="accent4"/>
                </a:solidFill>
              </a:rPr>
              <a:t>Auch hierfür wird als Dosierung „1-2 Beutel“</a:t>
            </a:r>
          </a:p>
          <a:p>
            <a:r>
              <a:rPr lang="de-DE" dirty="0">
                <a:solidFill>
                  <a:schemeClr val="accent4"/>
                </a:solidFill>
              </a:rPr>
              <a:t>auf einmal und „nicht mehr als </a:t>
            </a:r>
            <a:r>
              <a:rPr lang="de-DE" dirty="0" err="1">
                <a:solidFill>
                  <a:schemeClr val="accent4"/>
                </a:solidFill>
              </a:rPr>
              <a:t>3x</a:t>
            </a:r>
            <a:r>
              <a:rPr lang="de-DE" dirty="0">
                <a:solidFill>
                  <a:schemeClr val="accent4"/>
                </a:solidFill>
              </a:rPr>
              <a:t> täglich“ angegeben, je nachdem, wie stark man die Schmerzen spürt.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21</a:t>
            </a:fld>
            <a:endParaRPr lang="de-DE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13924" y="503238"/>
            <a:ext cx="535864" cy="90011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3"/>
          <a:srcRect l="13775" t="2750" r="13775" b="2750"/>
          <a:stretch/>
        </p:blipFill>
        <p:spPr>
          <a:xfrm>
            <a:off x="6500002" y="1440000"/>
            <a:ext cx="276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07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961DB-6A4C-470A-BFE3-24928CEFD386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6069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sollte bleiben: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>
                <a:solidFill>
                  <a:schemeClr val="accent4"/>
                </a:solidFill>
              </a:rPr>
              <a:t>Säuren kann man unschädlich machen, indem man sie mit Lauge </a:t>
            </a:r>
            <a:r>
              <a:rPr lang="de-DE" b="1" dirty="0">
                <a:solidFill>
                  <a:schemeClr val="accent4"/>
                </a:solidFill>
              </a:rPr>
              <a:t>neutralisiert</a:t>
            </a:r>
            <a:r>
              <a:rPr lang="de-DE" dirty="0">
                <a:solidFill>
                  <a:schemeClr val="accent4"/>
                </a:solidFill>
              </a:rPr>
              <a:t>.</a:t>
            </a:r>
            <a:br>
              <a:rPr lang="de-DE" dirty="0">
                <a:solidFill>
                  <a:schemeClr val="accent4"/>
                </a:solidFill>
              </a:rPr>
            </a:br>
            <a:r>
              <a:rPr lang="de-DE" sz="1600" b="1" dirty="0">
                <a:solidFill>
                  <a:schemeClr val="accent4"/>
                </a:solidFill>
              </a:rPr>
              <a:t>Hinweis</a:t>
            </a:r>
            <a:r>
              <a:rPr lang="de-DE" sz="1600" dirty="0">
                <a:solidFill>
                  <a:schemeClr val="accent4"/>
                </a:solidFill>
              </a:rPr>
              <a:t>: sie ist dabei nicht wirklich „weg“, aber in der Wirkung unschädlich gemacht.</a:t>
            </a:r>
          </a:p>
          <a:p>
            <a:pPr marL="457200" indent="-457200">
              <a:buFont typeface="+mj-lt"/>
              <a:buAutoNum type="arabicPeriod"/>
            </a:pPr>
            <a:endParaRPr lang="de-DE" dirty="0">
              <a:solidFill>
                <a:schemeClr val="accent4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>
                <a:solidFill>
                  <a:schemeClr val="accent4"/>
                </a:solidFill>
              </a:rPr>
              <a:t>Der Indikator </a:t>
            </a:r>
            <a:r>
              <a:rPr lang="de-DE" b="1" dirty="0">
                <a:solidFill>
                  <a:schemeClr val="accent4"/>
                </a:solidFill>
              </a:rPr>
              <a:t>Bromthymolblau</a:t>
            </a:r>
            <a:r>
              <a:rPr lang="de-DE" dirty="0">
                <a:solidFill>
                  <a:schemeClr val="accent4"/>
                </a:solidFill>
              </a:rPr>
              <a:t> zeigt durch die</a:t>
            </a:r>
            <a:r>
              <a:rPr lang="de-DE" b="1" dirty="0">
                <a:solidFill>
                  <a:schemeClr val="accent4"/>
                </a:solidFill>
              </a:rPr>
              <a:t> grüne Farbe</a:t>
            </a:r>
            <a:r>
              <a:rPr lang="de-DE" dirty="0">
                <a:solidFill>
                  <a:schemeClr val="accent4"/>
                </a:solidFill>
              </a:rPr>
              <a:t> an, wann der </a:t>
            </a:r>
            <a:r>
              <a:rPr lang="de-DE" b="1" dirty="0">
                <a:solidFill>
                  <a:schemeClr val="accent4"/>
                </a:solidFill>
              </a:rPr>
              <a:t>Neutralpunkt</a:t>
            </a:r>
            <a:r>
              <a:rPr lang="de-DE" dirty="0">
                <a:solidFill>
                  <a:schemeClr val="accent4"/>
                </a:solidFill>
              </a:rPr>
              <a:t> erreicht wird, die </a:t>
            </a:r>
            <a:r>
              <a:rPr lang="de-DE" b="1" dirty="0">
                <a:solidFill>
                  <a:schemeClr val="accent4"/>
                </a:solidFill>
              </a:rPr>
              <a:t>Säure</a:t>
            </a:r>
            <a:r>
              <a:rPr lang="de-DE" dirty="0">
                <a:solidFill>
                  <a:schemeClr val="accent4"/>
                </a:solidFill>
              </a:rPr>
              <a:t> also </a:t>
            </a:r>
            <a:r>
              <a:rPr lang="de-DE" b="1" dirty="0">
                <a:solidFill>
                  <a:schemeClr val="accent4"/>
                </a:solidFill>
              </a:rPr>
              <a:t>neutralisiert</a:t>
            </a:r>
            <a:r>
              <a:rPr lang="de-DE" dirty="0">
                <a:solidFill>
                  <a:schemeClr val="accent4"/>
                </a:solidFill>
              </a:rPr>
              <a:t> ist.</a:t>
            </a:r>
          </a:p>
          <a:p>
            <a:pPr marL="457200" indent="-457200">
              <a:buFont typeface="+mj-lt"/>
              <a:buAutoNum type="arabicPeriod"/>
            </a:pPr>
            <a:endParaRPr lang="de-DE" dirty="0">
              <a:solidFill>
                <a:schemeClr val="accent4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>
                <a:solidFill>
                  <a:schemeClr val="accent4"/>
                </a:solidFill>
              </a:rPr>
              <a:t>Die </a:t>
            </a:r>
            <a:r>
              <a:rPr lang="de-DE" b="1" dirty="0">
                <a:solidFill>
                  <a:schemeClr val="accent4"/>
                </a:solidFill>
              </a:rPr>
              <a:t>Stoffmenge</a:t>
            </a:r>
            <a:r>
              <a:rPr lang="de-DE" dirty="0">
                <a:solidFill>
                  <a:schemeClr val="accent4"/>
                </a:solidFill>
              </a:rPr>
              <a:t> der Lauge muss auf die Stoffmenge der Säure </a:t>
            </a:r>
            <a:r>
              <a:rPr lang="de-DE" b="1" dirty="0">
                <a:solidFill>
                  <a:schemeClr val="accent4"/>
                </a:solidFill>
              </a:rPr>
              <a:t>abgestimmt</a:t>
            </a:r>
            <a:r>
              <a:rPr lang="de-DE" dirty="0">
                <a:solidFill>
                  <a:schemeClr val="accent4"/>
                </a:solidFill>
              </a:rPr>
              <a:t> sein.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23</a:t>
            </a:fld>
            <a:endParaRPr lang="de-DE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13924" y="503238"/>
            <a:ext cx="53586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3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961DB-6A4C-470A-BFE3-24928CEFD386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385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Teste dich selbst (Teilchen-Ebene)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Konzentration der Säure liegt bei 20 Säure-Teilchen auf 50 Wasser-Teilchen.</a:t>
            </a:r>
          </a:p>
          <a:p>
            <a:r>
              <a:rPr lang="de-DE" dirty="0" smtClean="0">
                <a:solidFill>
                  <a:schemeClr val="accent4"/>
                </a:solidFill>
              </a:rPr>
              <a:t>Lauge?</a:t>
            </a:r>
          </a:p>
          <a:p>
            <a:r>
              <a:rPr lang="de-DE" dirty="0" smtClean="0"/>
              <a:t>Von </a:t>
            </a:r>
            <a:r>
              <a:rPr lang="de-DE" dirty="0"/>
              <a:t>welcher Lauge benötigst du mehr Volumen, um die Säure zu neutralisieren?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25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Notiere deine Überlegungen in dein Labortagebuch.</a:t>
            </a:r>
          </a:p>
        </p:txBody>
      </p:sp>
      <p:pic>
        <p:nvPicPr>
          <p:cNvPr id="8" name="Inhaltsplatzhalter 59">
            <a:extLst>
              <a:ext uri="{FF2B5EF4-FFF2-40B4-BE49-F238E27FC236}">
                <a16:creationId xmlns:a16="http://schemas.microsoft.com/office/drawing/2014/main" id="{BD484F55-29D1-169E-DEB1-9D01EB9867C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38705" y="503238"/>
            <a:ext cx="486302" cy="900112"/>
          </a:xfrm>
          <a:prstGeom prst="rect">
            <a:avLst/>
          </a:prstGeom>
        </p:spPr>
      </p:pic>
      <p:pic>
        <p:nvPicPr>
          <p:cNvPr id="9" name="Inhaltsplatzhalter 22">
            <a:extLst>
              <a:ext uri="{FF2B5EF4-FFF2-40B4-BE49-F238E27FC236}">
                <a16:creationId xmlns:a16="http://schemas.microsoft.com/office/drawing/2014/main" id="{003E14F1-6C19-189D-0991-C6630D098A6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781181" y="5219700"/>
            <a:ext cx="777612" cy="90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504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Mit beiden Laugen kannst du die Säure neutralisieren.</a:t>
            </a:r>
          </a:p>
          <a:p>
            <a:r>
              <a:rPr lang="de-DE" dirty="0"/>
              <a:t>Von der höher konzentrierten Lauge benötigst du deutlich weniger. Von der niedriger konzentrierten Lauge benötigst du viel mehr.</a:t>
            </a:r>
          </a:p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1952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pPr/>
              <a:t>27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/>
                </a:solidFill>
              </a:rPr>
              <a:t>Wie sicher kannst du erklären, wann sich Säure und Lauge neutralisieren?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Hast du ein grünes Smiley gewählt, freu dich, alles perfekt.</a:t>
            </a:r>
          </a:p>
          <a:p>
            <a:r>
              <a:rPr lang="de-DE" dirty="0"/>
              <a:t>Hast du ein gelbes Smiley gewählt, sieh dir bitte nochmal die die Zusammenfassung auf </a:t>
            </a:r>
            <a:r>
              <a:rPr lang="de-DE" dirty="0">
                <a:solidFill>
                  <a:schemeClr val="accent4"/>
                </a:solidFill>
              </a:rPr>
              <a:t>Seite 29 </a:t>
            </a:r>
            <a:r>
              <a:rPr lang="de-DE" dirty="0"/>
              <a:t>an.</a:t>
            </a:r>
          </a:p>
          <a:p>
            <a:r>
              <a:rPr lang="de-DE" dirty="0"/>
              <a:t>Hast du ein rotes Smiley gewählt, frag deinen Betreuer um Rat. </a:t>
            </a:r>
          </a:p>
        </p:txBody>
      </p:sp>
    </p:spTree>
    <p:extLst>
      <p:ext uri="{BB962C8B-B14F-4D97-AF65-F5344CB8AC3E}">
        <p14:creationId xmlns:p14="http://schemas.microsoft.com/office/powerpoint/2010/main" val="13315947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961DB-6A4C-470A-BFE3-24928CEFD386}" type="slidenum">
              <a:rPr lang="de-DE" smtClean="0"/>
              <a:pPr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851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de-DE" dirty="0"/>
              <a:t>Stecke die LEGO-Steine wieder auseinander und räume sie in die vorgesehenen Behältnisse.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50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Mit dieser Kiste kannst du…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de-DE" dirty="0">
                <a:solidFill>
                  <a:schemeClr val="accent4"/>
                </a:solidFill>
              </a:rPr>
              <a:t>…das Problem sicher lösen.</a:t>
            </a:r>
          </a:p>
          <a:p>
            <a:endParaRPr lang="de-DE" dirty="0" smtClean="0"/>
          </a:p>
          <a:p>
            <a:r>
              <a:rPr lang="de-DE" dirty="0" smtClean="0"/>
              <a:t>…erklären, was bei einer Neutralisationsreaktion auf Teilchenebene geschieht.</a:t>
            </a:r>
            <a:endParaRPr lang="de-DE" dirty="0"/>
          </a:p>
          <a:p>
            <a:endParaRPr lang="de-DE" dirty="0"/>
          </a:p>
          <a:p>
            <a:r>
              <a:rPr lang="de-DE" dirty="0">
                <a:solidFill>
                  <a:schemeClr val="accent4"/>
                </a:solidFill>
              </a:rPr>
              <a:t>Immer wenn uns die Stoff-Ebene nicht ausreicht, um das Problem vollständig zu lösen, müssen wir die Teilchen-Ebene betrachten.</a:t>
            </a:r>
          </a:p>
          <a:p>
            <a:endParaRPr lang="de-DE" dirty="0">
              <a:solidFill>
                <a:schemeClr val="accent4"/>
              </a:solidFill>
            </a:endParaRPr>
          </a:p>
          <a:p>
            <a:r>
              <a:rPr lang="de-DE" dirty="0">
                <a:solidFill>
                  <a:schemeClr val="accent4"/>
                </a:solidFill>
              </a:rPr>
              <a:t>Die Reaktionen hast du im vorausgegangenen Teil kennen gelernt.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3</a:t>
            </a:fld>
            <a:endParaRPr lang="de-DE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31800" y="511634"/>
            <a:ext cx="900113" cy="88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217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961DB-6A4C-470A-BFE3-24928CEFD386}" type="slidenum">
              <a:rPr lang="de-DE" smtClean="0"/>
              <a:pPr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745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/>
              <a:t>Bildquellen: </a:t>
            </a:r>
          </a:p>
          <a:p>
            <a:r>
              <a:rPr lang="de-DE" dirty="0"/>
              <a:t>Alle Bilder wurden, sofern nicht anders angegeben, in der Didaktik der Chemie, Universität Bayreuth aufgenommen.</a:t>
            </a:r>
          </a:p>
          <a:p>
            <a:r>
              <a:rPr lang="de-DE" dirty="0"/>
              <a:t>Präparate-Bilder und Dosierungen stammen von https://www.medpex.de/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0DB9-0322-4ED9-940E-5222A7C612BE}" type="slidenum">
              <a:rPr lang="de-DE" smtClean="0"/>
              <a:pPr/>
              <a:t>31</a:t>
            </a:fld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de-DE" dirty="0"/>
              <a:t>Diese Anleitung wurde gefertigt von</a:t>
            </a:r>
          </a:p>
          <a:p>
            <a:r>
              <a:rPr lang="de-DE" b="1" dirty="0"/>
              <a:t>Fin Liebrecht</a:t>
            </a:r>
            <a:endParaRPr lang="de-DE" dirty="0"/>
          </a:p>
          <a:p>
            <a:r>
              <a:rPr lang="de-DE" dirty="0"/>
              <a:t>im Rahmen der Masterarbeit</a:t>
            </a:r>
          </a:p>
          <a:p>
            <a:r>
              <a:rPr lang="de-DE" dirty="0"/>
              <a:t>in der Abteilung für Didaktik der Chemie</a:t>
            </a:r>
          </a:p>
          <a:p>
            <a:r>
              <a:rPr lang="de-DE" dirty="0"/>
              <a:t>an der Universität Bayreuth.</a:t>
            </a:r>
          </a:p>
        </p:txBody>
      </p:sp>
    </p:spTree>
    <p:extLst>
      <p:ext uri="{BB962C8B-B14F-4D97-AF65-F5344CB8AC3E}">
        <p14:creationId xmlns:p14="http://schemas.microsoft.com/office/powerpoint/2010/main" val="146736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961DB-6A4C-470A-BFE3-24928CEFD386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49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1 von </a:t>
            </a:r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Modell, bestehend aus Glas A und Glas B, findest du jeweils eine Darstellung von zwei unterschiedlichen Konzentrationen. Dabei stellen die </a:t>
            </a:r>
            <a:r>
              <a:rPr lang="de-DE" dirty="0">
                <a:solidFill>
                  <a:schemeClr val="accent4"/>
                </a:solidFill>
              </a:rPr>
              <a:t>roten Kugeln</a:t>
            </a:r>
            <a:r>
              <a:rPr lang="de-DE" dirty="0"/>
              <a:t> die Teilchen eines Stoffes X dar und die </a:t>
            </a:r>
            <a:r>
              <a:rPr lang="de-DE" dirty="0">
                <a:solidFill>
                  <a:schemeClr val="accent4"/>
                </a:solidFill>
              </a:rPr>
              <a:t>weißen Kugeln sind </a:t>
            </a:r>
            <a:r>
              <a:rPr lang="de-DE" dirty="0"/>
              <a:t>Wasser-Teilchen. Lass die Gläser immer geschlossen.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5</a:t>
            </a:fld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Entscheide, in welchem der beiden Gläser sich die höhere Konzentration des Stoffes X befindet.</a:t>
            </a:r>
          </a:p>
        </p:txBody>
      </p:sp>
      <p:pic>
        <p:nvPicPr>
          <p:cNvPr id="8" name="Inhaltsplatzhalter 22">
            <a:extLst>
              <a:ext uri="{FF2B5EF4-FFF2-40B4-BE49-F238E27FC236}">
                <a16:creationId xmlns:a16="http://schemas.microsoft.com/office/drawing/2014/main" id="{003E14F1-6C19-189D-0991-C6630D098A6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781181" y="5219700"/>
            <a:ext cx="777612" cy="90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624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0DB9-0322-4ED9-940E-5222A7C612BE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69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Glas A sind mehr X-Teilchen im gleichen Volumen enthalten als in Glas B.</a:t>
            </a:r>
          </a:p>
          <a:p>
            <a:endParaRPr lang="de-DE" dirty="0"/>
          </a:p>
          <a:p>
            <a:r>
              <a:rPr lang="de-DE" dirty="0">
                <a:solidFill>
                  <a:schemeClr val="accent4"/>
                </a:solidFill>
              </a:rPr>
              <a:t>Bilder/Grafiken zu Glas A und B einfügen.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373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0DB9-0322-4ED9-940E-5222A7C612BE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521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Beobachtung:</a:t>
            </a:r>
          </a:p>
          <a:p>
            <a:r>
              <a:rPr lang="de-DE" dirty="0"/>
              <a:t>Der Stoff X ist in Glas B höher konzentriert. </a:t>
            </a:r>
          </a:p>
          <a:p>
            <a:endParaRPr lang="de-DE" dirty="0"/>
          </a:p>
          <a:p>
            <a:r>
              <a:rPr lang="de-DE" dirty="0"/>
              <a:t>So eine direkte Beobachtung (Zählen) von Teilchen ist nur im Modell möglich.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AC7D-4B30-4604-BD35-0C4E56313D0D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7226253"/>
      </p:ext>
    </p:extLst>
  </p:cSld>
  <p:clrMapOvr>
    <a:masterClrMapping/>
  </p:clrMapOvr>
</p:sld>
</file>

<file path=ppt/theme/theme1.xml><?xml version="1.0" encoding="utf-8"?>
<a:theme xmlns:a="http://schemas.openxmlformats.org/drawingml/2006/main" name="1_Titel">
  <a:themeElements>
    <a:clrScheme name="Did Chemie">
      <a:dk1>
        <a:sysClr val="windowText" lastClr="000000"/>
      </a:dk1>
      <a:lt1>
        <a:sysClr val="window" lastClr="FFFFFF"/>
      </a:lt1>
      <a:dk2>
        <a:srgbClr val="646464"/>
      </a:dk2>
      <a:lt2>
        <a:srgbClr val="DCDCDC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Aufgaben">
  <a:themeElements>
    <a:clrScheme name="Did Chemie">
      <a:dk1>
        <a:sysClr val="windowText" lastClr="000000"/>
      </a:dk1>
      <a:lt1>
        <a:sysClr val="window" lastClr="FFFFFF"/>
      </a:lt1>
      <a:dk2>
        <a:srgbClr val="646464"/>
      </a:dk2>
      <a:lt2>
        <a:srgbClr val="DCDCDC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96FF"/>
      </a:folHlink>
    </a:clrScheme>
    <a:fontScheme name="Regi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Rueckseiten">
  <a:themeElements>
    <a:clrScheme name="Regina">
      <a:dk1>
        <a:srgbClr val="000000"/>
      </a:dk1>
      <a:lt1>
        <a:srgbClr val="FFFFFF"/>
      </a:lt1>
      <a:dk2>
        <a:srgbClr val="0000FF"/>
      </a:dk2>
      <a:lt2>
        <a:srgbClr val="00FF00"/>
      </a:lt2>
      <a:accent1>
        <a:srgbClr val="FF0000"/>
      </a:accent1>
      <a:accent2>
        <a:srgbClr val="FF00FF"/>
      </a:accent2>
      <a:accent3>
        <a:srgbClr val="9966FF"/>
      </a:accent3>
      <a:accent4>
        <a:srgbClr val="00FFFF"/>
      </a:accent4>
      <a:accent5>
        <a:srgbClr val="FFFF00"/>
      </a:accent5>
      <a:accent6>
        <a:srgbClr val="A50021"/>
      </a:accent6>
      <a:hlink>
        <a:srgbClr val="0000FF"/>
      </a:hlink>
      <a:folHlink>
        <a:srgbClr val="00CC66"/>
      </a:folHlink>
    </a:clrScheme>
    <a:fontScheme name="Regi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864</Words>
  <Application>Microsoft Office PowerPoint</Application>
  <PresentationFormat>A4-Papier (210 x 297 mm)</PresentationFormat>
  <Paragraphs>125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31</vt:i4>
      </vt:variant>
    </vt:vector>
  </HeadingPairs>
  <TitlesOfParts>
    <vt:vector size="36" baseType="lpstr">
      <vt:lpstr>Arial</vt:lpstr>
      <vt:lpstr>Calibri</vt:lpstr>
      <vt:lpstr>1_Titel</vt:lpstr>
      <vt:lpstr>2_Aufgaben</vt:lpstr>
      <vt:lpstr>3_Rueckseiten</vt:lpstr>
      <vt:lpstr>Lecker Essen – und dann?</vt:lpstr>
      <vt:lpstr>PowerPoint-Präsentation</vt:lpstr>
      <vt:lpstr>Mit dieser Kiste kannst du…</vt:lpstr>
      <vt:lpstr>PowerPoint-Präsentation</vt:lpstr>
      <vt:lpstr>Aufgabe 1 von 2</vt:lpstr>
      <vt:lpstr>PowerPoint-Präsentation</vt:lpstr>
      <vt:lpstr>PowerPoint-Präsentation</vt:lpstr>
      <vt:lpstr>PowerPoint-Präsentation</vt:lpstr>
      <vt:lpstr>PowerPoint-Präsentation</vt:lpstr>
      <vt:lpstr>Aufgabe 2 von 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Information</vt:lpstr>
      <vt:lpstr>PowerPoint-Präsentation</vt:lpstr>
      <vt:lpstr>Lösungen aus der Apotheke, Bsp. 1</vt:lpstr>
      <vt:lpstr>PowerPoint-Präsentation</vt:lpstr>
      <vt:lpstr>Lösungen aus der Apotheke, Bsp. 2</vt:lpstr>
      <vt:lpstr>PowerPoint-Präsentation</vt:lpstr>
      <vt:lpstr>Das sollte bleiben:</vt:lpstr>
      <vt:lpstr>PowerPoint-Präsentation</vt:lpstr>
      <vt:lpstr>Teste dich selbst (Teilchen-Ebene)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</dc:creator>
  <cp:lastModifiedBy>Fin</cp:lastModifiedBy>
  <cp:revision>128</cp:revision>
  <cp:lastPrinted>2022-08-03T08:41:10Z</cp:lastPrinted>
  <dcterms:created xsi:type="dcterms:W3CDTF">2016-04-13T08:36:10Z</dcterms:created>
  <dcterms:modified xsi:type="dcterms:W3CDTF">2022-11-03T13:29:42Z</dcterms:modified>
  <cp:contentStatus/>
</cp:coreProperties>
</file>