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 id="2147483699" r:id="rId2"/>
    <p:sldMasterId id="2147483710" r:id="rId3"/>
  </p:sldMasterIdLst>
  <p:notesMasterIdLst>
    <p:notesMasterId r:id="rId42"/>
  </p:notesMasterIdLst>
  <p:sldIdLst>
    <p:sldId id="256" r:id="rId4"/>
    <p:sldId id="311" r:id="rId5"/>
    <p:sldId id="321" r:id="rId6"/>
    <p:sldId id="312" r:id="rId7"/>
    <p:sldId id="322" r:id="rId8"/>
    <p:sldId id="323" r:id="rId9"/>
    <p:sldId id="324" r:id="rId10"/>
    <p:sldId id="325" r:id="rId11"/>
    <p:sldId id="326" r:id="rId12"/>
    <p:sldId id="313" r:id="rId13"/>
    <p:sldId id="267" r:id="rId14"/>
    <p:sldId id="317" r:id="rId15"/>
    <p:sldId id="306" r:id="rId16"/>
    <p:sldId id="341" r:id="rId17"/>
    <p:sldId id="268" r:id="rId18"/>
    <p:sldId id="269" r:id="rId19"/>
    <p:sldId id="271" r:id="rId20"/>
    <p:sldId id="319" r:id="rId21"/>
    <p:sldId id="308" r:id="rId22"/>
    <p:sldId id="309" r:id="rId23"/>
    <p:sldId id="264" r:id="rId24"/>
    <p:sldId id="273" r:id="rId25"/>
    <p:sldId id="344" r:id="rId26"/>
    <p:sldId id="342" r:id="rId27"/>
    <p:sldId id="343" r:id="rId28"/>
    <p:sldId id="331" r:id="rId29"/>
    <p:sldId id="332" r:id="rId30"/>
    <p:sldId id="333" r:id="rId31"/>
    <p:sldId id="334" r:id="rId32"/>
    <p:sldId id="337" r:id="rId33"/>
    <p:sldId id="338" r:id="rId34"/>
    <p:sldId id="339" r:id="rId35"/>
    <p:sldId id="340" r:id="rId36"/>
    <p:sldId id="335" r:id="rId37"/>
    <p:sldId id="336" r:id="rId38"/>
    <p:sldId id="304" r:id="rId39"/>
    <p:sldId id="320" r:id="rId40"/>
    <p:sldId id="277" r:id="rId41"/>
  </p:sldIdLst>
  <p:sldSz cx="9906000" cy="6858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6239">
          <p15:clr>
            <a:srgbClr val="A4A3A4"/>
          </p15:clr>
        </p15:guide>
        <p15:guide id="3" orient="horz" pos="3249" userDrawn="1">
          <p15:clr>
            <a:srgbClr val="A4A3A4"/>
          </p15:clr>
        </p15:guide>
        <p15:guide id="4" orient="horz" pos="1525" userDrawn="1">
          <p15:clr>
            <a:srgbClr val="A4A3A4"/>
          </p15:clr>
        </p15:guide>
        <p15:guide id="5" orient="horz" pos="2341">
          <p15:clr>
            <a:srgbClr val="A4A3A4"/>
          </p15:clr>
        </p15:guide>
        <p15:guide id="6" orient="horz" pos="3748">
          <p15:clr>
            <a:srgbClr val="A4A3A4"/>
          </p15:clr>
        </p15:guide>
        <p15:guide id="7" pos="5411">
          <p15:clr>
            <a:srgbClr val="A4A3A4"/>
          </p15:clr>
        </p15:guide>
        <p15:guide id="8" pos="3120">
          <p15:clr>
            <a:srgbClr val="A4A3A4"/>
          </p15:clr>
        </p15:guide>
        <p15:guide id="9" pos="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92" autoAdjust="0"/>
    <p:restoredTop sz="94724" autoAdjust="0"/>
  </p:normalViewPr>
  <p:slideViewPr>
    <p:cSldViewPr showGuides="1">
      <p:cViewPr varScale="1">
        <p:scale>
          <a:sx n="115" d="100"/>
          <a:sy n="115" d="100"/>
        </p:scale>
        <p:origin x="408" y="114"/>
      </p:cViewPr>
      <p:guideLst>
        <p:guide orient="horz" pos="4320"/>
        <p:guide pos="6239"/>
        <p:guide orient="horz" pos="3249"/>
        <p:guide orient="horz" pos="1525"/>
        <p:guide orient="horz" pos="2341"/>
        <p:guide orient="horz" pos="3748"/>
        <p:guide pos="5411"/>
        <p:guide pos="3120"/>
        <p:guide pos="85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1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6443"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64" y="0"/>
            <a:ext cx="2946443" cy="496332"/>
          </a:xfrm>
          <a:prstGeom prst="rect">
            <a:avLst/>
          </a:prstGeom>
        </p:spPr>
        <p:txBody>
          <a:bodyPr vert="horz" lIns="91440" tIns="45720" rIns="91440" bIns="45720" rtlCol="0"/>
          <a:lstStyle>
            <a:lvl1pPr algn="r">
              <a:defRPr sz="1200"/>
            </a:lvl1pPr>
          </a:lstStyle>
          <a:p>
            <a:fld id="{99A39320-80CD-41CE-BF2B-D66B62459C6C}" type="datetimeFigureOut">
              <a:rPr lang="de-DE" smtClean="0"/>
              <a:pPr/>
              <a:t>18.10.2022</a:t>
            </a:fld>
            <a:endParaRPr lang="de-DE"/>
          </a:p>
        </p:txBody>
      </p:sp>
      <p:sp>
        <p:nvSpPr>
          <p:cNvPr id="4" name="Folienbildplatzhalter 3"/>
          <p:cNvSpPr>
            <a:spLocks noGrp="1" noRot="1" noChangeAspect="1"/>
          </p:cNvSpPr>
          <p:nvPr>
            <p:ph type="sldImg" idx="2"/>
          </p:nvPr>
        </p:nvSpPr>
        <p:spPr>
          <a:xfrm>
            <a:off x="711200" y="744538"/>
            <a:ext cx="5376863"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0551" y="4715154"/>
            <a:ext cx="5438140" cy="4466987"/>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428664"/>
            <a:ext cx="2946443"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64" y="9428664"/>
            <a:ext cx="2946443" cy="496332"/>
          </a:xfrm>
          <a:prstGeom prst="rect">
            <a:avLst/>
          </a:prstGeom>
        </p:spPr>
        <p:txBody>
          <a:bodyPr vert="horz" lIns="91440" tIns="45720" rIns="91440" bIns="45720" rtlCol="0" anchor="b"/>
          <a:lstStyle>
            <a:lvl1pPr algn="r">
              <a:defRPr sz="1200"/>
            </a:lvl1pPr>
          </a:lstStyle>
          <a:p>
            <a:fld id="{2370C464-6212-4997-B294-383C06177632}" type="slidenum">
              <a:rPr lang="de-DE" smtClean="0"/>
              <a:pPr/>
              <a:t>‹Nr.›</a:t>
            </a:fld>
            <a:endParaRPr lang="de-DE"/>
          </a:p>
        </p:txBody>
      </p:sp>
    </p:spTree>
    <p:extLst>
      <p:ext uri="{BB962C8B-B14F-4D97-AF65-F5344CB8AC3E}">
        <p14:creationId xmlns:p14="http://schemas.microsoft.com/office/powerpoint/2010/main" val="1291381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710475"/>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50000" y="5580950"/>
            <a:ext cx="7200000" cy="540000"/>
          </a:xfrm>
        </p:spPr>
        <p:txBody>
          <a:bodyPr anchor="ctr">
            <a:noAutofit/>
          </a:bodyPr>
          <a:lstStyle>
            <a:lvl1pPr>
              <a:defRPr b="1"/>
            </a:lvl1pPr>
          </a:lstStyle>
          <a:p>
            <a:pPr lvl="0"/>
            <a:r>
              <a:rPr lang="de-DE" dirty="0"/>
              <a:t>Textmasterformat bearbeiten</a:t>
            </a:r>
          </a:p>
        </p:txBody>
      </p:sp>
      <p:sp>
        <p:nvSpPr>
          <p:cNvPr id="2" name="Foliennummernplatzhalter 1"/>
          <p:cNvSpPr>
            <a:spLocks noGrp="1"/>
          </p:cNvSpPr>
          <p:nvPr>
            <p:ph type="sldNum" sz="quarter" idx="12"/>
          </p:nvPr>
        </p:nvSpPr>
        <p:spPr/>
        <p:txBody>
          <a:bodyPr/>
          <a:lstStyle/>
          <a:p>
            <a:fld id="{512B0DB9-0322-4ED9-940E-5222A7C612BE}" type="slidenum">
              <a:rPr lang="de-DE" smtClean="0">
                <a:solidFill>
                  <a:srgbClr val="000000">
                    <a:tint val="75000"/>
                  </a:srgbClr>
                </a:solidFill>
              </a:rPr>
              <a:pPr/>
              <a:t>‹Nr.›</a:t>
            </a:fld>
            <a:endParaRPr lang="de-DE" dirty="0">
              <a:solidFill>
                <a:srgbClr val="000000">
                  <a:tint val="75000"/>
                </a:srgbClr>
              </a:solidFill>
            </a:endParaRPr>
          </a:p>
        </p:txBody>
      </p:sp>
    </p:spTree>
    <p:extLst>
      <p:ext uri="{BB962C8B-B14F-4D97-AF65-F5344CB8AC3E}">
        <p14:creationId xmlns:p14="http://schemas.microsoft.com/office/powerpoint/2010/main" val="281873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76045" y="1620000"/>
            <a:ext cx="7200000" cy="4320000"/>
          </a:xfrm>
        </p:spPr>
        <p:txBody>
          <a:bodyPr>
            <a:noAutofit/>
          </a:bodyPr>
          <a:lstStyle>
            <a:lvl1pPr marL="177800" indent="-177800">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pic>
        <p:nvPicPr>
          <p:cNvPr id="7" name="Grafik 6"/>
          <p:cNvPicPr>
            <a:picLocks noChangeAspect="1"/>
          </p:cNvPicPr>
          <p:nvPr userDrawn="1"/>
        </p:nvPicPr>
        <p:blipFill>
          <a:blip r:embed="rId2"/>
          <a:stretch>
            <a:fillRect/>
          </a:stretch>
        </p:blipFill>
        <p:spPr>
          <a:xfrm>
            <a:off x="592044" y="517525"/>
            <a:ext cx="530526" cy="720000"/>
          </a:xfrm>
          <a:prstGeom prst="rect">
            <a:avLst/>
          </a:prstGeom>
        </p:spPr>
      </p:pic>
      <p:sp>
        <p:nvSpPr>
          <p:cNvPr id="10" name="Textfeld 9"/>
          <p:cNvSpPr txBox="1"/>
          <p:nvPr userDrawn="1"/>
        </p:nvSpPr>
        <p:spPr>
          <a:xfrm>
            <a:off x="3944787" y="685930"/>
            <a:ext cx="2024913" cy="523220"/>
          </a:xfrm>
          <a:prstGeom prst="rect">
            <a:avLst/>
          </a:prstGeom>
          <a:noFill/>
        </p:spPr>
        <p:txBody>
          <a:bodyPr wrap="none" rtlCol="0" anchor="ctr">
            <a:noAutofit/>
          </a:bodyPr>
          <a:lstStyle/>
          <a:p>
            <a:pPr algn="ctr"/>
            <a:r>
              <a:rPr lang="de-DE" sz="2800" dirty="0">
                <a:solidFill>
                  <a:srgbClr val="000000"/>
                </a:solidFill>
              </a:rPr>
              <a:t>Entsorgung</a:t>
            </a:r>
          </a:p>
        </p:txBody>
      </p:sp>
    </p:spTree>
    <p:extLst>
      <p:ext uri="{BB962C8B-B14F-4D97-AF65-F5344CB8AC3E}">
        <p14:creationId xmlns:p14="http://schemas.microsoft.com/office/powerpoint/2010/main" val="1300029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76045" y="1620000"/>
            <a:ext cx="7200000" cy="4320000"/>
          </a:xfrm>
        </p:spPr>
        <p:txBody>
          <a:bodyPr anchor="ctr">
            <a:noAutofit/>
          </a:bodyPr>
          <a:lstStyle>
            <a:lvl1pPr algn="ctr">
              <a:defRPr sz="2400"/>
            </a:lvl1pPr>
            <a:lvl2pPr algn="ctr">
              <a:defRPr sz="2400"/>
            </a:lvl2pPr>
            <a:lvl3pPr algn="ctr">
              <a:defRPr sz="2400"/>
            </a:lvl3pPr>
            <a:lvl4pPr algn="ctr">
              <a:defRPr sz="2400"/>
            </a:lvl4pPr>
            <a:lvl5pPr algn="ctr">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10" name="Textfeld 9"/>
          <p:cNvSpPr txBox="1"/>
          <p:nvPr userDrawn="1"/>
        </p:nvSpPr>
        <p:spPr>
          <a:xfrm>
            <a:off x="4505037" y="685930"/>
            <a:ext cx="904415" cy="523220"/>
          </a:xfrm>
          <a:prstGeom prst="rect">
            <a:avLst/>
          </a:prstGeom>
          <a:noFill/>
        </p:spPr>
        <p:txBody>
          <a:bodyPr wrap="none" rtlCol="0" anchor="ctr">
            <a:noAutofit/>
          </a:bodyPr>
          <a:lstStyle/>
          <a:p>
            <a:pPr algn="ctr"/>
            <a:r>
              <a:rPr lang="de-DE" sz="2800" dirty="0">
                <a:solidFill>
                  <a:srgbClr val="000000"/>
                </a:solidFill>
              </a:rPr>
              <a:t>Hilfe</a:t>
            </a:r>
          </a:p>
        </p:txBody>
      </p:sp>
      <p:pic>
        <p:nvPicPr>
          <p:cNvPr id="2" name="Grafik 1"/>
          <p:cNvPicPr>
            <a:picLocks noChangeAspect="1"/>
          </p:cNvPicPr>
          <p:nvPr userDrawn="1"/>
        </p:nvPicPr>
        <p:blipFill>
          <a:blip r:embed="rId2"/>
          <a:stretch>
            <a:fillRect/>
          </a:stretch>
        </p:blipFill>
        <p:spPr>
          <a:xfrm>
            <a:off x="663688" y="518400"/>
            <a:ext cx="308571" cy="720000"/>
          </a:xfrm>
          <a:prstGeom prst="rect">
            <a:avLst/>
          </a:prstGeom>
        </p:spPr>
      </p:pic>
    </p:spTree>
    <p:extLst>
      <p:ext uri="{BB962C8B-B14F-4D97-AF65-F5344CB8AC3E}">
        <p14:creationId xmlns:p14="http://schemas.microsoft.com/office/powerpoint/2010/main" val="438460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33262"/>
            <a:ext cx="7200000" cy="3600000"/>
          </a:xfrm>
        </p:spPr>
        <p:txBody>
          <a:bodyPr anchor="ctr">
            <a:noAutofit/>
          </a:bodyPr>
          <a:lstStyle>
            <a:lvl1pPr algn="ctr">
              <a:defRPr sz="2400"/>
            </a:lvl1pPr>
            <a:lvl2pPr algn="ctr">
              <a:defRPr sz="2400"/>
            </a:lvl2pPr>
            <a:lvl3pPr algn="ctr">
              <a:defRPr sz="2400"/>
            </a:lvl3pPr>
            <a:lvl4pPr algn="ctr">
              <a:defRPr sz="2400"/>
            </a:lvl4pPr>
            <a:lvl5pPr algn="ctr">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5" name="Inhaltsplatzhalter 4"/>
          <p:cNvSpPr>
            <a:spLocks noGrp="1"/>
          </p:cNvSpPr>
          <p:nvPr>
            <p:ph sz="quarter" idx="14"/>
          </p:nvPr>
        </p:nvSpPr>
        <p:spPr>
          <a:xfrm>
            <a:off x="496800" y="5229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9000"/>
            <a:ext cx="6840000" cy="900000"/>
          </a:xfrm>
        </p:spPr>
        <p:txBody>
          <a:bodyPr anchor="ctr">
            <a:noAutofit/>
          </a:bodyPr>
          <a:lstStyle>
            <a:lvl1pPr>
              <a:defRPr sz="2000" b="0">
                <a:solidFill>
                  <a:schemeClr val="tx2"/>
                </a:solidFill>
              </a:defRPr>
            </a:lvl1pPr>
          </a:lstStyle>
          <a:p>
            <a:pPr lvl="0"/>
            <a:r>
              <a:rPr lang="de-DE" dirty="0"/>
              <a:t>Textmasterformat bearbeiten</a:t>
            </a:r>
          </a:p>
        </p:txBody>
      </p:sp>
      <p:sp>
        <p:nvSpPr>
          <p:cNvPr id="10" name="Textfeld 9"/>
          <p:cNvSpPr txBox="1"/>
          <p:nvPr userDrawn="1"/>
        </p:nvSpPr>
        <p:spPr>
          <a:xfrm>
            <a:off x="4505037" y="685930"/>
            <a:ext cx="904415" cy="523220"/>
          </a:xfrm>
          <a:prstGeom prst="rect">
            <a:avLst/>
          </a:prstGeom>
          <a:noFill/>
        </p:spPr>
        <p:txBody>
          <a:bodyPr wrap="none" rtlCol="0" anchor="ctr">
            <a:noAutofit/>
          </a:bodyPr>
          <a:lstStyle/>
          <a:p>
            <a:pPr algn="ctr"/>
            <a:r>
              <a:rPr lang="de-DE" sz="2800" dirty="0">
                <a:solidFill>
                  <a:srgbClr val="000000"/>
                </a:solidFill>
              </a:rPr>
              <a:t>Hilfe</a:t>
            </a:r>
          </a:p>
        </p:txBody>
      </p:sp>
      <p:pic>
        <p:nvPicPr>
          <p:cNvPr id="11" name="Grafik 10"/>
          <p:cNvPicPr>
            <a:picLocks noChangeAspect="1"/>
          </p:cNvPicPr>
          <p:nvPr userDrawn="1"/>
        </p:nvPicPr>
        <p:blipFill>
          <a:blip r:embed="rId2"/>
          <a:stretch>
            <a:fillRect/>
          </a:stretch>
        </p:blipFill>
        <p:spPr>
          <a:xfrm>
            <a:off x="663688" y="518400"/>
            <a:ext cx="308571" cy="720000"/>
          </a:xfrm>
          <a:prstGeom prst="rect">
            <a:avLst/>
          </a:prstGeom>
        </p:spPr>
      </p:pic>
    </p:spTree>
    <p:extLst>
      <p:ext uri="{BB962C8B-B14F-4D97-AF65-F5344CB8AC3E}">
        <p14:creationId xmlns:p14="http://schemas.microsoft.com/office/powerpoint/2010/main" val="3533254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76045" y="1620000"/>
            <a:ext cx="7200000" cy="4320000"/>
          </a:xfrm>
        </p:spPr>
        <p:txBody>
          <a:bodyPr anchor="ctr">
            <a:noAutofit/>
          </a:bodyPr>
          <a:lstStyle>
            <a:lvl1pPr algn="ctr">
              <a:defRPr sz="2400"/>
            </a:lvl1pPr>
            <a:lvl2pPr algn="ctr">
              <a:defRPr sz="2400"/>
            </a:lvl2pPr>
            <a:lvl3pPr algn="ctr">
              <a:defRPr sz="2400"/>
            </a:lvl3pPr>
            <a:lvl4pPr algn="ctr">
              <a:defRPr sz="2400"/>
            </a:lvl4pPr>
            <a:lvl5pPr algn="ctr">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10" name="Textfeld 9"/>
          <p:cNvSpPr txBox="1"/>
          <p:nvPr userDrawn="1"/>
        </p:nvSpPr>
        <p:spPr>
          <a:xfrm>
            <a:off x="4274205" y="685930"/>
            <a:ext cx="1366080" cy="523220"/>
          </a:xfrm>
          <a:prstGeom prst="rect">
            <a:avLst/>
          </a:prstGeom>
          <a:noFill/>
        </p:spPr>
        <p:txBody>
          <a:bodyPr wrap="none" rtlCol="0" anchor="ctr">
            <a:noAutofit/>
          </a:bodyPr>
          <a:lstStyle/>
          <a:p>
            <a:pPr algn="ctr"/>
            <a:r>
              <a:rPr lang="de-DE" sz="2800" dirty="0">
                <a:solidFill>
                  <a:srgbClr val="000000"/>
                </a:solidFill>
              </a:rPr>
              <a:t>Lösung</a:t>
            </a:r>
          </a:p>
        </p:txBody>
      </p:sp>
      <p:pic>
        <p:nvPicPr>
          <p:cNvPr id="2" name="Inhaltsplatzhalter 33">
            <a:extLst>
              <a:ext uri="{FF2B5EF4-FFF2-40B4-BE49-F238E27FC236}">
                <a16:creationId xmlns:a16="http://schemas.microsoft.com/office/drawing/2014/main" id="{B8D44930-5B21-8B1F-E098-8DCDBF98610C}"/>
              </a:ext>
            </a:extLst>
          </p:cNvPr>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721203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33262"/>
            <a:ext cx="7200000" cy="3600000"/>
          </a:xfrm>
        </p:spPr>
        <p:txBody>
          <a:bodyPr anchor="ctr">
            <a:noAutofit/>
          </a:bodyPr>
          <a:lstStyle>
            <a:lvl1pPr algn="ctr">
              <a:defRPr sz="2400"/>
            </a:lvl1pPr>
            <a:lvl2pPr algn="ctr">
              <a:defRPr sz="2400"/>
            </a:lvl2pPr>
            <a:lvl3pPr algn="ctr">
              <a:defRPr sz="2400"/>
            </a:lvl3pPr>
            <a:lvl4pPr algn="ctr">
              <a:defRPr sz="2400"/>
            </a:lvl4pPr>
            <a:lvl5pPr algn="ctr">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5" name="Inhaltsplatzhalter 4"/>
          <p:cNvSpPr>
            <a:spLocks noGrp="1"/>
          </p:cNvSpPr>
          <p:nvPr>
            <p:ph sz="quarter" idx="14"/>
          </p:nvPr>
        </p:nvSpPr>
        <p:spPr>
          <a:xfrm>
            <a:off x="496800" y="5229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9000"/>
            <a:ext cx="6840000" cy="900000"/>
          </a:xfrm>
        </p:spPr>
        <p:txBody>
          <a:bodyPr anchor="ctr">
            <a:noAutofit/>
          </a:bodyPr>
          <a:lstStyle>
            <a:lvl1pPr>
              <a:defRPr sz="2000" b="0">
                <a:solidFill>
                  <a:schemeClr val="tx2"/>
                </a:solidFill>
              </a:defRPr>
            </a:lvl1pPr>
          </a:lstStyle>
          <a:p>
            <a:pPr lvl="0"/>
            <a:r>
              <a:rPr lang="de-DE" dirty="0"/>
              <a:t>Textmasterformat bearbeiten</a:t>
            </a:r>
          </a:p>
        </p:txBody>
      </p:sp>
      <p:sp>
        <p:nvSpPr>
          <p:cNvPr id="10" name="Textfeld 9"/>
          <p:cNvSpPr txBox="1"/>
          <p:nvPr userDrawn="1"/>
        </p:nvSpPr>
        <p:spPr>
          <a:xfrm>
            <a:off x="4274205" y="685930"/>
            <a:ext cx="1366080" cy="523220"/>
          </a:xfrm>
          <a:prstGeom prst="rect">
            <a:avLst/>
          </a:prstGeom>
          <a:noFill/>
        </p:spPr>
        <p:txBody>
          <a:bodyPr wrap="none" rtlCol="0" anchor="ctr">
            <a:noAutofit/>
          </a:bodyPr>
          <a:lstStyle/>
          <a:p>
            <a:pPr algn="ctr"/>
            <a:r>
              <a:rPr lang="de-DE" sz="2800" dirty="0">
                <a:solidFill>
                  <a:srgbClr val="000000"/>
                </a:solidFill>
              </a:rPr>
              <a:t>Lösung</a:t>
            </a:r>
          </a:p>
        </p:txBody>
      </p:sp>
      <p:pic>
        <p:nvPicPr>
          <p:cNvPr id="7" name="Grafik 6"/>
          <p:cNvPicPr>
            <a:picLocks noChangeAspect="1"/>
          </p:cNvPicPr>
          <p:nvPr userDrawn="1"/>
        </p:nvPicPr>
        <p:blipFill>
          <a:blip r:embed="rId2"/>
          <a:stretch>
            <a:fillRect/>
          </a:stretch>
        </p:blipFill>
        <p:spPr>
          <a:xfrm>
            <a:off x="771263" y="518400"/>
            <a:ext cx="351074" cy="720000"/>
          </a:xfrm>
          <a:prstGeom prst="rect">
            <a:avLst/>
          </a:prstGeom>
        </p:spPr>
      </p:pic>
    </p:spTree>
    <p:extLst>
      <p:ext uri="{BB962C8B-B14F-4D97-AF65-F5344CB8AC3E}">
        <p14:creationId xmlns:p14="http://schemas.microsoft.com/office/powerpoint/2010/main" val="3806230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a:t>Titelmasterformat durch Klicken bearbeiten</a:t>
            </a:r>
          </a:p>
        </p:txBody>
      </p:sp>
      <p:sp>
        <p:nvSpPr>
          <p:cNvPr id="3" name="Foliennummernplatzhalter 2"/>
          <p:cNvSpPr>
            <a:spLocks noGrp="1"/>
          </p:cNvSpPr>
          <p:nvPr>
            <p:ph type="sldNum" sz="quarter" idx="10"/>
          </p:nvPr>
        </p:nvSpPr>
        <p:spPr/>
        <p:txBody>
          <a:bodyPr>
            <a:noAutofit/>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pic>
        <p:nvPicPr>
          <p:cNvPr id="4" name="Picture 2" descr="Y:\PROJEKTE\AK_Unterricht\Hilfsdateien\Objekte_einzeln\Fragezeichen.wmf"/>
          <p:cNvPicPr>
            <a:picLocks noChangeAspect="1" noChangeArrowheads="1"/>
          </p:cNvPicPr>
          <p:nvPr userDrawn="1"/>
        </p:nvPicPr>
        <p:blipFill>
          <a:blip r:embed="rId2" cstate="print"/>
          <a:srcRect/>
          <a:stretch>
            <a:fillRect/>
          </a:stretch>
        </p:blipFill>
        <p:spPr bwMode="auto">
          <a:xfrm>
            <a:off x="629263" y="517525"/>
            <a:ext cx="414159" cy="720000"/>
          </a:xfrm>
          <a:prstGeom prst="rect">
            <a:avLst/>
          </a:prstGeom>
          <a:noFill/>
        </p:spPr>
      </p:pic>
      <p:sp>
        <p:nvSpPr>
          <p:cNvPr id="5" name="Textfeld 4"/>
          <p:cNvSpPr txBox="1"/>
          <p:nvPr userDrawn="1"/>
        </p:nvSpPr>
        <p:spPr>
          <a:xfrm>
            <a:off x="2668429" y="1438190"/>
            <a:ext cx="4596130" cy="369332"/>
          </a:xfrm>
          <a:prstGeom prst="rect">
            <a:avLst/>
          </a:prstGeom>
          <a:noFill/>
        </p:spPr>
        <p:txBody>
          <a:bodyPr wrap="none" rtlCol="0">
            <a:noAutofit/>
          </a:bodyPr>
          <a:lstStyle/>
          <a:p>
            <a:r>
              <a:rPr lang="de-DE" b="1" dirty="0">
                <a:solidFill>
                  <a:srgbClr val="000000"/>
                </a:solidFill>
              </a:rPr>
              <a:t>Ordne dich gedanklich einem Smiley zu.</a:t>
            </a:r>
          </a:p>
        </p:txBody>
      </p:sp>
      <p:sp>
        <p:nvSpPr>
          <p:cNvPr id="7" name="Textplatzhalter 6"/>
          <p:cNvSpPr>
            <a:spLocks noGrp="1"/>
          </p:cNvSpPr>
          <p:nvPr>
            <p:ph type="body" sz="quarter" idx="11"/>
          </p:nvPr>
        </p:nvSpPr>
        <p:spPr>
          <a:xfrm>
            <a:off x="1366838" y="2008188"/>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29812"/>
            <a:ext cx="7199312" cy="1980000"/>
          </a:xfrm>
        </p:spPr>
        <p:txBody>
          <a:bodyPr>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30190" y="2870200"/>
            <a:ext cx="5445620" cy="1117600"/>
          </a:xfrm>
          <a:prstGeom prst="rect">
            <a:avLst/>
          </a:prstGeom>
        </p:spPr>
      </p:pic>
    </p:spTree>
    <p:extLst>
      <p:ext uri="{BB962C8B-B14F-4D97-AF65-F5344CB8AC3E}">
        <p14:creationId xmlns:p14="http://schemas.microsoft.com/office/powerpoint/2010/main" val="3202791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2704485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pPr/>
              <a:t>‹Nr.›</a:t>
            </a:fld>
            <a:endParaRPr lang="de-DE"/>
          </a:p>
        </p:txBody>
      </p:sp>
      <p:pic>
        <p:nvPicPr>
          <p:cNvPr id="3" name="Inhaltsplatzhalter 33">
            <a:extLst>
              <a:ext uri="{FF2B5EF4-FFF2-40B4-BE49-F238E27FC236}">
                <a16:creationId xmlns:a16="http://schemas.microsoft.com/office/drawing/2014/main" id="{B2FD649C-62E3-6A52-A04F-3DB121CF206B}"/>
              </a:ext>
            </a:extLst>
          </p:cNvPr>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40305989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solidFill>
                  <a:srgbClr val="000000">
                    <a:tint val="75000"/>
                  </a:srgbClr>
                </a:solidFill>
              </a:rPr>
              <a:pPr/>
              <a:t>‹Nr.›</a:t>
            </a:fld>
            <a:endParaRPr lang="de-DE">
              <a:solidFill>
                <a:srgbClr val="000000">
                  <a:tint val="75000"/>
                </a:srgbClr>
              </a:solidFill>
            </a:endParaRPr>
          </a:p>
        </p:txBody>
      </p:sp>
    </p:spTree>
    <p:extLst>
      <p:ext uri="{BB962C8B-B14F-4D97-AF65-F5344CB8AC3E}">
        <p14:creationId xmlns:p14="http://schemas.microsoft.com/office/powerpoint/2010/main" val="30455318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a:xfrm>
            <a:off x="1366838" y="613324"/>
            <a:ext cx="7200000" cy="720000"/>
          </a:xfrm>
          <a:prstGeom prst="rect">
            <a:avLst/>
          </a:prstGeom>
        </p:spPr>
        <p:txBody>
          <a:bodyPr>
            <a:noAutofit/>
          </a:bodyPr>
          <a:lstStyle/>
          <a:p>
            <a:r>
              <a:rPr lang="de-DE"/>
              <a:t>Titelmasterformat durch Klicken bearbeiten</a:t>
            </a:r>
          </a:p>
        </p:txBody>
      </p:sp>
      <p:sp>
        <p:nvSpPr>
          <p:cNvPr id="3" name="Inhaltsplatzhalter 2"/>
          <p:cNvSpPr>
            <a:spLocks noGrp="1"/>
          </p:cNvSpPr>
          <p:nvPr>
            <p:ph idx="1"/>
          </p:nvPr>
        </p:nvSpPr>
        <p:spPr>
          <a:xfrm>
            <a:off x="1376045" y="1620000"/>
            <a:ext cx="7200000" cy="4320000"/>
          </a:xfrm>
          <a:prstGeom prst="rect">
            <a:avLst/>
          </a:prstGeom>
        </p:spPr>
        <p:txBody>
          <a:bodyPr>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pPr/>
              <a:t>‹Nr.›</a:t>
            </a:fld>
            <a:endParaRPr lang="de-DE"/>
          </a:p>
        </p:txBody>
      </p:sp>
      <p:sp>
        <p:nvSpPr>
          <p:cNvPr id="8" name="Inhaltsplatzhalter 7"/>
          <p:cNvSpPr>
            <a:spLocks noGrp="1"/>
          </p:cNvSpPr>
          <p:nvPr>
            <p:ph sz="quarter" idx="13"/>
          </p:nvPr>
        </p:nvSpPr>
        <p:spPr>
          <a:xfrm>
            <a:off x="496800" y="517525"/>
            <a:ext cx="720000" cy="720000"/>
          </a:xfrm>
          <a:prstGeom prst="rect">
            <a:avLst/>
          </a:prstGeo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41586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
        <p:nvSpPr>
          <p:cNvPr id="6" name="Foliennummernplatzhalter 5"/>
          <p:cNvSpPr>
            <a:spLocks noGrp="1"/>
          </p:cNvSpPr>
          <p:nvPr>
            <p:ph type="sldNum" sz="quarter" idx="12"/>
          </p:nvPr>
        </p:nvSpPr>
        <p:spPr/>
        <p:txBody>
          <a:bodyPr/>
          <a:lstStyle>
            <a:lvl1pPr>
              <a:lnSpc>
                <a:spcPct val="100000"/>
              </a:lnSpc>
              <a:defRPr/>
            </a:lvl1pPr>
          </a:lstStyle>
          <a:p>
            <a:fld id="{512B0DB9-0322-4ED9-940E-5222A7C612BE}" type="slidenum">
              <a:rPr lang="de-DE" smtClean="0">
                <a:solidFill>
                  <a:srgbClr val="000000">
                    <a:tint val="75000"/>
                  </a:srgbClr>
                </a:solidFill>
              </a:rPr>
              <a:pPr/>
              <a:t>‹Nr.›</a:t>
            </a:fld>
            <a:endParaRPr lang="de-DE">
              <a:solidFill>
                <a:srgbClr val="000000">
                  <a:tint val="75000"/>
                </a:srgbClr>
              </a:solidFill>
            </a:endParaRPr>
          </a:p>
        </p:txBody>
      </p:sp>
    </p:spTree>
    <p:extLst>
      <p:ext uri="{BB962C8B-B14F-4D97-AF65-F5344CB8AC3E}">
        <p14:creationId xmlns:p14="http://schemas.microsoft.com/office/powerpoint/2010/main" val="33744604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a:xfrm>
            <a:off x="1366838" y="613324"/>
            <a:ext cx="7200000" cy="720000"/>
          </a:xfrm>
          <a:prstGeom prst="rect">
            <a:avLst/>
          </a:prstGeom>
        </p:spPr>
        <p:txBody>
          <a:bodyPr>
            <a:noAutofit/>
          </a:bodyPr>
          <a:lstStyle>
            <a:lvl1pPr indent="0">
              <a:defRPr/>
            </a:lvl1pPr>
          </a:lstStyle>
          <a:p>
            <a:r>
              <a:rPr lang="de-DE"/>
              <a:t>Titelmasterformat durch Klicken bearbeiten</a:t>
            </a:r>
          </a:p>
        </p:txBody>
      </p:sp>
      <p:sp>
        <p:nvSpPr>
          <p:cNvPr id="3" name="Inhaltsplatzhalter 2"/>
          <p:cNvSpPr>
            <a:spLocks noGrp="1"/>
          </p:cNvSpPr>
          <p:nvPr>
            <p:ph idx="1"/>
          </p:nvPr>
        </p:nvSpPr>
        <p:spPr>
          <a:xfrm>
            <a:off x="1376045" y="1620000"/>
            <a:ext cx="7200000" cy="4320000"/>
          </a:xfrm>
          <a:prstGeom prst="rect">
            <a:avLst/>
          </a:prstGeom>
        </p:spPr>
        <p:txBody>
          <a:bodyPr>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p:cNvSpPr>
          <p:nvPr>
            <p:ph sz="quarter" idx="13"/>
          </p:nvPr>
        </p:nvSpPr>
        <p:spPr>
          <a:xfrm>
            <a:off x="496800" y="517525"/>
            <a:ext cx="720000" cy="720000"/>
          </a:xfrm>
          <a:prstGeom prst="rect">
            <a:avLst/>
          </a:prstGeo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p:cNvSpPr>
          <p:nvPr>
            <p:ph sz="quarter" idx="14"/>
          </p:nvPr>
        </p:nvSpPr>
        <p:spPr>
          <a:xfrm>
            <a:off x="496800" y="1629000"/>
            <a:ext cx="720000" cy="720000"/>
          </a:xfrm>
          <a:prstGeom prst="rect">
            <a:avLst/>
          </a:prstGeo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94400" y="2774175"/>
            <a:ext cx="720000" cy="720000"/>
          </a:xfrm>
          <a:prstGeom prst="rect">
            <a:avLst/>
          </a:prstGeo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p:cNvSpPr>
          <p:nvPr>
            <p:ph sz="quarter" idx="16"/>
          </p:nvPr>
        </p:nvSpPr>
        <p:spPr>
          <a:xfrm>
            <a:off x="494400" y="3919350"/>
            <a:ext cx="720000" cy="720000"/>
          </a:xfrm>
          <a:prstGeom prst="rect">
            <a:avLst/>
          </a:prstGeo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p:cNvSpPr>
          <p:nvPr>
            <p:ph sz="quarter" idx="17"/>
          </p:nvPr>
        </p:nvSpPr>
        <p:spPr>
          <a:xfrm>
            <a:off x="494400" y="5064525"/>
            <a:ext cx="720000" cy="720000"/>
          </a:xfrm>
          <a:prstGeom prst="rect">
            <a:avLst/>
          </a:prstGeo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42268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solidFill>
                  <a:srgbClr val="000000">
                    <a:tint val="75000"/>
                  </a:srgbClr>
                </a:solidFill>
              </a:rPr>
              <a:pPr/>
              <a:t>‹Nr.›</a:t>
            </a:fld>
            <a:endParaRPr lang="de-DE">
              <a:solidFill>
                <a:srgbClr val="000000">
                  <a:tint val="75000"/>
                </a:srgbClr>
              </a:solidFill>
            </a:endParaRPr>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44000" y="545217"/>
            <a:ext cx="2433471" cy="5760000"/>
          </a:xfrm>
          <a:prstGeom prst="rect">
            <a:avLst/>
          </a:prstGeom>
        </p:spPr>
      </p:pic>
    </p:spTree>
    <p:extLst>
      <p:ext uri="{BB962C8B-B14F-4D97-AF65-F5344CB8AC3E}">
        <p14:creationId xmlns:p14="http://schemas.microsoft.com/office/powerpoint/2010/main" val="160093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solidFill>
                  <a:srgbClr val="000000">
                    <a:tint val="75000"/>
                  </a:srgbClr>
                </a:solidFill>
              </a:rPr>
              <a:pPr/>
              <a:t>‹Nr.›</a:t>
            </a:fld>
            <a:endParaRPr lang="de-DE">
              <a:solidFill>
                <a:srgbClr val="000000">
                  <a:tint val="75000"/>
                </a:srgbClr>
              </a:solidFill>
            </a:endParaRPr>
          </a:p>
        </p:txBody>
      </p:sp>
      <p:pic>
        <p:nvPicPr>
          <p:cNvPr id="3" name="Inhaltsplatzhalter 33">
            <a:extLst>
              <a:ext uri="{FF2B5EF4-FFF2-40B4-BE49-F238E27FC236}">
                <a16:creationId xmlns:a16="http://schemas.microsoft.com/office/drawing/2014/main" id="{15CBCD72-CE3A-3F4B-DBD9-ADF21D2D0920}"/>
              </a:ext>
            </a:extLst>
          </p:cNvPr>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276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letzte Seite">
    <p:spTree>
      <p:nvGrpSpPr>
        <p:cNvPr id="1" name=""/>
        <p:cNvGrpSpPr/>
        <p:nvPr/>
      </p:nvGrpSpPr>
      <p:grpSpPr>
        <a:xfrm>
          <a:off x="0" y="0"/>
          <a:ext cx="0" cy="0"/>
          <a:chOff x="0" y="0"/>
          <a:chExt cx="0" cy="0"/>
        </a:xfrm>
      </p:grpSpPr>
      <p:sp>
        <p:nvSpPr>
          <p:cNvPr id="2" name="Titel 1"/>
          <p:cNvSpPr>
            <a:spLocks noGrp="1"/>
          </p:cNvSpPr>
          <p:nvPr>
            <p:ph type="title"/>
          </p:nvPr>
        </p:nvSpPr>
        <p:spPr>
          <a:xfrm>
            <a:off x="720000" y="609672"/>
            <a:ext cx="8460000" cy="2736000"/>
          </a:xfrm>
        </p:spPr>
        <p:txBody>
          <a:bodyPr>
            <a:noAutofit/>
          </a:bodyPr>
          <a:lstStyle>
            <a:lvl1pPr>
              <a:lnSpc>
                <a:spcPct val="150000"/>
              </a:lnSpc>
              <a:defRPr sz="2000" b="0"/>
            </a:lvl1pPr>
          </a:lstStyle>
          <a:p>
            <a:r>
              <a:rPr lang="de-DE"/>
              <a:t>Titelmasterformat durch Klicken bearbeiten</a:t>
            </a:r>
          </a:p>
        </p:txBody>
      </p:sp>
      <p:sp>
        <p:nvSpPr>
          <p:cNvPr id="3" name="Inhaltsplatzhalter 2"/>
          <p:cNvSpPr>
            <a:spLocks noGrp="1"/>
          </p:cNvSpPr>
          <p:nvPr>
            <p:ph idx="1"/>
          </p:nvPr>
        </p:nvSpPr>
        <p:spPr>
          <a:xfrm>
            <a:off x="739350" y="3632022"/>
            <a:ext cx="8460000" cy="2556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34000" y="6444000"/>
            <a:ext cx="2232000" cy="360000"/>
          </a:xfrm>
        </p:spPr>
        <p:txBody>
          <a:bodyPr/>
          <a:lstStyle>
            <a:lvl1pPr>
              <a:lnSpc>
                <a:spcPct val="100000"/>
              </a:lnSpc>
              <a:defRPr/>
            </a:lvl1pPr>
          </a:lstStyle>
          <a:p>
            <a:fld id="{512B0DB9-0322-4ED9-940E-5222A7C612BE}" type="slidenum">
              <a:rPr lang="de-DE" smtClean="0">
                <a:solidFill>
                  <a:srgbClr val="000000">
                    <a:tint val="75000"/>
                  </a:srgbClr>
                </a:solidFill>
              </a:rPr>
              <a:pPr/>
              <a:t>‹Nr.›</a:t>
            </a:fld>
            <a:endParaRPr lang="de-DE">
              <a:solidFill>
                <a:srgbClr val="000000">
                  <a:tint val="75000"/>
                </a:srgbClr>
              </a:solidFill>
            </a:endParaRPr>
          </a:p>
        </p:txBody>
      </p:sp>
    </p:spTree>
    <p:extLst>
      <p:ext uri="{BB962C8B-B14F-4D97-AF65-F5344CB8AC3E}">
        <p14:creationId xmlns:p14="http://schemas.microsoft.com/office/powerpoint/2010/main" val="177135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a:t>Titelmasterformat durch Klicken bearbeiten</a:t>
            </a:r>
          </a:p>
        </p:txBody>
      </p:sp>
      <p:sp>
        <p:nvSpPr>
          <p:cNvPr id="3" name="Inhaltsplatzhalter 2"/>
          <p:cNvSpPr>
            <a:spLocks noGrp="1"/>
          </p:cNvSpPr>
          <p:nvPr>
            <p:ph idx="1"/>
          </p:nvPr>
        </p:nvSpPr>
        <p:spPr>
          <a:xfrm>
            <a:off x="1376045" y="1620000"/>
            <a:ext cx="7200000" cy="4320000"/>
          </a:xfrm>
        </p:spPr>
        <p:txBody>
          <a:bodyPr>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8" name="Inhaltsplatzhalter 7"/>
          <p:cNvSpPr>
            <a:spLocks noGrp="1"/>
          </p:cNvSpPr>
          <p:nvPr>
            <p:ph sz="quarter" idx="13"/>
          </p:nvPr>
        </p:nvSpPr>
        <p:spPr>
          <a:xfrm>
            <a:off x="496800" y="517525"/>
            <a:ext cx="720000" cy="72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16651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a:t>Titelmasterformat durch Klicken bearbeiten</a:t>
            </a:r>
          </a:p>
        </p:txBody>
      </p:sp>
      <p:sp>
        <p:nvSpPr>
          <p:cNvPr id="3" name="Inhaltsplatzhalter 2"/>
          <p:cNvSpPr>
            <a:spLocks noGrp="1"/>
          </p:cNvSpPr>
          <p:nvPr>
            <p:ph idx="1"/>
          </p:nvPr>
        </p:nvSpPr>
        <p:spPr>
          <a:xfrm>
            <a:off x="1376045" y="1620000"/>
            <a:ext cx="7200000" cy="4320000"/>
          </a:xfrm>
        </p:spPr>
        <p:txBody>
          <a:bodyPr>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8" name="Inhaltsplatzhalter 7"/>
          <p:cNvSpPr>
            <a:spLocks noGrp="1"/>
          </p:cNvSpPr>
          <p:nvPr>
            <p:ph sz="quarter" idx="13"/>
          </p:nvPr>
        </p:nvSpPr>
        <p:spPr>
          <a:xfrm>
            <a:off x="496800" y="517525"/>
            <a:ext cx="720000" cy="72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p:cNvSpPr>
          <p:nvPr>
            <p:ph sz="quarter" idx="14"/>
          </p:nvPr>
        </p:nvSpPr>
        <p:spPr>
          <a:xfrm>
            <a:off x="496800" y="1629000"/>
            <a:ext cx="720000" cy="72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94400" y="2774175"/>
            <a:ext cx="720000" cy="72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p:cNvSpPr>
          <p:nvPr>
            <p:ph sz="quarter" idx="16"/>
          </p:nvPr>
        </p:nvSpPr>
        <p:spPr>
          <a:xfrm>
            <a:off x="494400" y="3919350"/>
            <a:ext cx="720000" cy="72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p:cNvSpPr>
          <p:nvPr>
            <p:ph sz="quarter" idx="17"/>
          </p:nvPr>
        </p:nvSpPr>
        <p:spPr>
          <a:xfrm>
            <a:off x="494400" y="5064525"/>
            <a:ext cx="720000" cy="72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2364029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a:t>Titelmasterformat durch Klicken bearbeiten</a:t>
            </a:r>
          </a:p>
        </p:txBody>
      </p:sp>
      <p:sp>
        <p:nvSpPr>
          <p:cNvPr id="3" name="Inhaltsplatzhalter 2"/>
          <p:cNvSpPr>
            <a:spLocks noGrp="1"/>
          </p:cNvSpPr>
          <p:nvPr>
            <p:ph idx="1"/>
          </p:nvPr>
        </p:nvSpPr>
        <p:spPr>
          <a:xfrm>
            <a:off x="1366838" y="1433262"/>
            <a:ext cx="7200000" cy="3600000"/>
          </a:xfrm>
        </p:spPr>
        <p:txBody>
          <a:bodyPr>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8" name="Inhaltsplatzhalter 7"/>
          <p:cNvSpPr>
            <a:spLocks noGrp="1"/>
          </p:cNvSpPr>
          <p:nvPr>
            <p:ph sz="quarter" idx="13"/>
          </p:nvPr>
        </p:nvSpPr>
        <p:spPr>
          <a:xfrm>
            <a:off x="496800" y="517525"/>
            <a:ext cx="720000" cy="72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496800" y="5229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9000"/>
            <a:ext cx="6840000" cy="900000"/>
          </a:xfrm>
        </p:spPr>
        <p:txBody>
          <a:bodyPr anchor="ctr"/>
          <a:lstStyle>
            <a:lvl1pPr>
              <a:defRPr sz="2000" b="0">
                <a:solidFill>
                  <a:schemeClr val="tx2"/>
                </a:solidFill>
              </a:defRPr>
            </a:lvl1pPr>
          </a:lstStyle>
          <a:p>
            <a:pPr lvl="0"/>
            <a:r>
              <a:rPr lang="de-DE" dirty="0"/>
              <a:t>Textmasterformat bearbeiten</a:t>
            </a:r>
          </a:p>
        </p:txBody>
      </p:sp>
    </p:spTree>
    <p:extLst>
      <p:ext uri="{BB962C8B-B14F-4D97-AF65-F5344CB8AC3E}">
        <p14:creationId xmlns:p14="http://schemas.microsoft.com/office/powerpoint/2010/main" val="296219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4" name="Inhaltsplatzhalter 7"/>
          <p:cNvSpPr>
            <a:spLocks noGrp="1"/>
          </p:cNvSpPr>
          <p:nvPr>
            <p:ph sz="quarter" idx="13"/>
          </p:nvPr>
        </p:nvSpPr>
        <p:spPr>
          <a:xfrm>
            <a:off x="496800" y="517525"/>
            <a:ext cx="720000" cy="72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4011999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80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33339"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solidFill>
                  <a:srgbClr val="000000">
                    <a:tint val="75000"/>
                  </a:srgbClr>
                </a:solidFill>
              </a:rPr>
              <a:pPr/>
              <a:t>‹Nr.›</a:t>
            </a:fld>
            <a:endParaRPr lang="de-DE" dirty="0">
              <a:solidFill>
                <a:srgbClr val="000000">
                  <a:tint val="75000"/>
                </a:srgbClr>
              </a:solidFill>
            </a:endParaRPr>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de-DE">
              <a:solidFill>
                <a:srgbClr val="FFFFFF"/>
              </a:solidFill>
            </a:endParaRPr>
          </a:p>
        </p:txBody>
      </p:sp>
    </p:spTree>
    <p:extLst>
      <p:ext uri="{BB962C8B-B14F-4D97-AF65-F5344CB8AC3E}">
        <p14:creationId xmlns:p14="http://schemas.microsoft.com/office/powerpoint/2010/main" val="2022406326"/>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F26B43"/>
          </p15:clr>
        </p15:guide>
        <p15:guide id="2" orient="horz" pos="21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715799"/>
            <a:ext cx="7200000" cy="3600000"/>
          </a:xfrm>
          <a:prstGeom prst="rect">
            <a:avLst/>
          </a:prstGeom>
        </p:spPr>
        <p:txBody>
          <a:bodyPr vert="horz" wrap="square" lIns="91440" tIns="45720" rIns="91440" bIns="4572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solidFill>
                  <a:srgbClr val="000000">
                    <a:tint val="75000"/>
                  </a:srgbClr>
                </a:solidFill>
              </a:rPr>
              <a:pPr/>
              <a:t>‹Nr.›</a:t>
            </a:fld>
            <a:endParaRPr lang="de-DE">
              <a:solidFill>
                <a:srgbClr val="000000">
                  <a:tint val="75000"/>
                </a:srgbClr>
              </a:solidFill>
            </a:endParaRPr>
          </a:p>
        </p:txBody>
      </p:sp>
      <p:sp>
        <p:nvSpPr>
          <p:cNvPr id="7" name="Rechteck 6"/>
          <p:cNvSpPr/>
          <p:nvPr userDrawn="1"/>
        </p:nvSpPr>
        <p:spPr>
          <a:xfrm>
            <a:off x="360000" y="455799"/>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de-DE">
              <a:solidFill>
                <a:srgbClr val="FFFFFF"/>
              </a:solidFill>
            </a:endParaRPr>
          </a:p>
        </p:txBody>
      </p:sp>
      <p:cxnSp>
        <p:nvCxnSpPr>
          <p:cNvPr id="12" name="Gerader Verbinder 11"/>
          <p:cNvCxnSpPr/>
          <p:nvPr userDrawn="1"/>
        </p:nvCxnSpPr>
        <p:spPr>
          <a:xfrm>
            <a:off x="1196045" y="1371424"/>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810307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4" r:id="rId11"/>
    <p:sldLayoutId id="2147483715" r:id="rId12"/>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34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solidFill>
                  <a:srgbClr val="000000">
                    <a:tint val="75000"/>
                  </a:srgbClr>
                </a:solidFill>
              </a:rPr>
              <a:pPr/>
              <a:t>‹Nr.›</a:t>
            </a:fld>
            <a:endParaRPr lang="de-DE">
              <a:solidFill>
                <a:srgbClr val="000000">
                  <a:tint val="75000"/>
                </a:srgbClr>
              </a:solidFill>
            </a:endParaRPr>
          </a:p>
        </p:txBody>
      </p:sp>
    </p:spTree>
    <p:extLst>
      <p:ext uri="{BB962C8B-B14F-4D97-AF65-F5344CB8AC3E}">
        <p14:creationId xmlns:p14="http://schemas.microsoft.com/office/powerpoint/2010/main" val="4088292890"/>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t>Lecker Essen – und dann? - Teilchenebene</a:t>
            </a:r>
          </a:p>
        </p:txBody>
      </p:sp>
      <p:sp>
        <p:nvSpPr>
          <p:cNvPr id="5" name="Textplatzhalter 4"/>
          <p:cNvSpPr>
            <a:spLocks noGrp="1"/>
          </p:cNvSpPr>
          <p:nvPr>
            <p:ph type="body" sz="quarter" idx="11"/>
          </p:nvPr>
        </p:nvSpPr>
        <p:spPr/>
        <p:txBody>
          <a:bodyPr/>
          <a:lstStyle/>
          <a:p>
            <a:r>
              <a:rPr lang="de-DE" dirty="0"/>
              <a:t>Stand </a:t>
            </a:r>
            <a:fld id="{8AF32637-452E-4557-B6D9-29143A127D8B}" type="datetime1">
              <a:rPr lang="de-DE" smtClean="0"/>
              <a:pPr/>
              <a:t>18.10.2022</a:t>
            </a:fld>
            <a:endParaRPr lang="de-DE" dirty="0"/>
          </a:p>
        </p:txBody>
      </p:sp>
      <p:grpSp>
        <p:nvGrpSpPr>
          <p:cNvPr id="2" name="Gruppieren 1">
            <a:extLst>
              <a:ext uri="{FF2B5EF4-FFF2-40B4-BE49-F238E27FC236}">
                <a16:creationId xmlns:a16="http://schemas.microsoft.com/office/drawing/2014/main" id="{58DA602E-C0F9-412F-CE66-F5EF9C2ACC0B}"/>
              </a:ext>
            </a:extLst>
          </p:cNvPr>
          <p:cNvGrpSpPr/>
          <p:nvPr/>
        </p:nvGrpSpPr>
        <p:grpSpPr>
          <a:xfrm>
            <a:off x="595281" y="1709738"/>
            <a:ext cx="8659287" cy="3498911"/>
            <a:chOff x="595281" y="1709738"/>
            <a:chExt cx="8659287" cy="3498911"/>
          </a:xfrm>
        </p:grpSpPr>
        <p:sp>
          <p:nvSpPr>
            <p:cNvPr id="6" name="Flussdiagramm: Verbindungsstelle 17">
              <a:extLst>
                <a:ext uri="{FF2B5EF4-FFF2-40B4-BE49-F238E27FC236}">
                  <a16:creationId xmlns:a16="http://schemas.microsoft.com/office/drawing/2014/main" id="{8A6B9A67-317E-5DD2-9707-BB59497F5298}"/>
                </a:ext>
              </a:extLst>
            </p:cNvPr>
            <p:cNvSpPr/>
            <p:nvPr/>
          </p:nvSpPr>
          <p:spPr>
            <a:xfrm>
              <a:off x="595281" y="2276872"/>
              <a:ext cx="2340000" cy="2340000"/>
            </a:xfrm>
            <a:prstGeom prst="flowChart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Flussdiagramm: Verbindungsstelle 18">
              <a:extLst>
                <a:ext uri="{FF2B5EF4-FFF2-40B4-BE49-F238E27FC236}">
                  <a16:creationId xmlns:a16="http://schemas.microsoft.com/office/drawing/2014/main" id="{25F15E15-5600-6C96-8F00-199C3D402C6D}"/>
                </a:ext>
              </a:extLst>
            </p:cNvPr>
            <p:cNvSpPr/>
            <p:nvPr/>
          </p:nvSpPr>
          <p:spPr>
            <a:xfrm>
              <a:off x="3912948" y="2276872"/>
              <a:ext cx="2340000" cy="2340000"/>
            </a:xfrm>
            <a:prstGeom prst="flowChartConnector">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Plus 7">
              <a:extLst>
                <a:ext uri="{FF2B5EF4-FFF2-40B4-BE49-F238E27FC236}">
                  <a16:creationId xmlns:a16="http://schemas.microsoft.com/office/drawing/2014/main" id="{6205A659-E0EA-51B8-F905-A8B82D3B3DD7}"/>
                </a:ext>
              </a:extLst>
            </p:cNvPr>
            <p:cNvSpPr/>
            <p:nvPr/>
          </p:nvSpPr>
          <p:spPr>
            <a:xfrm>
              <a:off x="3080792" y="2996952"/>
              <a:ext cx="696256" cy="806971"/>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Pfeil nach rechts 8">
              <a:extLst>
                <a:ext uri="{FF2B5EF4-FFF2-40B4-BE49-F238E27FC236}">
                  <a16:creationId xmlns:a16="http://schemas.microsoft.com/office/drawing/2014/main" id="{B936718E-78D3-591E-2F8B-08E5D1E32CC1}"/>
                </a:ext>
              </a:extLst>
            </p:cNvPr>
            <p:cNvSpPr/>
            <p:nvPr/>
          </p:nvSpPr>
          <p:spPr>
            <a:xfrm rot="20100000">
              <a:off x="6458008" y="2814630"/>
              <a:ext cx="1136187" cy="43038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7FC63AC5-1C16-C0FA-4399-0DA120E3CD7E}"/>
                </a:ext>
              </a:extLst>
            </p:cNvPr>
            <p:cNvSpPr/>
            <p:nvPr/>
          </p:nvSpPr>
          <p:spPr>
            <a:xfrm>
              <a:off x="6638081" y="3781489"/>
              <a:ext cx="654346" cy="1015663"/>
            </a:xfrm>
            <a:prstGeom prst="rect">
              <a:avLst/>
            </a:prstGeom>
            <a:noFill/>
          </p:spPr>
          <p:txBody>
            <a:bodyPr wrap="none" lIns="91440" tIns="45720" rIns="91440" bIns="45720">
              <a:spAutoFit/>
            </a:bodyPr>
            <a:lstStyle/>
            <a:p>
              <a:pPr algn="ctr"/>
              <a:r>
                <a:rPr lang="de-DE" sz="6000" b="1" cap="none" spc="0" dirty="0">
                  <a:ln w="12700">
                    <a:solidFill>
                      <a:schemeClr val="accent3">
                        <a:lumMod val="50000"/>
                      </a:schemeClr>
                    </a:solidFill>
                    <a:prstDash val="solid"/>
                  </a:ln>
                  <a:solidFill>
                    <a:schemeClr val="bg2"/>
                  </a:solidFill>
                  <a:effectLst>
                    <a:innerShdw blurRad="177800">
                      <a:schemeClr val="accent3">
                        <a:lumMod val="50000"/>
                      </a:schemeClr>
                    </a:innerShdw>
                  </a:effectLst>
                  <a:latin typeface="Arial" panose="020B0604020202020204" pitchFamily="34" charset="0"/>
                  <a:cs typeface="Arial" panose="020B0604020202020204" pitchFamily="34" charset="0"/>
                </a:rPr>
                <a:t>?</a:t>
              </a:r>
            </a:p>
          </p:txBody>
        </p:sp>
        <p:sp>
          <p:nvSpPr>
            <p:cNvPr id="22" name="Pfeil nach rechts 21">
              <a:extLst>
                <a:ext uri="{FF2B5EF4-FFF2-40B4-BE49-F238E27FC236}">
                  <a16:creationId xmlns:a16="http://schemas.microsoft.com/office/drawing/2014/main" id="{4A280F0B-8CEA-994B-80B6-A5ED5DC1E1BB}"/>
                </a:ext>
              </a:extLst>
            </p:cNvPr>
            <p:cNvSpPr/>
            <p:nvPr/>
          </p:nvSpPr>
          <p:spPr>
            <a:xfrm rot="1500000">
              <a:off x="6440428" y="3617539"/>
              <a:ext cx="1136186" cy="43038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5577B101-2F5A-C361-A0A5-0A25B38CB478}"/>
                </a:ext>
              </a:extLst>
            </p:cNvPr>
            <p:cNvSpPr/>
            <p:nvPr/>
          </p:nvSpPr>
          <p:spPr>
            <a:xfrm>
              <a:off x="6638080" y="2053297"/>
              <a:ext cx="654346" cy="1015663"/>
            </a:xfrm>
            <a:prstGeom prst="rect">
              <a:avLst/>
            </a:prstGeom>
            <a:noFill/>
          </p:spPr>
          <p:txBody>
            <a:bodyPr wrap="none" lIns="91440" tIns="45720" rIns="91440" bIns="45720">
              <a:spAutoFit/>
            </a:bodyPr>
            <a:lstStyle/>
            <a:p>
              <a:pPr algn="ctr"/>
              <a:r>
                <a:rPr lang="de-DE" sz="6000" b="1" dirty="0">
                  <a:ln w="12700">
                    <a:solidFill>
                      <a:schemeClr val="accent3">
                        <a:lumMod val="50000"/>
                      </a:schemeClr>
                    </a:solidFill>
                    <a:prstDash val="solid"/>
                  </a:ln>
                  <a:solidFill>
                    <a:schemeClr val="bg2"/>
                  </a:solidFill>
                  <a:effectLst>
                    <a:innerShdw blurRad="177800">
                      <a:schemeClr val="accent3">
                        <a:lumMod val="50000"/>
                      </a:schemeClr>
                    </a:innerShdw>
                  </a:effectLst>
                  <a:latin typeface="Arial" panose="020B0604020202020204" pitchFamily="34" charset="0"/>
                  <a:cs typeface="Arial" panose="020B0604020202020204" pitchFamily="34" charset="0"/>
                </a:rPr>
                <a:t>?</a:t>
              </a:r>
              <a:endParaRPr lang="de-DE" sz="6000" b="1" cap="none" spc="0" dirty="0">
                <a:ln w="12700">
                  <a:solidFill>
                    <a:schemeClr val="accent3">
                      <a:lumMod val="50000"/>
                    </a:schemeClr>
                  </a:solidFill>
                  <a:prstDash val="solid"/>
                </a:ln>
                <a:solidFill>
                  <a:schemeClr val="bg2"/>
                </a:solidFill>
                <a:effectLst>
                  <a:innerShdw blurRad="177800">
                    <a:schemeClr val="accent3">
                      <a:lumMod val="50000"/>
                    </a:schemeClr>
                  </a:innerShdw>
                </a:effectLst>
                <a:latin typeface="Arial" panose="020B0604020202020204" pitchFamily="34" charset="0"/>
                <a:cs typeface="Arial" panose="020B0604020202020204" pitchFamily="34" charset="0"/>
              </a:endParaRPr>
            </a:p>
          </p:txBody>
        </p:sp>
        <p:sp>
          <p:nvSpPr>
            <p:cNvPr id="24" name="Flussdiagramm: Verbindungsstelle 15">
              <a:extLst>
                <a:ext uri="{FF2B5EF4-FFF2-40B4-BE49-F238E27FC236}">
                  <a16:creationId xmlns:a16="http://schemas.microsoft.com/office/drawing/2014/main" id="{ECF13FD6-5920-8669-ED22-8EA4DFCEB34C}"/>
                </a:ext>
              </a:extLst>
            </p:cNvPr>
            <p:cNvSpPr>
              <a:spLocks/>
            </p:cNvSpPr>
            <p:nvPr/>
          </p:nvSpPr>
          <p:spPr>
            <a:xfrm>
              <a:off x="7634568" y="3588649"/>
              <a:ext cx="1620000" cy="1620000"/>
            </a:xfrm>
            <a:prstGeom prst="flowChartConnector">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Flussdiagramm: Verbindungsstelle 16">
              <a:extLst>
                <a:ext uri="{FF2B5EF4-FFF2-40B4-BE49-F238E27FC236}">
                  <a16:creationId xmlns:a16="http://schemas.microsoft.com/office/drawing/2014/main" id="{7F2B51E9-1F22-C5A4-6C71-98B2A6415091}"/>
                </a:ext>
              </a:extLst>
            </p:cNvPr>
            <p:cNvSpPr/>
            <p:nvPr/>
          </p:nvSpPr>
          <p:spPr>
            <a:xfrm>
              <a:off x="7634568" y="1709738"/>
              <a:ext cx="1620000" cy="1620000"/>
            </a:xfrm>
            <a:prstGeom prst="flowChartConnector">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10</a:t>
            </a:fld>
            <a:endParaRPr lang="de-DE">
              <a:solidFill>
                <a:srgbClr val="000000">
                  <a:tint val="75000"/>
                </a:srgbClr>
              </a:solidFill>
            </a:endParaRPr>
          </a:p>
        </p:txBody>
      </p:sp>
    </p:spTree>
    <p:extLst>
      <p:ext uri="{BB962C8B-B14F-4D97-AF65-F5344CB8AC3E}">
        <p14:creationId xmlns:p14="http://schemas.microsoft.com/office/powerpoint/2010/main" val="1697789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Aufgabe 1 von </a:t>
            </a:r>
            <a:r>
              <a:rPr lang="de-DE" dirty="0" smtClean="0"/>
              <a:t>3</a:t>
            </a:r>
            <a:endParaRPr lang="de-DE" dirty="0"/>
          </a:p>
        </p:txBody>
      </p:sp>
      <p:sp>
        <p:nvSpPr>
          <p:cNvPr id="3" name="Inhaltsplatzhalter 2"/>
          <p:cNvSpPr>
            <a:spLocks noGrp="1"/>
          </p:cNvSpPr>
          <p:nvPr>
            <p:ph idx="1"/>
          </p:nvPr>
        </p:nvSpPr>
        <p:spPr/>
        <p:txBody>
          <a:bodyPr>
            <a:normAutofit/>
          </a:bodyPr>
          <a:lstStyle/>
          <a:p>
            <a:pPr marL="0" indent="0"/>
            <a:r>
              <a:rPr lang="de-DE" dirty="0" smtClean="0"/>
              <a:t>Natronlauge macht Salzsäure unschädlich. </a:t>
            </a:r>
          </a:p>
          <a:p>
            <a:pPr marL="0" indent="0"/>
            <a:r>
              <a:rPr lang="de-DE" dirty="0" smtClean="0"/>
              <a:t>Nimm Modell A zur Hand und stelle die Reaktion von Natronlauge mit Salzsäure nach. </a:t>
            </a:r>
          </a:p>
          <a:p>
            <a:pPr marL="0" indent="0"/>
            <a:r>
              <a:rPr lang="de-DE" dirty="0" smtClean="0">
                <a:solidFill>
                  <a:schemeClr val="accent2"/>
                </a:solidFill>
              </a:rPr>
              <a:t>Doch dafür sind nicht etwa die Natrium- und Chlorid-Ionen verantwortlich, sondern die Hydroxid- und Wasserstoff-Ionen. </a:t>
            </a:r>
          </a:p>
          <a:p>
            <a:pPr marL="0" indent="0"/>
            <a:r>
              <a:rPr lang="de-DE" dirty="0" smtClean="0">
                <a:solidFill>
                  <a:schemeClr val="accent2"/>
                </a:solidFill>
              </a:rPr>
              <a:t>In </a:t>
            </a:r>
            <a:r>
              <a:rPr lang="de-DE" dirty="0">
                <a:solidFill>
                  <a:schemeClr val="accent2"/>
                </a:solidFill>
              </a:rPr>
              <a:t>Tüte A findest du ein Modell eines Wasserstoff-Kations, das für den sauren Charakter der Salzsäure verantwortlich ist. In Tüte B findest du ein Modell eines Hydroxid-Anions, das für den basischen Charakter der Natronlauge verantwortlich ist.</a:t>
            </a:r>
          </a:p>
          <a:p>
            <a:pPr marL="0" indent="0"/>
            <a:r>
              <a:rPr lang="de-DE" dirty="0">
                <a:solidFill>
                  <a:schemeClr val="accent2"/>
                </a:solidFill>
              </a:rPr>
              <a:t>Stecke beide Modell-Ionen so zusammen, dass ein Modell eines neutralen Teilchens entsteht. </a:t>
            </a:r>
          </a:p>
        </p:txBody>
      </p:sp>
      <p:sp>
        <p:nvSpPr>
          <p:cNvPr id="4" name="Foliennummernplatzhalter 3"/>
          <p:cNvSpPr>
            <a:spLocks noGrp="1"/>
          </p:cNvSpPr>
          <p:nvPr>
            <p:ph type="sldNum" sz="quarter" idx="12"/>
          </p:nvPr>
        </p:nvSpPr>
        <p:spPr/>
        <p:txBody>
          <a:bodyPr/>
          <a:lstStyle/>
          <a:p>
            <a:fld id="{23CBD022-DA1A-4BBD-A330-E7CC4CE2D6F4}" type="slidenum">
              <a:rPr lang="de-DE" smtClean="0"/>
              <a:pPr/>
              <a:t>11</a:t>
            </a:fld>
            <a:endParaRPr lang="de-DE"/>
          </a:p>
        </p:txBody>
      </p:sp>
      <p:sp>
        <p:nvSpPr>
          <p:cNvPr id="6" name="Textplatzhalter 5"/>
          <p:cNvSpPr>
            <a:spLocks noGrp="1"/>
          </p:cNvSpPr>
          <p:nvPr>
            <p:ph type="body" sz="quarter" idx="15"/>
          </p:nvPr>
        </p:nvSpPr>
        <p:spPr/>
        <p:txBody>
          <a:bodyPr/>
          <a:lstStyle/>
          <a:p>
            <a:r>
              <a:rPr lang="de-DE" dirty="0"/>
              <a:t>Notiere deine Beobachtungen in deinem Labortagebuch.</a:t>
            </a:r>
          </a:p>
        </p:txBody>
      </p:sp>
      <p:pic>
        <p:nvPicPr>
          <p:cNvPr id="11" name="Inhaltsplatzhalter 22">
            <a:extLst>
              <a:ext uri="{FF2B5EF4-FFF2-40B4-BE49-F238E27FC236}">
                <a16:creationId xmlns:a16="http://schemas.microsoft.com/office/drawing/2014/main" id="{003E14F1-6C19-189D-0991-C6630D098A69}"/>
              </a:ext>
            </a:extLst>
          </p:cNvPr>
          <p:cNvPicPr>
            <a:picLocks noGrp="1" noChangeAspect="1"/>
          </p:cNvPicPr>
          <p:nvPr>
            <p:ph sz="quarter" idx="14"/>
          </p:nvPr>
        </p:nvPicPr>
        <p:blipFill>
          <a:blip r:embed="rId2"/>
          <a:stretch>
            <a:fillRect/>
          </a:stretch>
        </p:blipFill>
        <p:spPr>
          <a:xfrm>
            <a:off x="558138" y="5229225"/>
            <a:ext cx="777612" cy="900113"/>
          </a:xfrm>
          <a:prstGeom prst="rect">
            <a:avLst/>
          </a:prstGeom>
        </p:spPr>
      </p:pic>
      <p:pic>
        <p:nvPicPr>
          <p:cNvPr id="12" name="Inhaltsplatzhalter 22">
            <a:extLst>
              <a:ext uri="{FF2B5EF4-FFF2-40B4-BE49-F238E27FC236}">
                <a16:creationId xmlns:a16="http://schemas.microsoft.com/office/drawing/2014/main" id="{F04D641D-3C76-EF10-082A-F2615B41A92F}"/>
              </a:ext>
            </a:extLst>
          </p:cNvPr>
          <p:cNvPicPr>
            <a:picLocks noGrp="1" noChangeAspect="1"/>
          </p:cNvPicPr>
          <p:nvPr>
            <p:ph sz="quarter" idx="13"/>
          </p:nvPr>
        </p:nvPicPr>
        <p:blipFill>
          <a:blip r:embed="rId3"/>
          <a:stretch>
            <a:fillRect/>
          </a:stretch>
        </p:blipFill>
        <p:spPr>
          <a:xfrm>
            <a:off x="660005" y="517525"/>
            <a:ext cx="392903" cy="720725"/>
          </a:xfrm>
          <a:prstGeom prst="rect">
            <a:avLst/>
          </a:prstGeom>
        </p:spPr>
      </p:pic>
    </p:spTree>
    <p:extLst>
      <p:ext uri="{BB962C8B-B14F-4D97-AF65-F5344CB8AC3E}">
        <p14:creationId xmlns:p14="http://schemas.microsoft.com/office/powerpoint/2010/main" val="2923644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12</a:t>
            </a:fld>
            <a:endParaRPr lang="de-DE">
              <a:solidFill>
                <a:srgbClr val="000000">
                  <a:tint val="75000"/>
                </a:srgbClr>
              </a:solidFill>
            </a:endParaRPr>
          </a:p>
        </p:txBody>
      </p:sp>
    </p:spTree>
    <p:extLst>
      <p:ext uri="{BB962C8B-B14F-4D97-AF65-F5344CB8AC3E}">
        <p14:creationId xmlns:p14="http://schemas.microsoft.com/office/powerpoint/2010/main" val="2366457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242532B-14DA-4A33-88F5-7A35ABBD094A}" type="slidenum">
              <a:rPr lang="de-DE" smtClean="0"/>
              <a:pPr/>
              <a:t>13</a:t>
            </a:fld>
            <a:endParaRPr lang="de-DE"/>
          </a:p>
        </p:txBody>
      </p:sp>
    </p:spTree>
    <p:extLst>
      <p:ext uri="{BB962C8B-B14F-4D97-AF65-F5344CB8AC3E}">
        <p14:creationId xmlns:p14="http://schemas.microsoft.com/office/powerpoint/2010/main" val="2702340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Hilfe</a:t>
            </a:r>
            <a:endParaRPr lang="de-DE" dirty="0"/>
          </a:p>
        </p:txBody>
      </p:sp>
      <p:sp>
        <p:nvSpPr>
          <p:cNvPr id="3" name="Inhaltsplatzhalter 2"/>
          <p:cNvSpPr>
            <a:spLocks noGrp="1"/>
          </p:cNvSpPr>
          <p:nvPr>
            <p:ph idx="1"/>
          </p:nvPr>
        </p:nvSpPr>
        <p:spPr/>
        <p:txBody>
          <a:bodyPr/>
          <a:lstStyle/>
          <a:p>
            <a:endParaRPr lang="de-DE" dirty="0" smtClean="0"/>
          </a:p>
          <a:p>
            <a:r>
              <a:rPr lang="de-DE" dirty="0" smtClean="0"/>
              <a:t>Wasserstoff-Kation</a:t>
            </a:r>
          </a:p>
          <a:p>
            <a:endParaRPr lang="de-DE" dirty="0"/>
          </a:p>
          <a:p>
            <a:endParaRPr lang="de-DE" dirty="0" smtClean="0"/>
          </a:p>
          <a:p>
            <a:r>
              <a:rPr lang="de-DE" dirty="0" smtClean="0"/>
              <a:t>Sauerstoff-Anion</a:t>
            </a:r>
          </a:p>
          <a:p>
            <a:endParaRPr lang="de-DE" dirty="0"/>
          </a:p>
          <a:p>
            <a:endParaRPr lang="de-DE" dirty="0" smtClean="0"/>
          </a:p>
          <a:p>
            <a:r>
              <a:rPr lang="de-DE" dirty="0" smtClean="0"/>
              <a:t>Chlorid-Anion</a:t>
            </a:r>
          </a:p>
          <a:p>
            <a:endParaRPr lang="de-DE" dirty="0"/>
          </a:p>
          <a:p>
            <a:endParaRPr lang="de-DE" dirty="0" smtClean="0"/>
          </a:p>
          <a:p>
            <a:r>
              <a:rPr lang="de-DE" dirty="0" smtClean="0"/>
              <a:t>Natrium-Kation</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solidFill>
                  <a:srgbClr val="000000">
                    <a:tint val="75000"/>
                  </a:srgbClr>
                </a:solidFill>
              </a:rPr>
              <a:pPr/>
              <a:t>14</a:t>
            </a:fld>
            <a:endParaRPr lang="de-DE">
              <a:solidFill>
                <a:srgbClr val="000000">
                  <a:tint val="75000"/>
                </a:srgbClr>
              </a:solidFill>
            </a:endParaRPr>
          </a:p>
        </p:txBody>
      </p:sp>
      <p:pic>
        <p:nvPicPr>
          <p:cNvPr id="13" name="Inhaltsplatzhalter 12"/>
          <p:cNvPicPr>
            <a:picLocks noGrp="1" noChangeAspect="1"/>
          </p:cNvPicPr>
          <p:nvPr>
            <p:ph sz="quarter" idx="14"/>
          </p:nvPr>
        </p:nvPicPr>
        <p:blipFill>
          <a:blip r:embed="rId2"/>
          <a:stretch>
            <a:fillRect/>
          </a:stretch>
        </p:blipFill>
        <p:spPr>
          <a:xfrm>
            <a:off x="661725" y="1838535"/>
            <a:ext cx="371888" cy="481626"/>
          </a:xfrm>
          <a:prstGeom prst="rect">
            <a:avLst/>
          </a:prstGeom>
        </p:spPr>
      </p:pic>
      <p:pic>
        <p:nvPicPr>
          <p:cNvPr id="18" name="Inhaltsplatzhalter 17"/>
          <p:cNvPicPr>
            <a:picLocks noGrp="1" noChangeAspect="1"/>
          </p:cNvPicPr>
          <p:nvPr>
            <p:ph sz="quarter" idx="16"/>
          </p:nvPr>
        </p:nvPicPr>
        <p:blipFill>
          <a:blip r:embed="rId3"/>
          <a:stretch>
            <a:fillRect/>
          </a:stretch>
        </p:blipFill>
        <p:spPr>
          <a:xfrm>
            <a:off x="656466" y="3639948"/>
            <a:ext cx="371888" cy="481626"/>
          </a:xfrm>
          <a:prstGeom prst="rect">
            <a:avLst/>
          </a:prstGeom>
        </p:spPr>
      </p:pic>
      <p:pic>
        <p:nvPicPr>
          <p:cNvPr id="16" name="Inhaltsplatzhalter 15"/>
          <p:cNvPicPr>
            <a:picLocks noGrp="1" noChangeAspect="1"/>
          </p:cNvPicPr>
          <p:nvPr>
            <p:ph sz="quarter" idx="17"/>
          </p:nvPr>
        </p:nvPicPr>
        <p:blipFill>
          <a:blip r:embed="rId4"/>
          <a:stretch>
            <a:fillRect/>
          </a:stretch>
        </p:blipFill>
        <p:spPr>
          <a:xfrm>
            <a:off x="670856" y="4665049"/>
            <a:ext cx="371888" cy="481626"/>
          </a:xfrm>
          <a:prstGeom prst="rect">
            <a:avLst/>
          </a:prstGeom>
        </p:spPr>
      </p:pic>
      <p:pic>
        <p:nvPicPr>
          <p:cNvPr id="17" name="Inhaltsplatzhalter 16"/>
          <p:cNvPicPr>
            <a:picLocks noGrp="1" noChangeAspect="1"/>
          </p:cNvPicPr>
          <p:nvPr>
            <p:ph sz="quarter" idx="15"/>
          </p:nvPr>
        </p:nvPicPr>
        <p:blipFill>
          <a:blip r:embed="rId5"/>
          <a:stretch>
            <a:fillRect/>
          </a:stretch>
        </p:blipFill>
        <p:spPr>
          <a:xfrm>
            <a:off x="487307" y="2774274"/>
            <a:ext cx="720725" cy="468471"/>
          </a:xfrm>
          <a:prstGeom prst="rect">
            <a:avLst/>
          </a:prstGeom>
        </p:spPr>
      </p:pic>
      <p:pic>
        <p:nvPicPr>
          <p:cNvPr id="19" name="Inhaltsplatzhalter 23">
            <a:extLst>
              <a:ext uri="{FF2B5EF4-FFF2-40B4-BE49-F238E27FC236}">
                <a16:creationId xmlns:a16="http://schemas.microsoft.com/office/drawing/2014/main" id="{95AA27F6-1A51-ADE6-FEF2-E8FF64CD1007}"/>
              </a:ext>
            </a:extLst>
          </p:cNvPr>
          <p:cNvPicPr>
            <a:picLocks noGrp="1" noChangeAspect="1"/>
          </p:cNvPicPr>
          <p:nvPr>
            <p:ph sz="quarter" idx="13"/>
          </p:nvPr>
        </p:nvPicPr>
        <p:blipFill>
          <a:blip r:embed="rId6"/>
          <a:stretch>
            <a:fillRect/>
          </a:stretch>
        </p:blipFill>
        <p:spPr>
          <a:xfrm>
            <a:off x="660555" y="517525"/>
            <a:ext cx="391803" cy="720725"/>
          </a:xfrm>
          <a:prstGeom prst="rect">
            <a:avLst/>
          </a:prstGeom>
        </p:spPr>
      </p:pic>
    </p:spTree>
    <p:extLst>
      <p:ext uri="{BB962C8B-B14F-4D97-AF65-F5344CB8AC3E}">
        <p14:creationId xmlns:p14="http://schemas.microsoft.com/office/powerpoint/2010/main" val="695263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242532B-14DA-4A33-88F5-7A35ABBD094A}" type="slidenum">
              <a:rPr lang="de-DE" smtClean="0"/>
              <a:pPr/>
              <a:t>15</a:t>
            </a:fld>
            <a:endParaRPr lang="de-DE"/>
          </a:p>
        </p:txBody>
      </p:sp>
    </p:spTree>
    <p:extLst>
      <p:ext uri="{BB962C8B-B14F-4D97-AF65-F5344CB8AC3E}">
        <p14:creationId xmlns:p14="http://schemas.microsoft.com/office/powerpoint/2010/main" val="269587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algn="l"/>
            <a:r>
              <a:rPr lang="de-DE" dirty="0"/>
              <a:t>Säure und Lauge ergeben zusammen ein Salz und Wasser. Dabei ist es wichtig zu wissen, dass ein Hydroxid-Anion und Wasserstoff-Kation bei der Neutralisation zu einem Wassermolekül werden. Auf Stoffebene bedeutet dies einen neutralen pH-Wert</a:t>
            </a:r>
            <a:r>
              <a:rPr lang="de-DE" dirty="0" smtClean="0"/>
              <a:t>.</a:t>
            </a:r>
          </a:p>
          <a:p>
            <a:pPr algn="l"/>
            <a:r>
              <a:rPr lang="de-DE" dirty="0" smtClean="0"/>
              <a:t>Wenn deine Reaktion so aussieht, dann gehe weiter zum nächsten Schritt. </a:t>
            </a:r>
          </a:p>
          <a:p>
            <a:pPr algn="l"/>
            <a:endParaRPr lang="de-DE" dirty="0"/>
          </a:p>
          <a:p>
            <a:pPr algn="l"/>
            <a:endParaRPr lang="de-DE" dirty="0" smtClean="0"/>
          </a:p>
          <a:p>
            <a:pPr algn="l"/>
            <a:r>
              <a:rPr lang="de-DE" dirty="0" smtClean="0"/>
              <a:t>Wenn nicht, schaue dir die Hilfestellung an.</a:t>
            </a:r>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16</a:t>
            </a:fld>
            <a:endParaRPr lang="de-DE"/>
          </a:p>
        </p:txBody>
      </p:sp>
      <p:pic>
        <p:nvPicPr>
          <p:cNvPr id="6" name="Grafik 5"/>
          <p:cNvPicPr>
            <a:picLocks noChangeAspect="1"/>
          </p:cNvPicPr>
          <p:nvPr/>
        </p:nvPicPr>
        <p:blipFill>
          <a:blip r:embed="rId2"/>
          <a:stretch>
            <a:fillRect/>
          </a:stretch>
        </p:blipFill>
        <p:spPr>
          <a:xfrm>
            <a:off x="6825208" y="4797152"/>
            <a:ext cx="438260" cy="504000"/>
          </a:xfrm>
          <a:prstGeom prst="rect">
            <a:avLst/>
          </a:prstGeom>
        </p:spPr>
      </p:pic>
    </p:spTree>
    <p:extLst>
      <p:ext uri="{BB962C8B-B14F-4D97-AF65-F5344CB8AC3E}">
        <p14:creationId xmlns:p14="http://schemas.microsoft.com/office/powerpoint/2010/main" val="1124233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a:t>Aufgabe 2 von 2</a:t>
            </a:r>
          </a:p>
        </p:txBody>
      </p:sp>
      <p:sp>
        <p:nvSpPr>
          <p:cNvPr id="8" name="Inhaltsplatzhalter 7"/>
          <p:cNvSpPr>
            <a:spLocks noGrp="1"/>
          </p:cNvSpPr>
          <p:nvPr>
            <p:ph idx="1"/>
          </p:nvPr>
        </p:nvSpPr>
        <p:spPr/>
        <p:txBody>
          <a:bodyPr/>
          <a:lstStyle/>
          <a:p>
            <a:pPr marL="0" indent="0"/>
            <a:r>
              <a:rPr lang="de-DE" dirty="0"/>
              <a:t>In Glas C und D findest du jeweils eine Darstellung von zwei unterschiedlichen Konzentrationen. Dabei stellen die gelben LEGO-Steine den Stoff dar, dessen Konzentration bestimmt wird, und die weißen LEGO-Steine Wasser dar. Lass die Gläser immer geschlossen. </a:t>
            </a:r>
          </a:p>
          <a:p>
            <a:pPr marL="0" indent="0"/>
            <a:r>
              <a:rPr lang="de-DE" dirty="0"/>
              <a:t>Welches der beiden Gläser stellt den höher konzentrierten Stoff dar?</a:t>
            </a:r>
          </a:p>
          <a:p>
            <a:pPr marL="0" indent="0"/>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17</a:t>
            </a:fld>
            <a:endParaRPr lang="de-DE"/>
          </a:p>
        </p:txBody>
      </p:sp>
      <p:sp>
        <p:nvSpPr>
          <p:cNvPr id="2" name="Textplatzhalter 1"/>
          <p:cNvSpPr>
            <a:spLocks noGrp="1"/>
          </p:cNvSpPr>
          <p:nvPr>
            <p:ph type="body" sz="quarter" idx="15"/>
          </p:nvPr>
        </p:nvSpPr>
        <p:spPr/>
        <p:txBody>
          <a:bodyPr/>
          <a:lstStyle/>
          <a:p>
            <a:r>
              <a:rPr lang="de-DE" dirty="0"/>
              <a:t>Notiere die Anzahl der Steine in dein Labortagebuch.</a:t>
            </a:r>
          </a:p>
        </p:txBody>
      </p:sp>
      <p:pic>
        <p:nvPicPr>
          <p:cNvPr id="9" name="Inhaltsplatzhalter 22">
            <a:extLst>
              <a:ext uri="{FF2B5EF4-FFF2-40B4-BE49-F238E27FC236}">
                <a16:creationId xmlns:a16="http://schemas.microsoft.com/office/drawing/2014/main" id="{003E14F1-6C19-189D-0991-C6630D098A69}"/>
              </a:ext>
            </a:extLst>
          </p:cNvPr>
          <p:cNvPicPr>
            <a:picLocks noGrp="1" noChangeAspect="1"/>
          </p:cNvPicPr>
          <p:nvPr>
            <p:ph sz="quarter" idx="14"/>
          </p:nvPr>
        </p:nvPicPr>
        <p:blipFill>
          <a:blip r:embed="rId2"/>
          <a:stretch>
            <a:fillRect/>
          </a:stretch>
        </p:blipFill>
        <p:spPr>
          <a:xfrm>
            <a:off x="558138" y="5229225"/>
            <a:ext cx="777612" cy="900113"/>
          </a:xfrm>
          <a:prstGeom prst="rect">
            <a:avLst/>
          </a:prstGeom>
        </p:spPr>
      </p:pic>
    </p:spTree>
    <p:extLst>
      <p:ext uri="{BB962C8B-B14F-4D97-AF65-F5344CB8AC3E}">
        <p14:creationId xmlns:p14="http://schemas.microsoft.com/office/powerpoint/2010/main" val="3992949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18</a:t>
            </a:fld>
            <a:endParaRPr lang="de-DE">
              <a:solidFill>
                <a:srgbClr val="000000">
                  <a:tint val="75000"/>
                </a:srgbClr>
              </a:solidFill>
            </a:endParaRPr>
          </a:p>
        </p:txBody>
      </p:sp>
    </p:spTree>
    <p:extLst>
      <p:ext uri="{BB962C8B-B14F-4D97-AF65-F5344CB8AC3E}">
        <p14:creationId xmlns:p14="http://schemas.microsoft.com/office/powerpoint/2010/main" val="1723929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7242532B-14DA-4A33-88F5-7A35ABBD094A}" type="slidenum">
              <a:rPr lang="de-DE" smtClean="0"/>
              <a:pPr/>
              <a:t>19</a:t>
            </a:fld>
            <a:endParaRPr lang="de-DE"/>
          </a:p>
        </p:txBody>
      </p:sp>
    </p:spTree>
    <p:extLst>
      <p:ext uri="{BB962C8B-B14F-4D97-AF65-F5344CB8AC3E}">
        <p14:creationId xmlns:p14="http://schemas.microsoft.com/office/powerpoint/2010/main" val="304107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2</a:t>
            </a:fld>
            <a:endParaRPr lang="de-DE">
              <a:solidFill>
                <a:srgbClr val="000000">
                  <a:tint val="75000"/>
                </a:srgbClr>
              </a:solidFill>
            </a:endParaRPr>
          </a:p>
        </p:txBody>
      </p:sp>
    </p:spTree>
    <p:extLst>
      <p:ext uri="{BB962C8B-B14F-4D97-AF65-F5344CB8AC3E}">
        <p14:creationId xmlns:p14="http://schemas.microsoft.com/office/powerpoint/2010/main" val="3705237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r>
              <a:rPr lang="de-DE" dirty="0"/>
              <a:t>In Glas C ist mehr Lauge im gleichen Volumen enthalten als in Glas D. </a:t>
            </a:r>
          </a:p>
          <a:p>
            <a:endParaRPr lang="de-DE" dirty="0"/>
          </a:p>
          <a:p>
            <a:endParaRPr lang="de-DE" dirty="0"/>
          </a:p>
          <a:p>
            <a:endParaRPr lang="de-DE" dirty="0"/>
          </a:p>
          <a:p>
            <a:endParaRPr lang="de-DE" dirty="0"/>
          </a:p>
          <a:p>
            <a:endParaRPr lang="de-DE" dirty="0"/>
          </a:p>
          <a:p>
            <a:endParaRPr lang="de-DE" dirty="0"/>
          </a:p>
          <a:p>
            <a:endParaRPr lang="de-DE" dirty="0"/>
          </a:p>
          <a:p>
            <a:endParaRPr lang="de-DE" dirty="0"/>
          </a:p>
          <a:p>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20</a:t>
            </a:fld>
            <a:endParaRPr lang="de-DE"/>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60712" y="2636912"/>
            <a:ext cx="2012297" cy="3600000"/>
          </a:xfrm>
          <a:prstGeom prst="rect">
            <a:avLst/>
          </a:prstGeom>
        </p:spPr>
      </p:pic>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2751" y="2637312"/>
            <a:ext cx="1946593" cy="3600000"/>
          </a:xfrm>
          <a:prstGeom prst="rect">
            <a:avLst/>
          </a:prstGeom>
        </p:spPr>
      </p:pic>
    </p:spTree>
    <p:extLst>
      <p:ext uri="{BB962C8B-B14F-4D97-AF65-F5344CB8AC3E}">
        <p14:creationId xmlns:p14="http://schemas.microsoft.com/office/powerpoint/2010/main" val="2112021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t>21</a:t>
            </a:fld>
            <a:endParaRPr lang="de-DE" dirty="0"/>
          </a:p>
        </p:txBody>
      </p:sp>
    </p:spTree>
    <p:extLst>
      <p:ext uri="{BB962C8B-B14F-4D97-AF65-F5344CB8AC3E}">
        <p14:creationId xmlns:p14="http://schemas.microsoft.com/office/powerpoint/2010/main" val="164913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algn="l"/>
            <a:r>
              <a:rPr lang="de-DE" sz="2000" b="1" dirty="0"/>
              <a:t>Beobachtung:</a:t>
            </a:r>
          </a:p>
          <a:p>
            <a:pPr algn="l"/>
            <a:r>
              <a:rPr lang="de-DE" sz="2000" dirty="0"/>
              <a:t>Die Lauge in Glas C ist höher konzentriert. </a:t>
            </a:r>
          </a:p>
          <a:p>
            <a:pPr algn="l"/>
            <a:r>
              <a:rPr lang="de-DE" sz="2000" b="1" dirty="0"/>
              <a:t>Deutung:</a:t>
            </a:r>
          </a:p>
          <a:p>
            <a:pPr algn="l"/>
            <a:r>
              <a:rPr lang="de-DE" sz="2000" dirty="0"/>
              <a:t>Je höher eine Lauge konzentriert ist, desto weniger wird davon benötigt, um eine Säure zu neutralisieren</a:t>
            </a:r>
            <a:r>
              <a:rPr lang="de-DE" sz="2000" dirty="0" smtClean="0"/>
              <a:t>.</a:t>
            </a:r>
            <a:endParaRPr lang="de-DE" sz="2000"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22</a:t>
            </a:fld>
            <a:endParaRPr lang="de-DE"/>
          </a:p>
        </p:txBody>
      </p:sp>
    </p:spTree>
    <p:extLst>
      <p:ext uri="{BB962C8B-B14F-4D97-AF65-F5344CB8AC3E}">
        <p14:creationId xmlns:p14="http://schemas.microsoft.com/office/powerpoint/2010/main" val="58254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Information</a:t>
            </a:r>
            <a:endParaRPr lang="de-DE" dirty="0"/>
          </a:p>
        </p:txBody>
      </p:sp>
      <p:sp>
        <p:nvSpPr>
          <p:cNvPr id="3" name="Inhaltsplatzhalter 2"/>
          <p:cNvSpPr>
            <a:spLocks noGrp="1"/>
          </p:cNvSpPr>
          <p:nvPr>
            <p:ph idx="1"/>
          </p:nvPr>
        </p:nvSpPr>
        <p:spPr/>
        <p:txBody>
          <a:bodyPr/>
          <a:lstStyle/>
          <a:p>
            <a:r>
              <a:rPr lang="de-DE" dirty="0" smtClean="0"/>
              <a:t>Die Stoffmenge der Lauge stellen in diesem Modell die roten Kugeln dar. Je mehr rote Kugeln in dem Gefäß sind, desto höher ist die Stoffmenge und damit die Konzentration der Lauge.</a:t>
            </a:r>
          </a:p>
          <a:p>
            <a:endParaRPr lang="de-DE" dirty="0"/>
          </a:p>
          <a:p>
            <a:r>
              <a:rPr lang="de-DE" b="1" dirty="0"/>
              <a:t>Hinweis:</a:t>
            </a:r>
          </a:p>
          <a:p>
            <a:r>
              <a:rPr lang="de-DE" dirty="0"/>
              <a:t>Um genau zu </a:t>
            </a:r>
            <a:r>
              <a:rPr lang="de-DE" dirty="0" smtClean="0"/>
              <a:t>bestimmen </a:t>
            </a:r>
            <a:r>
              <a:rPr lang="de-DE" dirty="0"/>
              <a:t>wie viel Lauge du </a:t>
            </a:r>
            <a:r>
              <a:rPr lang="de-DE" dirty="0" smtClean="0"/>
              <a:t>benötigst</a:t>
            </a:r>
            <a:r>
              <a:rPr lang="de-DE" dirty="0"/>
              <a:t>, kann man nicht beiden Volumina von Säure und Lauge vergleichen, sondern muss die Stoffmenge der beiden Stoffe </a:t>
            </a:r>
            <a:r>
              <a:rPr lang="de-DE" dirty="0" smtClean="0"/>
              <a:t>betrachten. </a:t>
            </a:r>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solidFill>
                  <a:srgbClr val="000000">
                    <a:tint val="75000"/>
                  </a:srgbClr>
                </a:solidFill>
              </a:rPr>
              <a:pPr/>
              <a:t>23</a:t>
            </a:fld>
            <a:endParaRPr lang="de-DE">
              <a:solidFill>
                <a:srgbClr val="000000">
                  <a:tint val="75000"/>
                </a:srgbClr>
              </a:solidFill>
            </a:endParaRPr>
          </a:p>
        </p:txBody>
      </p:sp>
      <p:pic>
        <p:nvPicPr>
          <p:cNvPr id="6" name="Inhaltsplatzhalter 24">
            <a:extLst>
              <a:ext uri="{FF2B5EF4-FFF2-40B4-BE49-F238E27FC236}">
                <a16:creationId xmlns:a16="http://schemas.microsoft.com/office/drawing/2014/main" id="{A7A38DB4-6D76-8110-5C31-99402E78A236}"/>
              </a:ext>
            </a:extLst>
          </p:cNvPr>
          <p:cNvPicPr>
            <a:picLocks noGrp="1" noChangeAspect="1"/>
          </p:cNvPicPr>
          <p:nvPr>
            <p:ph sz="quarter" idx="13"/>
          </p:nvPr>
        </p:nvPicPr>
        <p:blipFill>
          <a:blip r:embed="rId2"/>
          <a:stretch>
            <a:fillRect/>
          </a:stretch>
        </p:blipFill>
        <p:spPr>
          <a:xfrm>
            <a:off x="641922" y="517525"/>
            <a:ext cx="429069" cy="720725"/>
          </a:xfrm>
          <a:prstGeom prst="rect">
            <a:avLst/>
          </a:prstGeom>
        </p:spPr>
      </p:pic>
    </p:spTree>
    <p:extLst>
      <p:ext uri="{BB962C8B-B14F-4D97-AF65-F5344CB8AC3E}">
        <p14:creationId xmlns:p14="http://schemas.microsoft.com/office/powerpoint/2010/main" val="1609791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Teste dich selbst</a:t>
            </a:r>
            <a:endParaRPr lang="de-DE" dirty="0"/>
          </a:p>
        </p:txBody>
      </p:sp>
      <p:sp>
        <p:nvSpPr>
          <p:cNvPr id="3" name="Inhaltsplatzhalter 2"/>
          <p:cNvSpPr>
            <a:spLocks noGrp="1"/>
          </p:cNvSpPr>
          <p:nvPr>
            <p:ph idx="1"/>
          </p:nvPr>
        </p:nvSpPr>
        <p:spPr/>
        <p:txBody>
          <a:bodyPr/>
          <a:lstStyle/>
          <a:p>
            <a:r>
              <a:rPr lang="de-DE" dirty="0" smtClean="0"/>
              <a:t>Die Konzentration der Säure liegt bei 20 Säure-Teilchen auf 50 Wasser-Teilchen.</a:t>
            </a:r>
          </a:p>
          <a:p>
            <a:r>
              <a:rPr lang="de-DE" dirty="0" smtClean="0"/>
              <a:t>Von </a:t>
            </a:r>
            <a:r>
              <a:rPr lang="de-DE" dirty="0"/>
              <a:t>welcher Lauge benötigst du mehr Volumen, um </a:t>
            </a:r>
            <a:r>
              <a:rPr lang="de-DE" dirty="0" smtClean="0"/>
              <a:t>die Säure </a:t>
            </a:r>
            <a:r>
              <a:rPr lang="de-DE" dirty="0"/>
              <a:t>zu neutralisieren? </a:t>
            </a:r>
          </a:p>
        </p:txBody>
      </p:sp>
      <p:sp>
        <p:nvSpPr>
          <p:cNvPr id="4" name="Foliennummernplatzhalter 3"/>
          <p:cNvSpPr>
            <a:spLocks noGrp="1"/>
          </p:cNvSpPr>
          <p:nvPr>
            <p:ph type="sldNum" sz="quarter" idx="12"/>
          </p:nvPr>
        </p:nvSpPr>
        <p:spPr/>
        <p:txBody>
          <a:bodyPr/>
          <a:lstStyle/>
          <a:p>
            <a:fld id="{649AAC7D-4B30-4604-BD35-0C4E56313D0D}" type="slidenum">
              <a:rPr lang="de-DE" smtClean="0">
                <a:solidFill>
                  <a:srgbClr val="000000">
                    <a:tint val="75000"/>
                  </a:srgbClr>
                </a:solidFill>
              </a:rPr>
              <a:pPr/>
              <a:t>24</a:t>
            </a:fld>
            <a:endParaRPr lang="de-DE">
              <a:solidFill>
                <a:srgbClr val="000000">
                  <a:tint val="75000"/>
                </a:srgbClr>
              </a:solidFill>
            </a:endParaRPr>
          </a:p>
        </p:txBody>
      </p:sp>
      <p:sp>
        <p:nvSpPr>
          <p:cNvPr id="8" name="Textplatzhalter 7"/>
          <p:cNvSpPr>
            <a:spLocks noGrp="1"/>
          </p:cNvSpPr>
          <p:nvPr>
            <p:ph type="body" sz="quarter" idx="15"/>
          </p:nvPr>
        </p:nvSpPr>
        <p:spPr/>
        <p:txBody>
          <a:bodyPr/>
          <a:lstStyle/>
          <a:p>
            <a:r>
              <a:rPr lang="de-DE" dirty="0" smtClean="0"/>
              <a:t>Notiere deine Überlegungen in dein Labortagebuch.</a:t>
            </a:r>
            <a:endParaRPr lang="de-DE" dirty="0"/>
          </a:p>
        </p:txBody>
      </p:sp>
      <p:pic>
        <p:nvPicPr>
          <p:cNvPr id="9" name="Inhaltsplatzhalter 22">
            <a:extLst>
              <a:ext uri="{FF2B5EF4-FFF2-40B4-BE49-F238E27FC236}">
                <a16:creationId xmlns:a16="http://schemas.microsoft.com/office/drawing/2014/main" id="{003E14F1-6C19-189D-0991-C6630D098A69}"/>
              </a:ext>
            </a:extLst>
          </p:cNvPr>
          <p:cNvPicPr>
            <a:picLocks noGrp="1" noChangeAspect="1"/>
          </p:cNvPicPr>
          <p:nvPr>
            <p:ph sz="quarter" idx="14"/>
          </p:nvPr>
        </p:nvPicPr>
        <p:blipFill>
          <a:blip r:embed="rId2"/>
          <a:stretch>
            <a:fillRect/>
          </a:stretch>
        </p:blipFill>
        <p:spPr>
          <a:xfrm>
            <a:off x="558138" y="5229225"/>
            <a:ext cx="777612" cy="900113"/>
          </a:xfrm>
          <a:prstGeom prst="rect">
            <a:avLst/>
          </a:prstGeom>
        </p:spPr>
      </p:pic>
      <p:pic>
        <p:nvPicPr>
          <p:cNvPr id="10" name="Inhaltsplatzhalter 59">
            <a:extLst>
              <a:ext uri="{FF2B5EF4-FFF2-40B4-BE49-F238E27FC236}">
                <a16:creationId xmlns:a16="http://schemas.microsoft.com/office/drawing/2014/main" id="{BD484F55-29D1-169E-DEB1-9D01EB9867C5}"/>
              </a:ext>
            </a:extLst>
          </p:cNvPr>
          <p:cNvPicPr>
            <a:picLocks noGrp="1" noChangeAspect="1"/>
          </p:cNvPicPr>
          <p:nvPr>
            <p:ph sz="quarter" idx="13"/>
          </p:nvPr>
        </p:nvPicPr>
        <p:blipFill>
          <a:blip r:embed="rId3"/>
          <a:stretch>
            <a:fillRect/>
          </a:stretch>
        </p:blipFill>
        <p:spPr>
          <a:xfrm>
            <a:off x="661764" y="517525"/>
            <a:ext cx="389385" cy="720725"/>
          </a:xfrm>
          <a:prstGeom prst="rect">
            <a:avLst/>
          </a:prstGeom>
        </p:spPr>
      </p:pic>
    </p:spTree>
    <p:extLst>
      <p:ext uri="{BB962C8B-B14F-4D97-AF65-F5344CB8AC3E}">
        <p14:creationId xmlns:p14="http://schemas.microsoft.com/office/powerpoint/2010/main" val="3493319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de-DE" dirty="0" smtClean="0"/>
              <a:t>Mit beiden Laugen kannst du die Säure neutralisieren.</a:t>
            </a:r>
          </a:p>
          <a:p>
            <a:r>
              <a:rPr lang="de-DE" dirty="0" smtClean="0"/>
              <a:t>Von der höher konzentrierten Lauge benötigst du deutlich weniger. Von der niedriger konzentrierten Lauge benötigst du viel mehr.</a:t>
            </a:r>
            <a:endParaRPr lang="de-DE" dirty="0"/>
          </a:p>
        </p:txBody>
      </p:sp>
      <p:sp>
        <p:nvSpPr>
          <p:cNvPr id="3" name="Foliennummernplatzhalter 2"/>
          <p:cNvSpPr>
            <a:spLocks noGrp="1"/>
          </p:cNvSpPr>
          <p:nvPr>
            <p:ph type="sldNum" sz="quarter" idx="12"/>
          </p:nvPr>
        </p:nvSpPr>
        <p:spPr/>
        <p:txBody>
          <a:bodyPr/>
          <a:lstStyle/>
          <a:p>
            <a:fld id="{649AAC7D-4B30-4604-BD35-0C4E56313D0D}" type="slidenum">
              <a:rPr lang="de-DE" smtClean="0">
                <a:solidFill>
                  <a:srgbClr val="000000">
                    <a:tint val="75000"/>
                  </a:srgbClr>
                </a:solidFill>
              </a:rPr>
              <a:pPr/>
              <a:t>25</a:t>
            </a:fld>
            <a:endParaRPr lang="de-DE">
              <a:solidFill>
                <a:srgbClr val="000000">
                  <a:tint val="75000"/>
                </a:srgbClr>
              </a:solidFill>
            </a:endParaRPr>
          </a:p>
        </p:txBody>
      </p:sp>
    </p:spTree>
    <p:extLst>
      <p:ext uri="{BB962C8B-B14F-4D97-AF65-F5344CB8AC3E}">
        <p14:creationId xmlns:p14="http://schemas.microsoft.com/office/powerpoint/2010/main" val="3996624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Konzentration entscheidet</a:t>
            </a:r>
          </a:p>
        </p:txBody>
      </p:sp>
      <p:sp>
        <p:nvSpPr>
          <p:cNvPr id="3" name="Inhaltsplatzhalter 2"/>
          <p:cNvSpPr>
            <a:spLocks noGrp="1"/>
          </p:cNvSpPr>
          <p:nvPr>
            <p:ph idx="1"/>
          </p:nvPr>
        </p:nvSpPr>
        <p:spPr/>
        <p:txBody>
          <a:bodyPr/>
          <a:lstStyle/>
          <a:p>
            <a:r>
              <a:rPr lang="de-DE" dirty="0"/>
              <a:t>Es ist also nur möglich eine Säure mit der gleichen Menge Lauge zu neutralisieren, wenn Säure und Lauge die gleiche Konzentration haben.</a:t>
            </a:r>
          </a:p>
          <a:p>
            <a:r>
              <a:rPr lang="de-DE" dirty="0"/>
              <a:t>Um Säure mit einer Lauge einer anderen Konzentration zu neutralisieren, </a:t>
            </a:r>
            <a:r>
              <a:rPr lang="de-DE" dirty="0" smtClean="0"/>
              <a:t>muss die </a:t>
            </a:r>
            <a:r>
              <a:rPr lang="de-DE" dirty="0"/>
              <a:t>Stoffmenge </a:t>
            </a:r>
            <a:r>
              <a:rPr lang="de-DE" dirty="0" smtClean="0"/>
              <a:t>der Lauge mit der Stoffmenge der Säure übereinstimmen.</a:t>
            </a:r>
            <a:endParaRPr lang="de-DE" dirty="0"/>
          </a:p>
          <a:p>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pPr/>
              <a:t>26</a:t>
            </a:fld>
            <a:endParaRPr lang="de-DE"/>
          </a:p>
        </p:txBody>
      </p:sp>
      <p:pic>
        <p:nvPicPr>
          <p:cNvPr id="5" name="Grafik 4"/>
          <p:cNvPicPr>
            <a:picLocks noChangeAspect="1"/>
          </p:cNvPicPr>
          <p:nvPr/>
        </p:nvPicPr>
        <p:blipFill>
          <a:blip r:embed="rId2"/>
          <a:stretch>
            <a:fillRect/>
          </a:stretch>
        </p:blipFill>
        <p:spPr>
          <a:xfrm>
            <a:off x="3711801" y="3442650"/>
            <a:ext cx="2503087" cy="2520000"/>
          </a:xfrm>
          <a:prstGeom prst="rect">
            <a:avLst/>
          </a:prstGeom>
        </p:spPr>
      </p:pic>
    </p:spTree>
    <p:extLst>
      <p:ext uri="{BB962C8B-B14F-4D97-AF65-F5344CB8AC3E}">
        <p14:creationId xmlns:p14="http://schemas.microsoft.com/office/powerpoint/2010/main" val="96545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27</a:t>
            </a:fld>
            <a:endParaRPr lang="de-DE"/>
          </a:p>
        </p:txBody>
      </p:sp>
    </p:spTree>
    <p:extLst>
      <p:ext uri="{BB962C8B-B14F-4D97-AF65-F5344CB8AC3E}">
        <p14:creationId xmlns:p14="http://schemas.microsoft.com/office/powerpoint/2010/main" val="4021553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Wie viel Lauge braucht man?</a:t>
            </a:r>
          </a:p>
        </p:txBody>
      </p:sp>
      <p:sp>
        <p:nvSpPr>
          <p:cNvPr id="3" name="Inhaltsplatzhalter 2"/>
          <p:cNvSpPr>
            <a:spLocks noGrp="1"/>
          </p:cNvSpPr>
          <p:nvPr>
            <p:ph idx="1"/>
          </p:nvPr>
        </p:nvSpPr>
        <p:spPr/>
        <p:txBody>
          <a:bodyPr/>
          <a:lstStyle/>
          <a:p>
            <a:r>
              <a:rPr lang="de-DE" dirty="0"/>
              <a:t>Da wir nicht genau wissen, wie viel Säure im Magen ist und vor allem welche Konzentration die Säure hat, ist es nicht sinnvoll, Lauge zu trinken. </a:t>
            </a:r>
          </a:p>
          <a:p>
            <a:endParaRPr lang="de-DE" dirty="0"/>
          </a:p>
          <a:p>
            <a:r>
              <a:rPr lang="de-DE" dirty="0"/>
              <a:t>Die Industrie hat aber eine Möglichkeit gefunden die richtige Dosierung an Lauge in ein Medikament zu verpacken, so dass es dem Menschen nicht schadet. Die Menge des Medikaments, die man zu sich nimmt, hängt von der Stärke des Sodbrennens ab. </a:t>
            </a:r>
          </a:p>
          <a:p>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28</a:t>
            </a:fld>
            <a:endParaRPr lang="de-DE"/>
          </a:p>
        </p:txBody>
      </p:sp>
      <p:pic>
        <p:nvPicPr>
          <p:cNvPr id="17" name="Grafik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5289" y="4608024"/>
            <a:ext cx="2423056" cy="1583976"/>
          </a:xfrm>
          <a:prstGeom prst="rect">
            <a:avLst/>
          </a:prstGeom>
        </p:spPr>
      </p:pic>
      <p:pic>
        <p:nvPicPr>
          <p:cNvPr id="18" name="Grafik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9184" y="4382990"/>
            <a:ext cx="936104" cy="1843686"/>
          </a:xfrm>
          <a:prstGeom prst="rect">
            <a:avLst/>
          </a:prstGeom>
        </p:spPr>
      </p:pic>
    </p:spTree>
    <p:extLst>
      <p:ext uri="{BB962C8B-B14F-4D97-AF65-F5344CB8AC3E}">
        <p14:creationId xmlns:p14="http://schemas.microsoft.com/office/powerpoint/2010/main" val="3731000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29</a:t>
            </a:fld>
            <a:endParaRPr lang="de-DE"/>
          </a:p>
        </p:txBody>
      </p:sp>
    </p:spTree>
    <p:extLst>
      <p:ext uri="{BB962C8B-B14F-4D97-AF65-F5344CB8AC3E}">
        <p14:creationId xmlns:p14="http://schemas.microsoft.com/office/powerpoint/2010/main" val="318254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Viele leiden an Sodbrennen</a:t>
            </a:r>
          </a:p>
        </p:txBody>
      </p:sp>
      <p:sp>
        <p:nvSpPr>
          <p:cNvPr id="3" name="Inhaltsplatzhalter 2"/>
          <p:cNvSpPr>
            <a:spLocks noGrp="1"/>
          </p:cNvSpPr>
          <p:nvPr>
            <p:ph idx="1"/>
          </p:nvPr>
        </p:nvSpPr>
        <p:spPr/>
        <p:txBody>
          <a:bodyPr>
            <a:normAutofit/>
          </a:bodyPr>
          <a:lstStyle/>
          <a:p>
            <a:r>
              <a:rPr lang="de-DE" dirty="0"/>
              <a:t>Nach fettigem Essen, aber auch während der letzten Schwangerschaftswochen kann es dazu kommen, dass du ein Brennen im Magen bekommst. Dieser Schmerz wird als Sodbrennen bezeichnet. </a:t>
            </a:r>
          </a:p>
          <a:p>
            <a:endParaRPr lang="de-DE" dirty="0"/>
          </a:p>
          <a:p>
            <a:r>
              <a:rPr lang="de-DE" dirty="0"/>
              <a:t>Dies entsteht, wenn bereits im Magen angekommenes Essen wieder in die Speiseröhre aufsteigt. Da im Magen der Speisebrei mit Säure versetzt wird, gelangt natürlich auch Säure zurück in die Speiseröhre. Das verursacht die Schmerzen. </a:t>
            </a:r>
          </a:p>
          <a:p>
            <a:endParaRPr lang="de-DE" dirty="0"/>
          </a:p>
          <a:p>
            <a:r>
              <a:rPr lang="de-DE" dirty="0"/>
              <a:t>Diesen Schmerz möchtest du natürlich so schnell wie möglich wieder loswerden.</a:t>
            </a:r>
          </a:p>
          <a:p>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3</a:t>
            </a:fld>
            <a:endParaRPr lang="de-DE"/>
          </a:p>
        </p:txBody>
      </p:sp>
    </p:spTree>
    <p:extLst>
      <p:ext uri="{BB962C8B-B14F-4D97-AF65-F5344CB8AC3E}">
        <p14:creationId xmlns:p14="http://schemas.microsoft.com/office/powerpoint/2010/main" val="2919144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Erfolgskontrolle</a:t>
            </a:r>
          </a:p>
        </p:txBody>
      </p:sp>
      <p:sp>
        <p:nvSpPr>
          <p:cNvPr id="22" name="Inhaltsplatzhalter 21"/>
          <p:cNvSpPr>
            <a:spLocks noGrp="1"/>
          </p:cNvSpPr>
          <p:nvPr>
            <p:ph idx="1"/>
          </p:nvPr>
        </p:nvSpPr>
        <p:spPr/>
        <p:txBody>
          <a:bodyPr anchor="ctr"/>
          <a:lstStyle/>
          <a:p>
            <a:r>
              <a:rPr lang="de-DE" dirty="0"/>
              <a:t>Bei einem Unfall läuft eine Flüssigkeit aus. Mit einem Indikatorpapier testet man die Flüssigkeit. Das Papier färbt sich blau. Das bedeutet, es liegt eine Lauge vor. </a:t>
            </a:r>
          </a:p>
          <a:p>
            <a:r>
              <a:rPr lang="de-DE" dirty="0"/>
              <a:t>Gib an, welche „gefährlichen Ionen“ am Unfall beteiligt sind, und formuliere, wie man sie unschädlich machen kann.</a:t>
            </a:r>
          </a:p>
        </p:txBody>
      </p:sp>
      <p:sp>
        <p:nvSpPr>
          <p:cNvPr id="2" name="Foliennummernplatzhalter 1"/>
          <p:cNvSpPr>
            <a:spLocks noGrp="1"/>
          </p:cNvSpPr>
          <p:nvPr>
            <p:ph type="sldNum" sz="quarter" idx="12"/>
          </p:nvPr>
        </p:nvSpPr>
        <p:spPr/>
        <p:txBody>
          <a:bodyPr/>
          <a:lstStyle/>
          <a:p>
            <a:fld id="{316961DB-6A4C-470A-BFE3-24928CEFD386}" type="slidenum">
              <a:rPr lang="de-DE" smtClean="0"/>
              <a:pPr/>
              <a:t>30</a:t>
            </a:fld>
            <a:endParaRPr lang="de-DE"/>
          </a:p>
        </p:txBody>
      </p:sp>
      <p:pic>
        <p:nvPicPr>
          <p:cNvPr id="4" name="Inhaltsplatzhalter 38">
            <a:extLst>
              <a:ext uri="{FF2B5EF4-FFF2-40B4-BE49-F238E27FC236}">
                <a16:creationId xmlns:a16="http://schemas.microsoft.com/office/drawing/2014/main" id="{8EAE7A70-83DD-9BD5-5B74-6CB35EE5AE66}"/>
              </a:ext>
            </a:extLst>
          </p:cNvPr>
          <p:cNvPicPr>
            <a:picLocks noGrp="1" noChangeAspect="1"/>
          </p:cNvPicPr>
          <p:nvPr>
            <p:ph sz="quarter" idx="13"/>
          </p:nvPr>
        </p:nvPicPr>
        <p:blipFill>
          <a:blip r:embed="rId2"/>
          <a:stretch>
            <a:fillRect/>
          </a:stretch>
        </p:blipFill>
        <p:spPr>
          <a:xfrm>
            <a:off x="636920" y="503238"/>
            <a:ext cx="489872" cy="900112"/>
          </a:xfrm>
          <a:prstGeom prst="rect">
            <a:avLst/>
          </a:prstGeom>
        </p:spPr>
      </p:pic>
    </p:spTree>
    <p:extLst>
      <p:ext uri="{BB962C8B-B14F-4D97-AF65-F5344CB8AC3E}">
        <p14:creationId xmlns:p14="http://schemas.microsoft.com/office/powerpoint/2010/main" val="3810996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31</a:t>
            </a:fld>
            <a:endParaRPr lang="de-DE"/>
          </a:p>
        </p:txBody>
      </p:sp>
    </p:spTree>
    <p:extLst>
      <p:ext uri="{BB962C8B-B14F-4D97-AF65-F5344CB8AC3E}">
        <p14:creationId xmlns:p14="http://schemas.microsoft.com/office/powerpoint/2010/main" val="672005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512B0DB9-0322-4ED9-940E-5222A7C612BE}" type="slidenum">
              <a:rPr lang="de-DE" smtClean="0"/>
              <a:pPr/>
              <a:t>32</a:t>
            </a:fld>
            <a:endParaRPr lang="de-DE"/>
          </a:p>
        </p:txBody>
      </p:sp>
    </p:spTree>
    <p:extLst>
      <p:ext uri="{BB962C8B-B14F-4D97-AF65-F5344CB8AC3E}">
        <p14:creationId xmlns:p14="http://schemas.microsoft.com/office/powerpoint/2010/main" val="2305652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algn="l"/>
            <a:r>
              <a:rPr lang="de-DE" dirty="0"/>
              <a:t>Da es sich um Lauge handelt, ist das Hydroxid-Ion enthalten. </a:t>
            </a:r>
          </a:p>
          <a:p>
            <a:pPr algn="l"/>
            <a:r>
              <a:rPr lang="de-DE" dirty="0"/>
              <a:t>Zum Neutralisieren der Lauge verwendest du Säure. </a:t>
            </a:r>
          </a:p>
          <a:p>
            <a:pPr algn="l"/>
            <a:r>
              <a:rPr lang="de-DE" dirty="0"/>
              <a:t>Du nutzt das Wasserstoff-Ion der Säure, um die Lauge unschädlich zu machen. </a:t>
            </a:r>
          </a:p>
        </p:txBody>
      </p:sp>
      <p:sp>
        <p:nvSpPr>
          <p:cNvPr id="3" name="Foliennummernplatzhalter 2"/>
          <p:cNvSpPr>
            <a:spLocks noGrp="1"/>
          </p:cNvSpPr>
          <p:nvPr>
            <p:ph type="sldNum" sz="quarter" idx="12"/>
          </p:nvPr>
        </p:nvSpPr>
        <p:spPr/>
        <p:txBody>
          <a:bodyPr/>
          <a:lstStyle/>
          <a:p>
            <a:fld id="{649AAC7D-4B30-4604-BD35-0C4E56313D0D}" type="slidenum">
              <a:rPr lang="de-DE" smtClean="0"/>
              <a:pPr/>
              <a:t>33</a:t>
            </a:fld>
            <a:endParaRPr lang="de-DE"/>
          </a:p>
        </p:txBody>
      </p:sp>
    </p:spTree>
    <p:extLst>
      <p:ext uri="{BB962C8B-B14F-4D97-AF65-F5344CB8AC3E}">
        <p14:creationId xmlns:p14="http://schemas.microsoft.com/office/powerpoint/2010/main" val="3522901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Selbsteinschätzung</a:t>
            </a:r>
          </a:p>
        </p:txBody>
      </p:sp>
      <p:sp>
        <p:nvSpPr>
          <p:cNvPr id="3" name="Foliennummernplatzhalter 2"/>
          <p:cNvSpPr>
            <a:spLocks noGrp="1"/>
          </p:cNvSpPr>
          <p:nvPr>
            <p:ph type="sldNum" sz="quarter" idx="10"/>
          </p:nvPr>
        </p:nvSpPr>
        <p:spPr/>
        <p:txBody>
          <a:bodyPr/>
          <a:lstStyle/>
          <a:p>
            <a:fld id="{649AAC7D-4B30-4604-BD35-0C4E56313D0D}" type="slidenum">
              <a:rPr lang="de-DE" smtClean="0">
                <a:solidFill>
                  <a:srgbClr val="000000">
                    <a:tint val="75000"/>
                  </a:srgbClr>
                </a:solidFill>
              </a:rPr>
              <a:pPr/>
              <a:t>34</a:t>
            </a:fld>
            <a:endParaRPr lang="de-DE">
              <a:solidFill>
                <a:srgbClr val="000000">
                  <a:tint val="75000"/>
                </a:srgbClr>
              </a:solidFill>
            </a:endParaRPr>
          </a:p>
        </p:txBody>
      </p:sp>
      <p:sp>
        <p:nvSpPr>
          <p:cNvPr id="4" name="Textplatzhalter 3"/>
          <p:cNvSpPr>
            <a:spLocks noGrp="1"/>
          </p:cNvSpPr>
          <p:nvPr>
            <p:ph type="body" sz="quarter" idx="11"/>
          </p:nvPr>
        </p:nvSpPr>
        <p:spPr/>
        <p:txBody>
          <a:bodyPr/>
          <a:lstStyle/>
          <a:p>
            <a:pPr marL="0" indent="0"/>
            <a:r>
              <a:rPr lang="de-DE" sz="1800" dirty="0"/>
              <a:t>Wie sicher kannst du erklären, wann sich Säure und Base neutralisieren?</a:t>
            </a:r>
          </a:p>
        </p:txBody>
      </p:sp>
      <p:sp>
        <p:nvSpPr>
          <p:cNvPr id="5" name="Textplatzhalter 4"/>
          <p:cNvSpPr>
            <a:spLocks noGrp="1"/>
          </p:cNvSpPr>
          <p:nvPr>
            <p:ph type="body" sz="quarter" idx="12"/>
          </p:nvPr>
        </p:nvSpPr>
        <p:spPr/>
        <p:txBody>
          <a:bodyPr/>
          <a:lstStyle/>
          <a:p>
            <a:r>
              <a:rPr lang="de-DE" sz="1800" dirty="0"/>
              <a:t>Hast du ein grünes Smiley gewählt, freu dich, alles perfekt.</a:t>
            </a:r>
          </a:p>
          <a:p>
            <a:r>
              <a:rPr lang="de-DE" sz="1800" dirty="0"/>
              <a:t>Hast du ein gelbes Smiley gewählt, sieh dir bitte nochmal die Lösung auf den Seiten 18 und 24 an.</a:t>
            </a:r>
          </a:p>
          <a:p>
            <a:r>
              <a:rPr lang="de-DE" sz="1800" dirty="0"/>
              <a:t>Hast du ein rotes Smiley gewählt, frag deinen Betreuer um Rat. </a:t>
            </a:r>
          </a:p>
        </p:txBody>
      </p:sp>
    </p:spTree>
    <p:extLst>
      <p:ext uri="{BB962C8B-B14F-4D97-AF65-F5344CB8AC3E}">
        <p14:creationId xmlns:p14="http://schemas.microsoft.com/office/powerpoint/2010/main" val="18656140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35</a:t>
            </a:fld>
            <a:endParaRPr lang="de-DE"/>
          </a:p>
        </p:txBody>
      </p:sp>
    </p:spTree>
    <p:extLst>
      <p:ext uri="{BB962C8B-B14F-4D97-AF65-F5344CB8AC3E}">
        <p14:creationId xmlns:p14="http://schemas.microsoft.com/office/powerpoint/2010/main" val="4034800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t>Aufräumen</a:t>
            </a:r>
            <a:endParaRPr lang="de-DE" dirty="0"/>
          </a:p>
        </p:txBody>
      </p:sp>
      <p:sp>
        <p:nvSpPr>
          <p:cNvPr id="3" name="Inhaltsplatzhalter 2"/>
          <p:cNvSpPr>
            <a:spLocks noGrp="1"/>
          </p:cNvSpPr>
          <p:nvPr>
            <p:ph idx="1"/>
          </p:nvPr>
        </p:nvSpPr>
        <p:spPr/>
        <p:txBody>
          <a:bodyPr/>
          <a:lstStyle/>
          <a:p>
            <a:r>
              <a:rPr lang="de-DE" dirty="0"/>
              <a:t>Nimm jeweils ein weißes Steinchen von den in Aufgabe 1 zusammengesteckten LEGO-Steinen ab und </a:t>
            </a:r>
            <a:r>
              <a:rPr lang="de-DE"/>
              <a:t>räume sie </a:t>
            </a:r>
            <a:r>
              <a:rPr lang="de-DE" dirty="0"/>
              <a:t>getrennt in </a:t>
            </a:r>
            <a:r>
              <a:rPr lang="de-DE"/>
              <a:t>die vorhergesehenen Gläser.</a:t>
            </a:r>
            <a:endParaRPr lang="de-DE" dirty="0"/>
          </a:p>
          <a:p>
            <a:r>
              <a:rPr lang="de-DE" dirty="0"/>
              <a:t>Anschließend räume die Kisten bitte wieder an ihren Platz. </a:t>
            </a:r>
          </a:p>
        </p:txBody>
      </p:sp>
      <p:sp>
        <p:nvSpPr>
          <p:cNvPr id="4" name="Foliennummernplatzhalter 3"/>
          <p:cNvSpPr>
            <a:spLocks noGrp="1"/>
          </p:cNvSpPr>
          <p:nvPr>
            <p:ph type="sldNum" sz="quarter" idx="12"/>
          </p:nvPr>
        </p:nvSpPr>
        <p:spPr/>
        <p:txBody>
          <a:bodyPr/>
          <a:lstStyle/>
          <a:p>
            <a:fld id="{23CBD022-DA1A-4BBD-A330-E7CC4CE2D6F4}" type="slidenum">
              <a:rPr lang="de-DE" smtClean="0"/>
              <a:pPr/>
              <a:t>36</a:t>
            </a:fld>
            <a:endParaRPr lang="de-DE"/>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37</a:t>
            </a:fld>
            <a:endParaRPr lang="de-DE">
              <a:solidFill>
                <a:srgbClr val="000000">
                  <a:tint val="75000"/>
                </a:srgbClr>
              </a:solidFill>
            </a:endParaRPr>
          </a:p>
        </p:txBody>
      </p:sp>
    </p:spTree>
    <p:extLst>
      <p:ext uri="{BB962C8B-B14F-4D97-AF65-F5344CB8AC3E}">
        <p14:creationId xmlns:p14="http://schemas.microsoft.com/office/powerpoint/2010/main" val="1184895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t>Diese Anleitung wurde von </a:t>
            </a:r>
            <a:r>
              <a:rPr lang="de-DE" b="1" dirty="0"/>
              <a:t>Julia Heinz</a:t>
            </a:r>
            <a:r>
              <a:rPr lang="de-DE" dirty="0"/>
              <a:t> </a:t>
            </a:r>
            <a:r>
              <a:rPr lang="de-DE" dirty="0" smtClean="0"/>
              <a:t>überarbeitet von </a:t>
            </a:r>
            <a:r>
              <a:rPr lang="de-DE" b="1" dirty="0" smtClean="0"/>
              <a:t>Fin Liebrecht</a:t>
            </a:r>
            <a:r>
              <a:rPr lang="de-DE" dirty="0" smtClean="0"/>
              <a:t/>
            </a:r>
            <a:br>
              <a:rPr lang="de-DE" dirty="0" smtClean="0"/>
            </a:br>
            <a:r>
              <a:rPr lang="de-DE" dirty="0" smtClean="0"/>
              <a:t>im </a:t>
            </a:r>
            <a:r>
              <a:rPr lang="de-DE" dirty="0"/>
              <a:t>Rahmen der Masterarbeit in der Abteilung der </a:t>
            </a:r>
            <a:r>
              <a:rPr lang="de-DE" b="1" dirty="0"/>
              <a:t>Didaktik der Chemie</a:t>
            </a:r>
            <a:r>
              <a:rPr lang="de-DE" dirty="0"/>
              <a:t> an der </a:t>
            </a:r>
            <a:r>
              <a:rPr lang="de-DE" b="1" dirty="0"/>
              <a:t>Universität Bayreuth</a:t>
            </a:r>
            <a:r>
              <a:rPr lang="de-DE" dirty="0"/>
              <a:t> entworfen.</a:t>
            </a:r>
          </a:p>
        </p:txBody>
      </p:sp>
      <p:sp>
        <p:nvSpPr>
          <p:cNvPr id="4" name="Inhaltsplatzhalter 3"/>
          <p:cNvSpPr>
            <a:spLocks noGrp="1"/>
          </p:cNvSpPr>
          <p:nvPr>
            <p:ph idx="1"/>
          </p:nvPr>
        </p:nvSpPr>
        <p:spPr/>
        <p:txBody>
          <a:bodyPr/>
          <a:lstStyle/>
          <a:p>
            <a:r>
              <a:rPr lang="de-DE" u="sng" dirty="0"/>
              <a:t>Bildquellen:</a:t>
            </a:r>
          </a:p>
          <a:p>
            <a:r>
              <a:rPr lang="de-DE" dirty="0"/>
              <a:t>Alle Bilder wurden in der Didaktik der Chemie, Universität Bayreuth aufgenommen.</a:t>
            </a:r>
          </a:p>
          <a:p>
            <a:endParaRPr lang="de-DE" dirty="0"/>
          </a:p>
        </p:txBody>
      </p:sp>
      <p:sp>
        <p:nvSpPr>
          <p:cNvPr id="2" name="Foliennummernplatzhalter 1"/>
          <p:cNvSpPr>
            <a:spLocks noGrp="1"/>
          </p:cNvSpPr>
          <p:nvPr>
            <p:ph type="sldNum" sz="quarter" idx="12"/>
          </p:nvPr>
        </p:nvSpPr>
        <p:spPr/>
        <p:txBody>
          <a:bodyPr/>
          <a:lstStyle/>
          <a:p>
            <a:fld id="{7242532B-14DA-4A33-88F5-7A35ABBD094A}" type="slidenum">
              <a:rPr lang="de-DE" smtClean="0"/>
              <a:pPr/>
              <a:t>38</a:t>
            </a:fld>
            <a:endParaRPr lang="de-DE"/>
          </a:p>
        </p:txBody>
      </p:sp>
    </p:spTree>
    <p:extLst>
      <p:ext uri="{BB962C8B-B14F-4D97-AF65-F5344CB8AC3E}">
        <p14:creationId xmlns:p14="http://schemas.microsoft.com/office/powerpoint/2010/main" val="1114406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solidFill>
                  <a:srgbClr val="000000">
                    <a:tint val="75000"/>
                  </a:srgbClr>
                </a:solidFill>
              </a:rPr>
              <a:pPr/>
              <a:t>4</a:t>
            </a:fld>
            <a:endParaRPr lang="de-DE">
              <a:solidFill>
                <a:srgbClr val="000000">
                  <a:tint val="75000"/>
                </a:srgbClr>
              </a:solidFill>
            </a:endParaRPr>
          </a:p>
        </p:txBody>
      </p:sp>
    </p:spTree>
    <p:extLst>
      <p:ext uri="{BB962C8B-B14F-4D97-AF65-F5344CB8AC3E}">
        <p14:creationId xmlns:p14="http://schemas.microsoft.com/office/powerpoint/2010/main" val="4192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Jetzt wird´s chemisch</a:t>
            </a:r>
          </a:p>
        </p:txBody>
      </p:sp>
      <p:sp>
        <p:nvSpPr>
          <p:cNvPr id="3" name="Inhaltsplatzhalter 2"/>
          <p:cNvSpPr>
            <a:spLocks noGrp="1"/>
          </p:cNvSpPr>
          <p:nvPr>
            <p:ph idx="1"/>
          </p:nvPr>
        </p:nvSpPr>
        <p:spPr/>
        <p:txBody>
          <a:bodyPr/>
          <a:lstStyle/>
          <a:p>
            <a:endParaRPr lang="de-DE" dirty="0"/>
          </a:p>
          <a:p>
            <a:endParaRPr lang="de-DE" dirty="0"/>
          </a:p>
          <a:p>
            <a:endParaRPr lang="de-DE" dirty="0"/>
          </a:p>
          <a:p>
            <a:endParaRPr lang="de-DE" dirty="0"/>
          </a:p>
          <a:p>
            <a:r>
              <a:rPr lang="de-DE" dirty="0"/>
              <a:t>Bei der Säure im Magen handelt es sich um Salzsäure, die auch im Labor verwendet wird. </a:t>
            </a:r>
          </a:p>
          <a:p>
            <a:endParaRPr lang="de-DE" dirty="0"/>
          </a:p>
          <a:p>
            <a:r>
              <a:rPr lang="de-DE" dirty="0"/>
              <a:t>Du möchtest also das Sodbrennen loswerden, indem du die Säure „vernichtest“.</a:t>
            </a:r>
          </a:p>
          <a:p>
            <a:endParaRPr lang="de-DE" dirty="0"/>
          </a:p>
          <a:p>
            <a:endParaRPr lang="de-DE" dirty="0"/>
          </a:p>
          <a:p>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pPr/>
              <a:t>5</a:t>
            </a:fld>
            <a:endParaRPr lang="de-DE"/>
          </a:p>
        </p:txBody>
      </p:sp>
      <p:pic>
        <p:nvPicPr>
          <p:cNvPr id="5" name="Inhaltsplatzhalter 6">
            <a:extLst>
              <a:ext uri="{FF2B5EF4-FFF2-40B4-BE49-F238E27FC236}">
                <a16:creationId xmlns:a16="http://schemas.microsoft.com/office/drawing/2014/main" id="{E9C40C30-7359-F203-008D-79A977E73D0E}"/>
              </a:ext>
            </a:extLst>
          </p:cNvPr>
          <p:cNvPicPr>
            <a:picLocks noGrp="1" noChangeAspect="1"/>
          </p:cNvPicPr>
          <p:nvPr>
            <p:ph sz="quarter" idx="13"/>
          </p:nvPr>
        </p:nvPicPr>
        <p:blipFill>
          <a:blip r:embed="rId2"/>
          <a:stretch>
            <a:fillRect/>
          </a:stretch>
        </p:blipFill>
        <p:spPr>
          <a:xfrm>
            <a:off x="610310" y="503238"/>
            <a:ext cx="543092" cy="90011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6</a:t>
            </a:fld>
            <a:endParaRPr lang="de-D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Mit dieser Kiste kannst du…</a:t>
            </a:r>
          </a:p>
        </p:txBody>
      </p:sp>
      <p:sp>
        <p:nvSpPr>
          <p:cNvPr id="3" name="Inhaltsplatzhalter 2"/>
          <p:cNvSpPr>
            <a:spLocks noGrp="1"/>
          </p:cNvSpPr>
          <p:nvPr>
            <p:ph idx="1"/>
          </p:nvPr>
        </p:nvSpPr>
        <p:spPr/>
        <p:txBody>
          <a:bodyPr/>
          <a:lstStyle/>
          <a:p>
            <a:r>
              <a:rPr lang="de-DE" dirty="0"/>
              <a:t>…untersuchen, wie du die Säure unschädlich machst, und vor allem wie du das Gleichgewicht zwischen Säure und „</a:t>
            </a:r>
            <a:r>
              <a:rPr lang="de-DE" dirty="0" err="1"/>
              <a:t>Säurevernichter</a:t>
            </a:r>
            <a:r>
              <a:rPr lang="de-DE" dirty="0"/>
              <a:t>“ </a:t>
            </a:r>
            <a:r>
              <a:rPr lang="de-DE" dirty="0" smtClean="0"/>
              <a:t>hältst</a:t>
            </a:r>
            <a:r>
              <a:rPr lang="de-DE" dirty="0"/>
              <a:t>.</a:t>
            </a:r>
          </a:p>
        </p:txBody>
      </p:sp>
      <p:sp>
        <p:nvSpPr>
          <p:cNvPr id="4" name="Foliennummernplatzhalter 3"/>
          <p:cNvSpPr>
            <a:spLocks noGrp="1"/>
          </p:cNvSpPr>
          <p:nvPr>
            <p:ph type="sldNum" sz="quarter" idx="12"/>
          </p:nvPr>
        </p:nvSpPr>
        <p:spPr/>
        <p:txBody>
          <a:bodyPr/>
          <a:lstStyle/>
          <a:p>
            <a:fld id="{23CBD022-DA1A-4BBD-A330-E7CC4CE2D6F4}" type="slidenum">
              <a:rPr lang="de-DE" smtClean="0"/>
              <a:pPr/>
              <a:t>7</a:t>
            </a:fld>
            <a:endParaRPr lang="de-DE"/>
          </a:p>
        </p:txBody>
      </p:sp>
      <p:pic>
        <p:nvPicPr>
          <p:cNvPr id="43" name="Grafik 42"/>
          <p:cNvPicPr>
            <a:picLocks noChangeAspect="1"/>
          </p:cNvPicPr>
          <p:nvPr/>
        </p:nvPicPr>
        <p:blipFill>
          <a:blip r:embed="rId2"/>
          <a:stretch>
            <a:fillRect/>
          </a:stretch>
        </p:blipFill>
        <p:spPr>
          <a:xfrm>
            <a:off x="1971629" y="2924944"/>
            <a:ext cx="5972620" cy="2880000"/>
          </a:xfrm>
          <a:prstGeom prst="rect">
            <a:avLst/>
          </a:prstGeom>
        </p:spPr>
      </p:pic>
      <p:pic>
        <p:nvPicPr>
          <p:cNvPr id="47" name="Inhaltsplatzhalter 26">
            <a:extLst>
              <a:ext uri="{FF2B5EF4-FFF2-40B4-BE49-F238E27FC236}">
                <a16:creationId xmlns:a16="http://schemas.microsoft.com/office/drawing/2014/main" id="{4B274F87-36AA-662C-7112-385D233636FB}"/>
              </a:ext>
            </a:extLst>
          </p:cNvPr>
          <p:cNvPicPr>
            <a:picLocks noGrp="1" noChangeAspect="1"/>
          </p:cNvPicPr>
          <p:nvPr>
            <p:ph sz="quarter" idx="13"/>
          </p:nvPr>
        </p:nvPicPr>
        <p:blipFill>
          <a:blip r:embed="rId3"/>
          <a:stretch>
            <a:fillRect/>
          </a:stretch>
        </p:blipFill>
        <p:spPr>
          <a:xfrm>
            <a:off x="496888" y="525027"/>
            <a:ext cx="719137" cy="7057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p>
            <a:fld id="{316961DB-6A4C-470A-BFE3-24928CEFD386}" type="slidenum">
              <a:rPr lang="de-DE" smtClean="0"/>
              <a:pPr/>
              <a:t>8</a:t>
            </a:fld>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dirty="0"/>
              <a:t>D</a:t>
            </a:r>
            <a:r>
              <a:rPr lang="de-DE" dirty="0"/>
              <a:t>u</a:t>
            </a:r>
            <a:r>
              <a:t> k</a:t>
            </a:r>
            <a:r>
              <a:rPr lang="de-DE" dirty="0"/>
              <a:t>e</a:t>
            </a:r>
            <a:r>
              <a:t>nnst </a:t>
            </a:r>
            <a:r>
              <a:rPr dirty="0" err="1"/>
              <a:t>schon</a:t>
            </a:r>
            <a:r>
              <a:rPr lang="de-DE" dirty="0"/>
              <a:t>…</a:t>
            </a:r>
          </a:p>
        </p:txBody>
      </p:sp>
      <p:sp>
        <p:nvSpPr>
          <p:cNvPr id="3" name="Inhaltsplatzhalter 2"/>
          <p:cNvSpPr>
            <a:spLocks noGrp="1"/>
          </p:cNvSpPr>
          <p:nvPr>
            <p:ph idx="1"/>
          </p:nvPr>
        </p:nvSpPr>
        <p:spPr/>
        <p:txBody>
          <a:bodyPr/>
          <a:lstStyle/>
          <a:p>
            <a:pPr marL="174625" indent="0">
              <a:buNone/>
            </a:pPr>
            <a:endParaRPr lang="de-DE" dirty="0"/>
          </a:p>
          <a:p>
            <a:pPr marL="174625" indent="0">
              <a:buNone/>
            </a:pPr>
            <a:endParaRPr lang="de-DE" dirty="0"/>
          </a:p>
          <a:p>
            <a:pPr marL="174625" indent="-174625"/>
            <a:r>
              <a:rPr lang="de-DE" dirty="0" smtClean="0"/>
              <a:t>…Hydroxid-Anionen </a:t>
            </a:r>
            <a:r>
              <a:rPr lang="de-DE" dirty="0"/>
              <a:t>und Wasserstoff-Kationen</a:t>
            </a:r>
            <a:r>
              <a:rPr lang="de-DE" dirty="0" smtClean="0"/>
              <a:t>.</a:t>
            </a:r>
          </a:p>
          <a:p>
            <a:pPr marL="174625" indent="-174625"/>
            <a:endParaRPr lang="de-DE" dirty="0" smtClean="0"/>
          </a:p>
          <a:p>
            <a:pPr marL="174625" indent="-174625"/>
            <a:r>
              <a:rPr lang="de-DE" dirty="0" smtClean="0"/>
              <a:t>…Modelle zur Darstellung von Reaktionen.</a:t>
            </a:r>
            <a:endParaRPr lang="de-DE" dirty="0"/>
          </a:p>
          <a:p>
            <a:pPr marL="174625" indent="-174625">
              <a:buNone/>
            </a:pPr>
            <a:endParaRPr lang="de-DE" dirty="0"/>
          </a:p>
          <a:p>
            <a:pPr marL="174625" indent="-174625"/>
            <a:endParaRPr lang="de-DE" dirty="0"/>
          </a:p>
          <a:p>
            <a:pPr marL="174625" indent="0">
              <a:buNone/>
            </a:pPr>
            <a:endParaRPr lang="de-DE" dirty="0"/>
          </a:p>
          <a:p>
            <a:endParaRPr lang="de-DE" dirty="0"/>
          </a:p>
        </p:txBody>
      </p:sp>
      <p:sp>
        <p:nvSpPr>
          <p:cNvPr id="4" name="Foliennummernplatzhalter 3"/>
          <p:cNvSpPr>
            <a:spLocks noGrp="1"/>
          </p:cNvSpPr>
          <p:nvPr>
            <p:ph type="sldNum" sz="quarter" idx="12"/>
          </p:nvPr>
        </p:nvSpPr>
        <p:spPr/>
        <p:txBody>
          <a:bodyPr/>
          <a:lstStyle/>
          <a:p>
            <a:fld id="{23CBD022-DA1A-4BBD-A330-E7CC4CE2D6F4}" type="slidenum">
              <a:rPr lang="de-DE" smtClean="0"/>
              <a:pPr/>
              <a:t>9</a:t>
            </a:fld>
            <a:endParaRPr lang="de-DE"/>
          </a:p>
        </p:txBody>
      </p:sp>
      <p:pic>
        <p:nvPicPr>
          <p:cNvPr id="5" name="Inhaltsplatzhalter 9">
            <a:extLst>
              <a:ext uri="{FF2B5EF4-FFF2-40B4-BE49-F238E27FC236}">
                <a16:creationId xmlns:a16="http://schemas.microsoft.com/office/drawing/2014/main" id="{1B7175F6-0A26-409A-A8EA-4EDD35711C16}"/>
              </a:ext>
            </a:extLst>
          </p:cNvPr>
          <p:cNvPicPr>
            <a:picLocks noGrp="1" noChangeAspect="1"/>
          </p:cNvPicPr>
          <p:nvPr>
            <p:ph sz="quarter" idx="13"/>
          </p:nvPr>
        </p:nvPicPr>
        <p:blipFill>
          <a:blip r:embed="rId2"/>
          <a:stretch>
            <a:fillRect/>
          </a:stretch>
        </p:blipFill>
        <p:spPr>
          <a:xfrm>
            <a:off x="511627" y="503238"/>
            <a:ext cx="740458" cy="900112"/>
          </a:xfrm>
          <a:prstGeom prst="rect">
            <a:avLst/>
          </a:prstGeom>
        </p:spPr>
      </p:pic>
    </p:spTree>
  </p:cSld>
  <p:clrMapOvr>
    <a:masterClrMapping/>
  </p:clrMapOvr>
</p:sld>
</file>

<file path=ppt/theme/theme1.xml><?xml version="1.0" encoding="utf-8"?>
<a:theme xmlns:a="http://schemas.openxmlformats.org/drawingml/2006/main" name="1_Titel">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970</Words>
  <Application>Microsoft Office PowerPoint</Application>
  <PresentationFormat>A4-Papier (210 x 297 mm)</PresentationFormat>
  <Paragraphs>141</Paragraphs>
  <Slides>38</Slides>
  <Notes>0</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38</vt:i4>
      </vt:variant>
    </vt:vector>
  </HeadingPairs>
  <TitlesOfParts>
    <vt:vector size="43" baseType="lpstr">
      <vt:lpstr>Arial</vt:lpstr>
      <vt:lpstr>Calibri</vt:lpstr>
      <vt:lpstr>1_Titel</vt:lpstr>
      <vt:lpstr>2_Aufgaben</vt:lpstr>
      <vt:lpstr>3_Rueckseiten</vt:lpstr>
      <vt:lpstr>Lecker Essen – und dann? - Teilchenebene</vt:lpstr>
      <vt:lpstr>PowerPoint-Präsentation</vt:lpstr>
      <vt:lpstr>Viele leiden an Sodbrennen</vt:lpstr>
      <vt:lpstr>PowerPoint-Präsentation</vt:lpstr>
      <vt:lpstr>Jetzt wird´s chemisch</vt:lpstr>
      <vt:lpstr>PowerPoint-Präsentation</vt:lpstr>
      <vt:lpstr>Mit dieser Kiste kannst du…</vt:lpstr>
      <vt:lpstr>PowerPoint-Präsentation</vt:lpstr>
      <vt:lpstr>Du kennst schon…</vt:lpstr>
      <vt:lpstr>PowerPoint-Präsentation</vt:lpstr>
      <vt:lpstr>Aufgabe 1 von 3</vt:lpstr>
      <vt:lpstr>PowerPoint-Präsentation</vt:lpstr>
      <vt:lpstr>PowerPoint-Präsentation</vt:lpstr>
      <vt:lpstr>Hilfe</vt:lpstr>
      <vt:lpstr>PowerPoint-Präsentation</vt:lpstr>
      <vt:lpstr>PowerPoint-Präsentation</vt:lpstr>
      <vt:lpstr>Aufgabe 2 von 2</vt:lpstr>
      <vt:lpstr>PowerPoint-Präsentation</vt:lpstr>
      <vt:lpstr>PowerPoint-Präsentation</vt:lpstr>
      <vt:lpstr>PowerPoint-Präsentation</vt:lpstr>
      <vt:lpstr>PowerPoint-Präsentation</vt:lpstr>
      <vt:lpstr>PowerPoint-Präsentation</vt:lpstr>
      <vt:lpstr>Information</vt:lpstr>
      <vt:lpstr>Teste dich selbst</vt:lpstr>
      <vt:lpstr>PowerPoint-Präsentation</vt:lpstr>
      <vt:lpstr>Die Konzentration entscheidet</vt:lpstr>
      <vt:lpstr>PowerPoint-Präsentation</vt:lpstr>
      <vt:lpstr>Wie viel Lauge braucht man?</vt:lpstr>
      <vt:lpstr>PowerPoint-Präsentation</vt:lpstr>
      <vt:lpstr>Erfolgskontrolle</vt:lpstr>
      <vt:lpstr>PowerPoint-Präsentation</vt:lpstr>
      <vt:lpstr>PowerPoint-Präsentation</vt:lpstr>
      <vt:lpstr>PowerPoint-Präsentation</vt:lpstr>
      <vt:lpstr>Selbsteinschätzung</vt:lpstr>
      <vt:lpstr>PowerPoint-Präsentation</vt:lpstr>
      <vt:lpstr>Aufräumen</vt:lpstr>
      <vt:lpstr>PowerPoint-Präsentation</vt:lpstr>
      <vt:lpstr>Diese Anleitung wurde von Julia Heinz überarbeitet von Fin Liebrecht im Rahmen der Masterarbeit in der Abteilung der Didaktik der Chemie an der Universität Bayreuth entworfen.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Regina</dc:creator>
  <cp:lastModifiedBy>Walter Wagner</cp:lastModifiedBy>
  <cp:revision>229</cp:revision>
  <cp:lastPrinted>2016-06-17T10:27:49Z</cp:lastPrinted>
  <dcterms:created xsi:type="dcterms:W3CDTF">2015-04-01T07:25:57Z</dcterms:created>
  <dcterms:modified xsi:type="dcterms:W3CDTF">2022-10-18T11:36:44Z</dcterms:modified>
</cp:coreProperties>
</file>