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906000" cy="6858000" type="A4"/>
  <p:notesSz cx="6819900" cy="99187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snapToGrid="0" showGuides="1">
      <p:cViewPr varScale="1">
        <p:scale>
          <a:sx n="94" d="100"/>
          <a:sy n="94" d="100"/>
        </p:scale>
        <p:origin x="96" y="3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55290" cy="49765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63032" y="0"/>
            <a:ext cx="2955290" cy="497658"/>
          </a:xfrm>
          <a:prstGeom prst="rect">
            <a:avLst/>
          </a:prstGeom>
        </p:spPr>
        <p:txBody>
          <a:bodyPr vert="horz" lIns="91440" tIns="45720" rIns="91440" bIns="45720" rtlCol="0"/>
          <a:lstStyle>
            <a:lvl1pPr algn="r">
              <a:defRPr sz="1200"/>
            </a:lvl1pPr>
          </a:lstStyle>
          <a:p>
            <a:fld id="{4B41369A-E93A-4449-93CD-5A40101ED712}" type="datetimeFigureOut">
              <a:rPr lang="de-DE" smtClean="0"/>
              <a:t>27.08.2018</a:t>
            </a:fld>
            <a:endParaRPr lang="de-DE"/>
          </a:p>
        </p:txBody>
      </p:sp>
      <p:sp>
        <p:nvSpPr>
          <p:cNvPr id="4" name="Folienbildplatzhalter 3"/>
          <p:cNvSpPr>
            <a:spLocks noGrp="1" noRot="1" noChangeAspect="1"/>
          </p:cNvSpPr>
          <p:nvPr>
            <p:ph type="sldImg" idx="2"/>
          </p:nvPr>
        </p:nvSpPr>
        <p:spPr>
          <a:xfrm>
            <a:off x="992188" y="1239838"/>
            <a:ext cx="4835525" cy="334803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1990" y="4773374"/>
            <a:ext cx="5455920" cy="3905488"/>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1044"/>
            <a:ext cx="2955290" cy="497656"/>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63032" y="9421044"/>
            <a:ext cx="2955290" cy="497656"/>
          </a:xfrm>
          <a:prstGeom prst="rect">
            <a:avLst/>
          </a:prstGeom>
        </p:spPr>
        <p:txBody>
          <a:bodyPr vert="horz" lIns="91440" tIns="45720" rIns="91440" bIns="45720" rtlCol="0" anchor="b"/>
          <a:lstStyle>
            <a:lvl1pPr algn="r">
              <a:defRPr sz="1200"/>
            </a:lvl1pPr>
          </a:lstStyle>
          <a:p>
            <a:fld id="{B5131A88-E5BF-4EDF-A73E-7139BB58A262}" type="slidenum">
              <a:rPr lang="de-DE" smtClean="0"/>
              <a:t>‹Nr.›</a:t>
            </a:fld>
            <a:endParaRPr lang="de-DE"/>
          </a:p>
        </p:txBody>
      </p:sp>
    </p:spTree>
    <p:extLst>
      <p:ext uri="{BB962C8B-B14F-4D97-AF65-F5344CB8AC3E}">
        <p14:creationId xmlns:p14="http://schemas.microsoft.com/office/powerpoint/2010/main" val="2676712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a:xfrm>
            <a:off x="467357" y="1654216"/>
            <a:ext cx="9000000" cy="47880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8" name="Textplatzhalter 7"/>
          <p:cNvSpPr>
            <a:spLocks noGrp="1"/>
          </p:cNvSpPr>
          <p:nvPr>
            <p:ph type="body" sz="quarter" idx="10"/>
          </p:nvPr>
        </p:nvSpPr>
        <p:spPr>
          <a:xfrm>
            <a:off x="8420377" y="374650"/>
            <a:ext cx="1044000" cy="719138"/>
          </a:xfrm>
          <a:solidFill>
            <a:schemeClr val="tx2"/>
          </a:solidFill>
          <a:ln>
            <a:solidFill>
              <a:schemeClr val="tx2"/>
            </a:solidFill>
          </a:ln>
        </p:spPr>
        <p:txBody>
          <a:bodyPr anchor="ctr"/>
          <a:lstStyle>
            <a:lvl1pPr algn="ctr">
              <a:defRPr sz="2400">
                <a:solidFill>
                  <a:schemeClr val="bg1"/>
                </a:solidFill>
              </a:defRPr>
            </a:lvl1pPr>
          </a:lstStyle>
          <a:p>
            <a:pPr lvl="0"/>
            <a:endParaRPr lang="de-DE" dirty="0"/>
          </a:p>
        </p:txBody>
      </p:sp>
      <p:sp>
        <p:nvSpPr>
          <p:cNvPr id="10" name="Textplatzhalter 9"/>
          <p:cNvSpPr>
            <a:spLocks noGrp="1"/>
          </p:cNvSpPr>
          <p:nvPr>
            <p:ph type="body" sz="quarter" idx="11"/>
          </p:nvPr>
        </p:nvSpPr>
        <p:spPr>
          <a:xfrm>
            <a:off x="502326" y="1146322"/>
            <a:ext cx="8928100" cy="432000"/>
          </a:xfrm>
        </p:spPr>
        <p:txBody>
          <a:bodyPr/>
          <a:lstStyle>
            <a:lvl1pPr algn="ctr">
              <a:defRPr/>
            </a:lvl1pPr>
          </a:lstStyle>
          <a:p>
            <a:pPr lvl="0"/>
            <a:endParaRPr lang="de-DE" dirty="0"/>
          </a:p>
        </p:txBody>
      </p:sp>
    </p:spTree>
    <p:extLst>
      <p:ext uri="{BB962C8B-B14F-4D97-AF65-F5344CB8AC3E}">
        <p14:creationId xmlns:p14="http://schemas.microsoft.com/office/powerpoint/2010/main" val="3086745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7" name="Inhaltsplatzhalter 6"/>
          <p:cNvSpPr>
            <a:spLocks noGrp="1"/>
          </p:cNvSpPr>
          <p:nvPr>
            <p:ph sz="quarter" idx="10"/>
          </p:nvPr>
        </p:nvSpPr>
        <p:spPr>
          <a:xfrm>
            <a:off x="464024" y="368490"/>
            <a:ext cx="9007522" cy="6114196"/>
          </a:xfrm>
        </p:spPr>
        <p:txBody>
          <a:bodyPr/>
          <a:lstStyle>
            <a:lvl1pPr>
              <a:lnSpc>
                <a:spcPct val="100000"/>
              </a:lnSpc>
              <a:spcBef>
                <a:spcPts val="0"/>
              </a:spcBef>
              <a:defRPr/>
            </a:lvl1pPr>
            <a:lvl2pPr>
              <a:lnSpc>
                <a:spcPct val="100000"/>
              </a:lnSpc>
              <a:spcBef>
                <a:spcPts val="0"/>
              </a:spcBef>
              <a:defRPr/>
            </a:lvl2pPr>
            <a:lvl3pPr>
              <a:lnSpc>
                <a:spcPct val="100000"/>
              </a:lnSpc>
              <a:spcBef>
                <a:spcPts val="0"/>
              </a:spcBef>
              <a:defRPr/>
            </a:lvl3pPr>
            <a:lvl4pPr>
              <a:lnSpc>
                <a:spcPct val="100000"/>
              </a:lnSpc>
              <a:spcBef>
                <a:spcPts val="0"/>
              </a:spcBef>
              <a:defRPr/>
            </a:lvl4pPr>
            <a:lvl5pPr>
              <a:lnSpc>
                <a:spcPct val="100000"/>
              </a:lnSpc>
              <a:spcBef>
                <a:spcPts val="0"/>
              </a:spcBef>
              <a:defRPr/>
            </a:lvl5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4065403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81005" y="374288"/>
            <a:ext cx="7920000" cy="720000"/>
          </a:xfrm>
          <a:prstGeom prst="rect">
            <a:avLst/>
          </a:prstGeom>
          <a:solidFill>
            <a:schemeClr val="bg1">
              <a:lumMod val="85000"/>
            </a:schemeClr>
          </a:solidFill>
          <a:ln>
            <a:solidFill>
              <a:schemeClr val="bg1">
                <a:lumMod val="85000"/>
              </a:schemeClr>
            </a:solidFill>
          </a:ln>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516074" y="1654216"/>
            <a:ext cx="8928000" cy="4788000"/>
          </a:xfrm>
          <a:prstGeom prst="rect">
            <a:avLst/>
          </a:prstGeom>
        </p:spPr>
        <p:txBody>
          <a:bodyPr vert="horz" lIns="91440" tIns="45720" rIns="91440" bIns="45720" rtlCol="0">
            <a:noAutofit/>
          </a:bodyPr>
          <a:lstStyle/>
          <a:p>
            <a:pPr lvl="0"/>
            <a:r>
              <a:rPr lang="de-DE" dirty="0" smtClean="0"/>
              <a:t>Formatvorlagen des Textmasters bearbeiten</a:t>
            </a:r>
          </a:p>
        </p:txBody>
      </p:sp>
    </p:spTree>
    <p:extLst>
      <p:ext uri="{BB962C8B-B14F-4D97-AF65-F5344CB8AC3E}">
        <p14:creationId xmlns:p14="http://schemas.microsoft.com/office/powerpoint/2010/main" val="1559719623"/>
      </p:ext>
    </p:extLst>
  </p:cSld>
  <p:clrMap bg1="lt1" tx1="dk1" bg2="lt2" tx2="dk2" accent1="accent1" accent2="accent2" accent3="accent3" accent4="accent4" accent5="accent5" accent6="accent6" hlink="hlink" folHlink="folHlink"/>
  <p:sldLayoutIdLst>
    <p:sldLayoutId id="2147483650" r:id="rId1"/>
    <p:sldLayoutId id="2147483654" r:id="rId2"/>
  </p:sldLayoutIdLst>
  <p:txStyles>
    <p:titleStyle>
      <a:lvl1pPr algn="ctr" defTabSz="742950" rtl="0" eaLnBrk="1" latinLnBrk="0" hangingPunct="1">
        <a:lnSpc>
          <a:spcPct val="100000"/>
        </a:lnSpc>
        <a:spcBef>
          <a:spcPts val="0"/>
        </a:spcBef>
        <a:buNone/>
        <a:defRPr sz="2400" kern="1200">
          <a:solidFill>
            <a:schemeClr val="tx1"/>
          </a:solidFill>
          <a:latin typeface="+mj-lt"/>
          <a:ea typeface="+mj-ea"/>
          <a:cs typeface="+mj-cs"/>
        </a:defRPr>
      </a:lvl1pPr>
    </p:titleStyle>
    <p:bodyStyle>
      <a:lvl1pPr marL="0" indent="0" algn="l" defTabSz="742950" rtl="0" eaLnBrk="1" latinLnBrk="0" hangingPunct="1">
        <a:lnSpc>
          <a:spcPct val="100000"/>
        </a:lnSpc>
        <a:spcBef>
          <a:spcPts val="0"/>
        </a:spcBef>
        <a:buFont typeface="Arial" panose="020B0604020202020204" pitchFamily="34" charset="0"/>
        <a:buNone/>
        <a:defRPr sz="1400" kern="1200">
          <a:solidFill>
            <a:schemeClr val="tx1"/>
          </a:solidFill>
          <a:latin typeface="+mn-lt"/>
          <a:ea typeface="+mn-ea"/>
          <a:cs typeface="+mn-cs"/>
        </a:defRPr>
      </a:lvl1pPr>
      <a:lvl2pPr marL="0" indent="0" algn="l" defTabSz="742950" rtl="0" eaLnBrk="1" latinLnBrk="0" hangingPunct="1">
        <a:lnSpc>
          <a:spcPct val="90000"/>
        </a:lnSpc>
        <a:spcBef>
          <a:spcPts val="406"/>
        </a:spcBef>
        <a:buFont typeface="Arial" panose="020B0604020202020204" pitchFamily="34" charset="0"/>
        <a:buNone/>
        <a:defRPr sz="1400" kern="1200">
          <a:solidFill>
            <a:schemeClr val="tx1"/>
          </a:solidFill>
          <a:latin typeface="+mn-lt"/>
          <a:ea typeface="+mn-ea"/>
          <a:cs typeface="+mn-cs"/>
        </a:defRPr>
      </a:lvl2pPr>
      <a:lvl3pPr marL="0" indent="0" algn="l" defTabSz="742950" rtl="0" eaLnBrk="1" latinLnBrk="0" hangingPunct="1">
        <a:lnSpc>
          <a:spcPct val="90000"/>
        </a:lnSpc>
        <a:spcBef>
          <a:spcPts val="406"/>
        </a:spcBef>
        <a:buFont typeface="Arial" panose="020B0604020202020204" pitchFamily="34" charset="0"/>
        <a:buNone/>
        <a:defRPr sz="1400" kern="1200">
          <a:solidFill>
            <a:schemeClr val="tx1"/>
          </a:solidFill>
          <a:latin typeface="+mn-lt"/>
          <a:ea typeface="+mn-ea"/>
          <a:cs typeface="+mn-cs"/>
        </a:defRPr>
      </a:lvl3pPr>
      <a:lvl4pPr marL="0" indent="0" algn="l" defTabSz="742950" rtl="0" eaLnBrk="1" latinLnBrk="0" hangingPunct="1">
        <a:lnSpc>
          <a:spcPct val="90000"/>
        </a:lnSpc>
        <a:spcBef>
          <a:spcPts val="406"/>
        </a:spcBef>
        <a:buFont typeface="Arial" panose="020B0604020202020204" pitchFamily="34" charset="0"/>
        <a:buNone/>
        <a:defRPr sz="1400" kern="1200">
          <a:solidFill>
            <a:schemeClr val="tx1"/>
          </a:solidFill>
          <a:latin typeface="+mn-lt"/>
          <a:ea typeface="+mn-ea"/>
          <a:cs typeface="+mn-cs"/>
        </a:defRPr>
      </a:lvl4pPr>
      <a:lvl5pPr marL="0" indent="0" algn="l" defTabSz="742950" rtl="0" eaLnBrk="1" latinLnBrk="0" hangingPunct="1">
        <a:lnSpc>
          <a:spcPct val="90000"/>
        </a:lnSpc>
        <a:spcBef>
          <a:spcPts val="406"/>
        </a:spcBef>
        <a:buFont typeface="Arial" panose="020B0604020202020204" pitchFamily="34" charset="0"/>
        <a:buNone/>
        <a:defRPr sz="1400"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p:bodyStyle>
    <p:otherStyle>
      <a:defPPr>
        <a:defRPr lang="de-DE"/>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12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1005" y="145680"/>
            <a:ext cx="7920000" cy="720000"/>
          </a:xfrm>
        </p:spPr>
        <p:txBody>
          <a:bodyPr/>
          <a:lstStyle/>
          <a:p>
            <a:r>
              <a:rPr lang="de-DE" dirty="0" smtClean="0"/>
              <a:t>Lehrerinformation </a:t>
            </a:r>
            <a:r>
              <a:rPr lang="de-DE" sz="2000" dirty="0" smtClean="0"/>
              <a:t>(Mir ist ein Licht aufgegangen)</a:t>
            </a:r>
            <a:r>
              <a:rPr lang="de-DE" dirty="0" smtClean="0"/>
              <a:t/>
            </a:r>
            <a:br>
              <a:rPr lang="de-DE" dirty="0" smtClean="0"/>
            </a:br>
            <a:r>
              <a:rPr lang="de-DE" sz="1400" dirty="0" smtClean="0"/>
              <a:t>Stand </a:t>
            </a:r>
            <a:fld id="{ACB528BE-3DDB-4BC3-A03B-507EED26EBF8}" type="datetime1">
              <a:rPr lang="de-DE" sz="1400" smtClean="0"/>
              <a:t>27.08.2018</a:t>
            </a:fld>
            <a:endParaRPr lang="de-DE" dirty="0"/>
          </a:p>
        </p:txBody>
      </p:sp>
      <p:graphicFrame>
        <p:nvGraphicFramePr>
          <p:cNvPr id="6" name="Inhaltsplatzhalter 5"/>
          <p:cNvGraphicFramePr>
            <a:graphicFrameLocks noGrp="1"/>
          </p:cNvGraphicFramePr>
          <p:nvPr>
            <p:ph idx="1"/>
            <p:extLst>
              <p:ext uri="{D42A27DB-BD31-4B8C-83A1-F6EECF244321}">
                <p14:modId xmlns:p14="http://schemas.microsoft.com/office/powerpoint/2010/main" val="1126683751"/>
              </p:ext>
            </p:extLst>
          </p:nvPr>
        </p:nvGraphicFramePr>
        <p:xfrm>
          <a:off x="481005" y="1425567"/>
          <a:ext cx="8986846" cy="5283200"/>
        </p:xfrm>
        <a:graphic>
          <a:graphicData uri="http://schemas.openxmlformats.org/drawingml/2006/table">
            <a:tbl>
              <a:tblPr firstRow="1" bandRow="1">
                <a:effectLst/>
                <a:tableStyleId>{5C22544A-7EE6-4342-B048-85BDC9FD1C3A}</a:tableStyleId>
              </a:tblPr>
              <a:tblGrid>
                <a:gridCol w="4493423">
                  <a:extLst>
                    <a:ext uri="{9D8B030D-6E8A-4147-A177-3AD203B41FA5}">
                      <a16:colId xmlns:a16="http://schemas.microsoft.com/office/drawing/2014/main" val="1131528128"/>
                    </a:ext>
                  </a:extLst>
                </a:gridCol>
                <a:gridCol w="4493423">
                  <a:extLst>
                    <a:ext uri="{9D8B030D-6E8A-4147-A177-3AD203B41FA5}">
                      <a16:colId xmlns:a16="http://schemas.microsoft.com/office/drawing/2014/main" val="3608609625"/>
                    </a:ext>
                  </a:extLst>
                </a:gridCol>
              </a:tblGrid>
              <a:tr h="370840">
                <a:tc gridSpan="2">
                  <a:txBody>
                    <a:bodyPr/>
                    <a:lstStyle/>
                    <a:p>
                      <a:r>
                        <a:rPr lang="de-DE" sz="1400" dirty="0" smtClean="0">
                          <a:solidFill>
                            <a:schemeClr val="tx1"/>
                          </a:solidFill>
                        </a:rPr>
                        <a:t>Lehrziel:</a:t>
                      </a:r>
                      <a:r>
                        <a:rPr lang="de-DE" sz="1400" baseline="0" dirty="0" smtClean="0">
                          <a:solidFill>
                            <a:schemeClr val="tx1"/>
                          </a:solidFill>
                        </a:rPr>
                        <a:t> </a:t>
                      </a:r>
                      <a:r>
                        <a:rPr lang="de-DE" sz="1400" b="0" dirty="0" smtClean="0">
                          <a:solidFill>
                            <a:schemeClr val="tx1"/>
                          </a:solidFill>
                        </a:rPr>
                        <a:t>Lernende</a:t>
                      </a:r>
                      <a:r>
                        <a:rPr lang="de-DE" sz="1400" b="0" baseline="0" dirty="0" smtClean="0">
                          <a:solidFill>
                            <a:schemeClr val="tx1"/>
                          </a:solidFill>
                        </a:rPr>
                        <a:t> sollen die Experimente mit verschiedenen Kerzenformen durchführen und so den sicheren Umgang mit der Kerze einüben. Daneben erfahren sie, wie eine moderne Kerze funktioniert.</a:t>
                      </a:r>
                    </a:p>
                    <a:p>
                      <a:r>
                        <a:rPr lang="de-DE" sz="1400" b="0" baseline="0" dirty="0" smtClean="0">
                          <a:solidFill>
                            <a:schemeClr val="tx1"/>
                          </a:solidFill>
                        </a:rPr>
                        <a:t>Anforderungsbereich: </a:t>
                      </a:r>
                      <a:r>
                        <a:rPr lang="de-DE" sz="1400" b="1" baseline="0" dirty="0" smtClean="0">
                          <a:solidFill>
                            <a:schemeClr val="bg2"/>
                          </a:solidFill>
                        </a:rPr>
                        <a:t>I</a:t>
                      </a:r>
                      <a:endParaRPr lang="de-DE" sz="1400" b="1" dirty="0">
                        <a:solidFill>
                          <a:schemeClr val="bg2"/>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1152470"/>
                  </a:ext>
                </a:extLst>
              </a:tr>
              <a:tr h="370840">
                <a:tc gridSpan="2">
                  <a:txBody>
                    <a:bodyPr/>
                    <a:lstStyle/>
                    <a:p>
                      <a:r>
                        <a:rPr lang="de-DE" sz="1400" b="1" dirty="0" smtClean="0">
                          <a:solidFill>
                            <a:schemeClr val="tx1"/>
                          </a:solidFill>
                        </a:rPr>
                        <a:t>Vorkenntnisse:</a:t>
                      </a:r>
                      <a:r>
                        <a:rPr lang="de-DE" sz="1400" b="1" baseline="0" dirty="0" smtClean="0">
                          <a:solidFill>
                            <a:schemeClr val="tx1"/>
                          </a:solidFill>
                        </a:rPr>
                        <a:t> </a:t>
                      </a:r>
                      <a:r>
                        <a:rPr lang="de-DE" sz="1400" b="0" dirty="0" smtClean="0">
                          <a:solidFill>
                            <a:schemeClr val="tx1"/>
                          </a:solidFill>
                        </a:rPr>
                        <a:t>Allgemeine Regeln zur </a:t>
                      </a:r>
                      <a:r>
                        <a:rPr lang="de-DE" sz="1400" b="0" baseline="0" dirty="0" smtClean="0">
                          <a:solidFill>
                            <a:schemeClr val="tx1"/>
                          </a:solidFill>
                        </a:rPr>
                        <a:t>Sicherheit beim Experimentieren.</a:t>
                      </a:r>
                      <a:endParaRPr lang="de-DE" sz="1400" b="0" dirty="0">
                        <a:solidFill>
                          <a:schemeClr val="tx1"/>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4656688"/>
                  </a:ext>
                </a:extLst>
              </a:tr>
              <a:tr h="370840">
                <a:tc>
                  <a:txBody>
                    <a:bodyPr/>
                    <a:lstStyle/>
                    <a:p>
                      <a:r>
                        <a:rPr lang="de-DE" sz="1400" b="1" dirty="0" smtClean="0">
                          <a:solidFill>
                            <a:schemeClr val="tx1"/>
                          </a:solidFill>
                        </a:rPr>
                        <a:t>Vorbereitung</a:t>
                      </a:r>
                      <a:r>
                        <a:rPr lang="de-DE" sz="1400" b="1" baseline="0" dirty="0" smtClean="0">
                          <a:solidFill>
                            <a:schemeClr val="tx1"/>
                          </a:solidFill>
                        </a:rPr>
                        <a:t> (Fertigen der Kiste):</a:t>
                      </a:r>
                    </a:p>
                    <a:p>
                      <a:pPr marL="177800" indent="-177800">
                        <a:buFont typeface="+mj-lt"/>
                        <a:buAutoNum type="arabicPeriod"/>
                      </a:pPr>
                      <a:r>
                        <a:rPr lang="de-DE" sz="1400" baseline="0" dirty="0" smtClean="0">
                          <a:solidFill>
                            <a:schemeClr val="tx1"/>
                          </a:solidFill>
                        </a:rPr>
                        <a:t>Herstellung der Styroporeinlage nach Datei „ek18_Bauplan“. Zeichnungen können als Schablonen genutzt werden.</a:t>
                      </a:r>
                    </a:p>
                    <a:p>
                      <a:pPr marL="177800" indent="-177800">
                        <a:buFont typeface="+mj-lt"/>
                        <a:buAutoNum type="arabicPeriod"/>
                      </a:pPr>
                      <a:r>
                        <a:rPr lang="de-DE" sz="1400" baseline="0" dirty="0" smtClean="0">
                          <a:solidFill>
                            <a:schemeClr val="tx1"/>
                          </a:solidFill>
                        </a:rPr>
                        <a:t>Datei „ek18_Beschriftung“ ausdrucken, wie auf jeder Folie oben beschrieben. Kistenaufdruck mit selbstklebender Folie auf den kurzen Seiten der Kiste befestigen.</a:t>
                      </a:r>
                    </a:p>
                    <a:p>
                      <a:pPr marL="177800" indent="-177800">
                        <a:buFont typeface="+mj-lt"/>
                        <a:buAutoNum type="arabicPeriod"/>
                      </a:pPr>
                      <a:r>
                        <a:rPr lang="de-DE" sz="1400" baseline="0" dirty="0" smtClean="0">
                          <a:solidFill>
                            <a:schemeClr val="tx1"/>
                          </a:solidFill>
                        </a:rPr>
                        <a:t>Anleitung drucken („ek18_Anleitung“) in DIN A4. Im Broschüren-Modus, oben binden.</a:t>
                      </a:r>
                    </a:p>
                    <a:p>
                      <a:pPr marL="177800" indent="-177800">
                        <a:buFont typeface="+mj-lt"/>
                        <a:buAutoNum type="arabicPeriod"/>
                      </a:pPr>
                      <a:r>
                        <a:rPr lang="de-DE" sz="1400" baseline="0" dirty="0" smtClean="0">
                          <a:solidFill>
                            <a:schemeClr val="tx1"/>
                          </a:solidFill>
                        </a:rPr>
                        <a:t>Dokumententasche mit doppelseitigem Klebeband im Deckel befestigen. Anleitung hineinlegen.</a:t>
                      </a:r>
                      <a:endParaRPr lang="de-DE" sz="1400" dirty="0">
                        <a:solidFill>
                          <a:schemeClr val="tx1"/>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400" b="1" dirty="0" smtClean="0">
                          <a:solidFill>
                            <a:schemeClr val="tx1"/>
                          </a:solidFill>
                        </a:rPr>
                        <a:t>Vorbereitung (Kiste einsetzen):</a:t>
                      </a:r>
                    </a:p>
                    <a:p>
                      <a:pPr marL="177800" indent="-177800">
                        <a:buFont typeface="+mj-lt"/>
                        <a:buAutoNum type="arabicPeriod"/>
                      </a:pPr>
                      <a:r>
                        <a:rPr lang="de-DE" sz="1400" dirty="0" smtClean="0">
                          <a:solidFill>
                            <a:schemeClr val="tx1"/>
                          </a:solidFill>
                        </a:rPr>
                        <a:t>Erfahrungskiste stets auf Vollständigkeit überprüfen.</a:t>
                      </a:r>
                    </a:p>
                    <a:p>
                      <a:pPr marL="177800" indent="-177800">
                        <a:buFont typeface="+mj-lt"/>
                        <a:buAutoNum type="arabicPeriod"/>
                      </a:pPr>
                      <a:r>
                        <a:rPr lang="de-DE" sz="1400" dirty="0" smtClean="0">
                          <a:solidFill>
                            <a:schemeClr val="tx1"/>
                          </a:solidFill>
                        </a:rPr>
                        <a:t>Ersetzen von Verbrauchsgegenständen (Kerzen,</a:t>
                      </a:r>
                      <a:r>
                        <a:rPr lang="de-DE" sz="1400" baseline="0" dirty="0" smtClean="0">
                          <a:solidFill>
                            <a:schemeClr val="tx1"/>
                          </a:solidFill>
                        </a:rPr>
                        <a:t> Streichhölzer, Baumwollfäden).</a:t>
                      </a:r>
                      <a:endParaRPr lang="de-DE" sz="1400" dirty="0">
                        <a:solidFill>
                          <a:schemeClr val="tx1"/>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40437"/>
                  </a:ext>
                </a:extLst>
              </a:tr>
              <a:tr h="370840">
                <a:tc gridSpan="2">
                  <a:txBody>
                    <a:bodyPr/>
                    <a:lstStyle/>
                    <a:p>
                      <a:r>
                        <a:rPr lang="de-DE" sz="1400" b="1" dirty="0" smtClean="0">
                          <a:solidFill>
                            <a:schemeClr val="tx1"/>
                          </a:solidFill>
                        </a:rPr>
                        <a:t>Anleitung:</a:t>
                      </a:r>
                      <a:r>
                        <a:rPr lang="de-DE" sz="1400" b="1" baseline="0" dirty="0" smtClean="0">
                          <a:solidFill>
                            <a:schemeClr val="tx1"/>
                          </a:solidFill>
                        </a:rPr>
                        <a:t> </a:t>
                      </a:r>
                      <a:r>
                        <a:rPr lang="de-DE" sz="1400" b="0" dirty="0" smtClean="0">
                          <a:solidFill>
                            <a:schemeClr val="tx1"/>
                          </a:solidFill>
                        </a:rPr>
                        <a:t>Die</a:t>
                      </a:r>
                      <a:r>
                        <a:rPr lang="de-DE" sz="1400" b="0" baseline="0" dirty="0" smtClean="0">
                          <a:solidFill>
                            <a:schemeClr val="tx1"/>
                          </a:solidFill>
                        </a:rPr>
                        <a:t> Erfahrungskiste dient als Grundlage, um mit Kerzen zu experimentieren und auch Schutzmaß-nahmen zu kennen.</a:t>
                      </a:r>
                    </a:p>
                    <a:p>
                      <a:r>
                        <a:rPr lang="de-DE" sz="1400" b="0" baseline="0" dirty="0" smtClean="0">
                          <a:solidFill>
                            <a:schemeClr val="tx1"/>
                          </a:solidFill>
                        </a:rPr>
                        <a:t>Lernende sollen alle Kerzenformen und die verschiedenen Zünd-Hilfen ausprobieren. Dabei sollen sie Vor- und Nachteile der jeweiligen Materialien feststellen. Sie beobachten eine Kerzenflamme und stellen fest, dass nicht der Docht, sondern gasförmiges Kerzenwachs brennt.</a:t>
                      </a:r>
                      <a:endParaRPr lang="de-DE" sz="1400" b="0" dirty="0">
                        <a:solidFill>
                          <a:schemeClr val="tx1"/>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45919023"/>
                  </a:ext>
                </a:extLst>
              </a:tr>
              <a:tr h="370840">
                <a:tc gridSpan="2">
                  <a:txBody>
                    <a:bodyPr/>
                    <a:lstStyle/>
                    <a:p>
                      <a:r>
                        <a:rPr lang="de-DE" sz="1400" b="1" dirty="0" smtClean="0">
                          <a:solidFill>
                            <a:schemeClr val="tx1"/>
                          </a:solidFill>
                        </a:rPr>
                        <a:t>Bearbeitungszeit: </a:t>
                      </a:r>
                      <a:r>
                        <a:rPr lang="de-DE" sz="1400" b="0" u="none" dirty="0" smtClean="0">
                          <a:solidFill>
                            <a:schemeClr val="tx1"/>
                          </a:solidFill>
                        </a:rPr>
                        <a:t>ca. 40 Minuten.</a:t>
                      </a:r>
                      <a:endParaRPr lang="de-DE" sz="1400" b="0" u="none" dirty="0">
                        <a:solidFill>
                          <a:schemeClr val="tx1"/>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458599334"/>
                  </a:ext>
                </a:extLst>
              </a:tr>
            </a:tbl>
          </a:graphicData>
        </a:graphic>
      </p:graphicFrame>
      <p:sp>
        <p:nvSpPr>
          <p:cNvPr id="4" name="Textplatzhalter 3"/>
          <p:cNvSpPr>
            <a:spLocks noGrp="1"/>
          </p:cNvSpPr>
          <p:nvPr>
            <p:ph type="body" sz="quarter" idx="10"/>
          </p:nvPr>
        </p:nvSpPr>
        <p:spPr>
          <a:xfrm>
            <a:off x="8420377" y="146042"/>
            <a:ext cx="1044000" cy="719138"/>
          </a:xfrm>
        </p:spPr>
        <p:txBody>
          <a:bodyPr/>
          <a:lstStyle/>
          <a:p>
            <a:r>
              <a:rPr lang="de-DE" dirty="0" smtClean="0"/>
              <a:t>ek18</a:t>
            </a:r>
            <a:endParaRPr lang="de-DE" dirty="0"/>
          </a:p>
        </p:txBody>
      </p:sp>
      <p:sp>
        <p:nvSpPr>
          <p:cNvPr id="5" name="Textplatzhalter 4"/>
          <p:cNvSpPr>
            <a:spLocks noGrp="1"/>
          </p:cNvSpPr>
          <p:nvPr>
            <p:ph type="body" sz="quarter" idx="11"/>
          </p:nvPr>
        </p:nvSpPr>
        <p:spPr>
          <a:xfrm>
            <a:off x="502326" y="917713"/>
            <a:ext cx="8928100" cy="507353"/>
          </a:xfrm>
        </p:spPr>
        <p:txBody>
          <a:bodyPr/>
          <a:lstStyle/>
          <a:p>
            <a:r>
              <a:rPr lang="de-DE" dirty="0" smtClean="0"/>
              <a:t>Erfahrungskiste erarbeitet von Christin Langner im Rahmen der Masterarbeit Master </a:t>
            </a:r>
            <a:r>
              <a:rPr lang="de-DE" dirty="0" err="1" smtClean="0"/>
              <a:t>of</a:t>
            </a:r>
            <a:r>
              <a:rPr lang="de-DE" dirty="0" smtClean="0"/>
              <a:t> Education, </a:t>
            </a:r>
          </a:p>
          <a:p>
            <a:r>
              <a:rPr lang="de-DE" dirty="0" smtClean="0"/>
              <a:t>Didaktik Chemie, Universität Bayreuth</a:t>
            </a:r>
            <a:endParaRPr lang="de-DE" dirty="0"/>
          </a:p>
        </p:txBody>
      </p:sp>
    </p:spTree>
    <p:extLst>
      <p:ext uri="{BB962C8B-B14F-4D97-AF65-F5344CB8AC3E}">
        <p14:creationId xmlns:p14="http://schemas.microsoft.com/office/powerpoint/2010/main" val="2668560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Inhaltsplatzhalter 2"/>
          <p:cNvGraphicFramePr>
            <a:graphicFrameLocks noGrp="1"/>
          </p:cNvGraphicFramePr>
          <p:nvPr>
            <p:ph sz="quarter" idx="10"/>
            <p:extLst>
              <p:ext uri="{D42A27DB-BD31-4B8C-83A1-F6EECF244321}">
                <p14:modId xmlns:p14="http://schemas.microsoft.com/office/powerpoint/2010/main" val="714722144"/>
              </p:ext>
            </p:extLst>
          </p:nvPr>
        </p:nvGraphicFramePr>
        <p:xfrm>
          <a:off x="477672" y="368300"/>
          <a:ext cx="8993874" cy="5135880"/>
        </p:xfrm>
        <a:graphic>
          <a:graphicData uri="http://schemas.openxmlformats.org/drawingml/2006/table">
            <a:tbl>
              <a:tblPr firstRow="1" bandRow="1">
                <a:effectLst/>
                <a:tableStyleId>{5C22544A-7EE6-4342-B048-85BDC9FD1C3A}</a:tableStyleId>
              </a:tblPr>
              <a:tblGrid>
                <a:gridCol w="4496937">
                  <a:extLst>
                    <a:ext uri="{9D8B030D-6E8A-4147-A177-3AD203B41FA5}">
                      <a16:colId xmlns:a16="http://schemas.microsoft.com/office/drawing/2014/main" val="3226505372"/>
                    </a:ext>
                  </a:extLst>
                </a:gridCol>
                <a:gridCol w="4496937">
                  <a:extLst>
                    <a:ext uri="{9D8B030D-6E8A-4147-A177-3AD203B41FA5}">
                      <a16:colId xmlns:a16="http://schemas.microsoft.com/office/drawing/2014/main" val="2057034290"/>
                    </a:ext>
                  </a:extLst>
                </a:gridCol>
              </a:tblGrid>
              <a:tr h="370840">
                <a:tc gridSpan="2">
                  <a:txBody>
                    <a:bodyPr/>
                    <a:lstStyle/>
                    <a:p>
                      <a:pPr algn="r"/>
                      <a:r>
                        <a:rPr lang="de-DE" sz="1800" b="0" dirty="0" smtClean="0">
                          <a:solidFill>
                            <a:schemeClr val="tx1"/>
                          </a:solidFill>
                        </a:rPr>
                        <a:t>Seite 2</a:t>
                      </a:r>
                      <a:endParaRPr lang="de-DE" sz="1800" b="0"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de-DE"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7070547"/>
                  </a:ext>
                </a:extLst>
              </a:tr>
              <a:tr h="370840">
                <a:tc gridSpan="2">
                  <a:txBody>
                    <a:bodyPr/>
                    <a:lstStyle/>
                    <a:p>
                      <a:r>
                        <a:rPr lang="de-DE" sz="1400" b="1" dirty="0" smtClean="0">
                          <a:solidFill>
                            <a:schemeClr val="tx1"/>
                          </a:solidFill>
                        </a:rPr>
                        <a:t>Einsatz</a:t>
                      </a:r>
                      <a:r>
                        <a:rPr lang="de-DE" sz="1400" b="1" baseline="0" dirty="0" smtClean="0">
                          <a:solidFill>
                            <a:schemeClr val="tx1"/>
                          </a:solidFill>
                        </a:rPr>
                        <a:t> im Unterricht:</a:t>
                      </a:r>
                    </a:p>
                    <a:p>
                      <a:r>
                        <a:rPr lang="de-DE" sz="1400" b="0" baseline="0" dirty="0" smtClean="0">
                          <a:solidFill>
                            <a:schemeClr val="tx1"/>
                          </a:solidFill>
                        </a:rPr>
                        <a:t>Die Interpretation des Experiments „springende Flamme“ dient als Erfolgskontrolle. Lernende erwerben für den Laborführerschein die Fertigkeit des sicheren Umgangs mit Kerzen über kurze Experimente. Dabei können sie zwischen verschiedenen Kerzenformen und Anzündhilfen wählen, um dies einzuüben.</a:t>
                      </a:r>
                      <a:endParaRPr lang="de-DE" sz="1400" b="0"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sz="1400"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2982035"/>
                  </a:ext>
                </a:extLst>
              </a:tr>
              <a:tr h="370840">
                <a:tc>
                  <a:txBody>
                    <a:bodyPr/>
                    <a:lstStyle/>
                    <a:p>
                      <a:r>
                        <a:rPr lang="de-DE" sz="1400" b="1" dirty="0" smtClean="0">
                          <a:solidFill>
                            <a:schemeClr val="tx1"/>
                          </a:solidFill>
                        </a:rPr>
                        <a:t>Materialliste:</a:t>
                      </a:r>
                    </a:p>
                    <a:p>
                      <a:pPr marL="177800" indent="-177800">
                        <a:buFont typeface="Arial" panose="020B0604020202020204" pitchFamily="34" charset="0"/>
                        <a:buChar char="•"/>
                      </a:pPr>
                      <a:r>
                        <a:rPr lang="de-DE" sz="1400" b="0" dirty="0" smtClean="0">
                          <a:solidFill>
                            <a:schemeClr val="tx1"/>
                          </a:solidFill>
                        </a:rPr>
                        <a:t>Box mit Deckel 30*19*14cm, z.B.</a:t>
                      </a:r>
                      <a:r>
                        <a:rPr lang="de-DE" sz="1400" b="0" baseline="0" dirty="0" smtClean="0">
                          <a:solidFill>
                            <a:schemeClr val="tx1"/>
                          </a:solidFill>
                        </a:rPr>
                        <a:t> </a:t>
                      </a:r>
                      <a:r>
                        <a:rPr lang="de-DE" sz="1400" b="0" baseline="0" dirty="0" err="1" smtClean="0">
                          <a:solidFill>
                            <a:schemeClr val="tx1"/>
                          </a:solidFill>
                        </a:rPr>
                        <a:t>Rival</a:t>
                      </a:r>
                      <a:r>
                        <a:rPr lang="de-DE" sz="1400" b="0" baseline="0" dirty="0" smtClean="0">
                          <a:solidFill>
                            <a:schemeClr val="tx1"/>
                          </a:solidFill>
                        </a:rPr>
                        <a:t> </a:t>
                      </a:r>
                      <a:r>
                        <a:rPr lang="de-DE" sz="1400" b="0" baseline="0" dirty="0" err="1" smtClean="0">
                          <a:solidFill>
                            <a:schemeClr val="tx1"/>
                          </a:solidFill>
                        </a:rPr>
                        <a:t>Eurobox</a:t>
                      </a:r>
                      <a:endParaRPr lang="de-DE" sz="1400" b="0" baseline="0" dirty="0" smtClean="0">
                        <a:solidFill>
                          <a:schemeClr val="tx1"/>
                        </a:solidFill>
                      </a:endParaRPr>
                    </a:p>
                    <a:p>
                      <a:pPr marL="177800" indent="-177800">
                        <a:buFont typeface="Arial" panose="020B0604020202020204" pitchFamily="34" charset="0"/>
                        <a:buChar char="•"/>
                      </a:pPr>
                      <a:r>
                        <a:rPr lang="de-DE" sz="1400" b="0" baseline="0" dirty="0" smtClean="0">
                          <a:solidFill>
                            <a:schemeClr val="tx1"/>
                          </a:solidFill>
                        </a:rPr>
                        <a:t>Styropor-Schneidegerät, z. B. Proxxon</a:t>
                      </a:r>
                    </a:p>
                    <a:p>
                      <a:pPr marL="177800" indent="-177800">
                        <a:buFont typeface="Arial" panose="020B0604020202020204" pitchFamily="34" charset="0"/>
                        <a:buChar char="•"/>
                      </a:pPr>
                      <a:r>
                        <a:rPr lang="de-DE" sz="1400" b="0" baseline="0" dirty="0" smtClean="0">
                          <a:solidFill>
                            <a:schemeClr val="tx1"/>
                          </a:solidFill>
                        </a:rPr>
                        <a:t>Styropor und Styrodur (Maße: 24,3*14,6*1cm)</a:t>
                      </a:r>
                    </a:p>
                    <a:p>
                      <a:pPr marL="177800" indent="-177800">
                        <a:buFont typeface="Arial" panose="020B0604020202020204" pitchFamily="34" charset="0"/>
                        <a:buChar char="•"/>
                      </a:pPr>
                      <a:r>
                        <a:rPr lang="de-DE" sz="1400" b="0" baseline="0" dirty="0" smtClean="0">
                          <a:solidFill>
                            <a:schemeClr val="tx1"/>
                          </a:solidFill>
                        </a:rPr>
                        <a:t>Styroporkleber</a:t>
                      </a:r>
                    </a:p>
                    <a:p>
                      <a:pPr marL="177800" indent="-177800">
                        <a:buFont typeface="Arial" panose="020B0604020202020204" pitchFamily="34" charset="0"/>
                        <a:buChar char="•"/>
                      </a:pPr>
                      <a:r>
                        <a:rPr lang="de-DE" sz="1400" b="0" baseline="0" dirty="0" smtClean="0">
                          <a:solidFill>
                            <a:schemeClr val="tx1"/>
                          </a:solidFill>
                        </a:rPr>
                        <a:t>Pinsel, Farbe (weiße Wandfarbe)</a:t>
                      </a:r>
                    </a:p>
                    <a:p>
                      <a:pPr marL="177800" indent="-177800">
                        <a:buFont typeface="Arial" panose="020B0604020202020204" pitchFamily="34" charset="0"/>
                        <a:buChar char="•"/>
                      </a:pPr>
                      <a:r>
                        <a:rPr lang="de-DE" sz="1400" b="0" baseline="0" dirty="0" smtClean="0">
                          <a:solidFill>
                            <a:schemeClr val="tx1"/>
                          </a:solidFill>
                        </a:rPr>
                        <a:t>Dokumententasche DIN A4, quer mit Klettverschluss, z. B. Amazon</a:t>
                      </a:r>
                    </a:p>
                    <a:p>
                      <a:pPr marL="177800" indent="-177800">
                        <a:buFont typeface="Arial" panose="020B0604020202020204" pitchFamily="34" charset="0"/>
                        <a:buChar char="•"/>
                      </a:pPr>
                      <a:r>
                        <a:rPr lang="de-DE" sz="1400" b="0" baseline="0" dirty="0" smtClean="0">
                          <a:solidFill>
                            <a:schemeClr val="tx1"/>
                          </a:solidFill>
                        </a:rPr>
                        <a:t>Klebeband, beidseitig klebend</a:t>
                      </a:r>
                    </a:p>
                    <a:p>
                      <a:pPr marL="177800" indent="-177800">
                        <a:buFont typeface="Arial" panose="020B0604020202020204" pitchFamily="34" charset="0"/>
                        <a:buChar char="•"/>
                      </a:pPr>
                      <a:r>
                        <a:rPr lang="de-DE" sz="1400" b="0" baseline="0" dirty="0" smtClean="0">
                          <a:solidFill>
                            <a:schemeClr val="tx1"/>
                          </a:solidFill>
                        </a:rPr>
                        <a:t>16 Blatt Kopierpapier, 160g/cm</a:t>
                      </a:r>
                      <a:r>
                        <a:rPr lang="de-DE" sz="1400" b="0" baseline="30000" dirty="0" smtClean="0">
                          <a:solidFill>
                            <a:schemeClr val="tx1"/>
                          </a:solidFill>
                        </a:rPr>
                        <a:t>2</a:t>
                      </a:r>
                    </a:p>
                    <a:p>
                      <a:pPr marL="177800" indent="-177800">
                        <a:buFont typeface="Arial" panose="020B0604020202020204" pitchFamily="34" charset="0"/>
                        <a:buChar char="•"/>
                      </a:pPr>
                      <a:r>
                        <a:rPr lang="de-DE" sz="1400" b="0" baseline="0" dirty="0" smtClean="0">
                          <a:solidFill>
                            <a:schemeClr val="tx1"/>
                          </a:solidFill>
                        </a:rPr>
                        <a:t>Ringbinde-Gerät, z. B. General Office</a:t>
                      </a:r>
                    </a:p>
                    <a:p>
                      <a:pPr marL="177800" indent="-177800">
                        <a:buFont typeface="Arial" panose="020B0604020202020204" pitchFamily="34" charset="0"/>
                        <a:buChar char="•"/>
                      </a:pPr>
                      <a:r>
                        <a:rPr lang="de-DE" sz="1400" b="0" baseline="0" dirty="0" smtClean="0">
                          <a:solidFill>
                            <a:schemeClr val="tx1"/>
                          </a:solidFill>
                        </a:rPr>
                        <a:t>Ringbindung, schwarz, 10mm</a:t>
                      </a:r>
                    </a:p>
                    <a:p>
                      <a:pPr marL="177800" indent="-177800">
                        <a:buFont typeface="Arial" panose="020B0604020202020204" pitchFamily="34" charset="0"/>
                        <a:buChar char="•"/>
                      </a:pPr>
                      <a:r>
                        <a:rPr lang="de-DE" sz="1400" b="0" baseline="0" dirty="0" smtClean="0">
                          <a:solidFill>
                            <a:schemeClr val="tx1"/>
                          </a:solidFill>
                        </a:rPr>
                        <a:t>2 Blatt Kopierpapier, 80g/cm</a:t>
                      </a:r>
                      <a:r>
                        <a:rPr lang="de-DE" sz="1400" b="0" baseline="30000" dirty="0" smtClean="0">
                          <a:solidFill>
                            <a:schemeClr val="tx1"/>
                          </a:solidFill>
                        </a:rPr>
                        <a:t>2</a:t>
                      </a:r>
                    </a:p>
                    <a:p>
                      <a:pPr marL="177800" indent="-177800">
                        <a:buFont typeface="Arial" panose="020B0604020202020204" pitchFamily="34" charset="0"/>
                        <a:buChar char="•"/>
                      </a:pPr>
                      <a:r>
                        <a:rPr lang="de-DE" sz="1400" b="0" baseline="0" dirty="0" smtClean="0">
                          <a:solidFill>
                            <a:schemeClr val="tx1"/>
                          </a:solidFill>
                        </a:rPr>
                        <a:t>Selbstklebende Folie, transparent</a:t>
                      </a: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7800" indent="-177800">
                        <a:buFont typeface="Arial" panose="020B0604020202020204" pitchFamily="34" charset="0"/>
                        <a:buChar char="•"/>
                      </a:pPr>
                      <a:r>
                        <a:rPr lang="de-DE" sz="1400" dirty="0" smtClean="0">
                          <a:solidFill>
                            <a:schemeClr val="tx1"/>
                          </a:solidFill>
                        </a:rPr>
                        <a:t>Teelicht</a:t>
                      </a:r>
                    </a:p>
                    <a:p>
                      <a:pPr marL="177800" indent="-177800">
                        <a:buFont typeface="Arial" panose="020B0604020202020204" pitchFamily="34" charset="0"/>
                        <a:buChar char="•"/>
                      </a:pPr>
                      <a:r>
                        <a:rPr lang="de-DE" sz="1400" dirty="0" smtClean="0">
                          <a:solidFill>
                            <a:schemeClr val="tx1"/>
                          </a:solidFill>
                        </a:rPr>
                        <a:t>Stumpen-Kerze</a:t>
                      </a:r>
                      <a:endParaRPr lang="de-DE" sz="1400" dirty="0" smtClean="0">
                        <a:solidFill>
                          <a:schemeClr val="tx1"/>
                        </a:solidFill>
                      </a:endParaRPr>
                    </a:p>
                    <a:p>
                      <a:pPr marL="177800" indent="-177800">
                        <a:buFont typeface="Arial" panose="020B0604020202020204" pitchFamily="34" charset="0"/>
                        <a:buChar char="•"/>
                      </a:pPr>
                      <a:r>
                        <a:rPr lang="de-DE" sz="1400" dirty="0" smtClean="0">
                          <a:solidFill>
                            <a:schemeClr val="tx1"/>
                          </a:solidFill>
                        </a:rPr>
                        <a:t>Christbaum-Kerze</a:t>
                      </a:r>
                      <a:endParaRPr lang="de-DE" sz="1400" dirty="0" smtClean="0">
                        <a:solidFill>
                          <a:schemeClr val="tx1"/>
                        </a:solidFill>
                      </a:endParaRPr>
                    </a:p>
                    <a:p>
                      <a:pPr marL="177800" indent="-177800">
                        <a:buFont typeface="Arial" panose="020B0604020202020204" pitchFamily="34" charset="0"/>
                        <a:buChar char="•"/>
                      </a:pPr>
                      <a:r>
                        <a:rPr lang="de-DE" sz="1400" dirty="0" smtClean="0">
                          <a:solidFill>
                            <a:schemeClr val="tx1"/>
                          </a:solidFill>
                        </a:rPr>
                        <a:t>Streichhölzer</a:t>
                      </a:r>
                    </a:p>
                    <a:p>
                      <a:pPr marL="177800" indent="-177800">
                        <a:buFont typeface="Arial" panose="020B0604020202020204" pitchFamily="34" charset="0"/>
                        <a:buChar char="•"/>
                      </a:pPr>
                      <a:r>
                        <a:rPr lang="de-DE" sz="1400" dirty="0" smtClean="0">
                          <a:solidFill>
                            <a:schemeClr val="tx1"/>
                          </a:solidFill>
                        </a:rPr>
                        <a:t>Feuerzeug</a:t>
                      </a:r>
                    </a:p>
                    <a:p>
                      <a:pPr marL="177800" indent="-177800">
                        <a:buFont typeface="Arial" panose="020B0604020202020204" pitchFamily="34" charset="0"/>
                        <a:buChar char="•"/>
                      </a:pPr>
                      <a:r>
                        <a:rPr lang="de-DE" sz="1400" dirty="0" smtClean="0">
                          <a:solidFill>
                            <a:schemeClr val="tx1"/>
                          </a:solidFill>
                        </a:rPr>
                        <a:t>Stab-Feuerzeug</a:t>
                      </a:r>
                      <a:endParaRPr lang="de-DE" sz="1400" dirty="0" smtClean="0">
                        <a:solidFill>
                          <a:schemeClr val="tx1"/>
                        </a:solidFill>
                      </a:endParaRPr>
                    </a:p>
                    <a:p>
                      <a:pPr marL="177800" indent="-177800">
                        <a:buFont typeface="Arial" panose="020B0604020202020204" pitchFamily="34" charset="0"/>
                        <a:buChar char="•"/>
                      </a:pPr>
                      <a:r>
                        <a:rPr lang="de-DE" sz="1400" dirty="0" smtClean="0">
                          <a:solidFill>
                            <a:schemeClr val="tx1"/>
                          </a:solidFill>
                        </a:rPr>
                        <a:t>Draht-Netz</a:t>
                      </a:r>
                      <a:r>
                        <a:rPr lang="de-DE" sz="1400" dirty="0" smtClean="0">
                          <a:solidFill>
                            <a:schemeClr val="tx1"/>
                          </a:solidFill>
                        </a:rPr>
                        <a:t>, z.B. </a:t>
                      </a:r>
                      <a:r>
                        <a:rPr lang="de-DE" sz="1400" dirty="0" smtClean="0">
                          <a:solidFill>
                            <a:schemeClr val="tx1"/>
                          </a:solidFill>
                        </a:rPr>
                        <a:t>Hedinger</a:t>
                      </a:r>
                      <a:endParaRPr lang="de-DE" sz="1400" dirty="0" smtClean="0">
                        <a:solidFill>
                          <a:schemeClr val="tx1"/>
                        </a:solidFill>
                      </a:endParaRPr>
                    </a:p>
                    <a:p>
                      <a:pPr marL="177800" indent="-177800">
                        <a:buFont typeface="Arial" panose="020B0604020202020204" pitchFamily="34" charset="0"/>
                        <a:buChar char="•"/>
                      </a:pPr>
                      <a:r>
                        <a:rPr lang="de-DE" sz="1400" dirty="0" smtClean="0">
                          <a:solidFill>
                            <a:schemeClr val="tx1"/>
                          </a:solidFill>
                        </a:rPr>
                        <a:t>20</a:t>
                      </a:r>
                      <a:r>
                        <a:rPr lang="de-DE" sz="1400" baseline="0" dirty="0" smtClean="0">
                          <a:solidFill>
                            <a:schemeClr val="tx1"/>
                          </a:solidFill>
                        </a:rPr>
                        <a:t> </a:t>
                      </a:r>
                      <a:r>
                        <a:rPr lang="de-DE" sz="1400" baseline="0" dirty="0" smtClean="0">
                          <a:solidFill>
                            <a:schemeClr val="tx1"/>
                          </a:solidFill>
                        </a:rPr>
                        <a:t>Baumwoll-Fäden </a:t>
                      </a:r>
                      <a:r>
                        <a:rPr lang="de-DE" sz="1400" baseline="0" dirty="0" smtClean="0">
                          <a:solidFill>
                            <a:schemeClr val="tx1"/>
                          </a:solidFill>
                        </a:rPr>
                        <a:t>l</a:t>
                      </a:r>
                      <a:r>
                        <a:rPr lang="de-DE" sz="1400" baseline="0" dirty="0" smtClean="0">
                          <a:solidFill>
                            <a:schemeClr val="tx1"/>
                          </a:solidFill>
                        </a:rPr>
                        <a:t>= ca.5cm </a:t>
                      </a:r>
                      <a:r>
                        <a:rPr lang="de-DE" sz="1400" baseline="0" dirty="0" smtClean="0">
                          <a:solidFill>
                            <a:schemeClr val="tx1"/>
                          </a:solidFill>
                        </a:rPr>
                        <a:t>im Druckverschluss-Beutel 70*100mm</a:t>
                      </a:r>
                    </a:p>
                    <a:p>
                      <a:pPr marL="177800" indent="-177800">
                        <a:buFont typeface="Arial" panose="020B0604020202020204" pitchFamily="34" charset="0"/>
                        <a:buChar char="•"/>
                      </a:pPr>
                      <a:r>
                        <a:rPr lang="de-DE" sz="1400" baseline="0" dirty="0" smtClean="0">
                          <a:solidFill>
                            <a:schemeClr val="tx1"/>
                          </a:solidFill>
                        </a:rPr>
                        <a:t>Tiegel-Zange</a:t>
                      </a:r>
                      <a:endParaRPr lang="de-DE" sz="1400" baseline="0" dirty="0" smtClean="0">
                        <a:solidFill>
                          <a:schemeClr val="tx1"/>
                        </a:solidFill>
                      </a:endParaRPr>
                    </a:p>
                    <a:p>
                      <a:pPr marL="0" marR="0" lvl="0" indent="0" algn="l" defTabSz="74295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400" b="1" dirty="0" smtClean="0">
                          <a:solidFill>
                            <a:schemeClr val="tx2"/>
                          </a:solidFill>
                          <a:latin typeface="Arial" panose="020B0604020202020204" pitchFamily="34" charset="0"/>
                          <a:cs typeface="Arial" panose="020B0604020202020204" pitchFamily="34" charset="0"/>
                        </a:rPr>
                        <a:t>Externes</a:t>
                      </a:r>
                      <a:r>
                        <a:rPr lang="de-DE" sz="1400" b="1" baseline="0" dirty="0" smtClean="0">
                          <a:solidFill>
                            <a:schemeClr val="tx2"/>
                          </a:solidFill>
                          <a:latin typeface="Arial" panose="020B0604020202020204" pitchFamily="34" charset="0"/>
                          <a:cs typeface="Arial" panose="020B0604020202020204" pitchFamily="34" charset="0"/>
                        </a:rPr>
                        <a:t> Material: </a:t>
                      </a:r>
                      <a:r>
                        <a:rPr lang="de-DE" sz="1400" b="1" baseline="0" dirty="0" smtClean="0">
                          <a:solidFill>
                            <a:schemeClr val="tx2"/>
                          </a:solidFill>
                          <a:latin typeface="Arial" panose="020B0604020202020204" pitchFamily="34" charset="0"/>
                          <a:cs typeface="Arial" panose="020B0604020202020204" pitchFamily="34" charset="0"/>
                        </a:rPr>
                        <a:t>keines</a:t>
                      </a:r>
                      <a:endParaRPr lang="de-DE" sz="1400" b="1" dirty="0" smtClean="0">
                        <a:solidFill>
                          <a:schemeClr val="tx2"/>
                        </a:solidFill>
                        <a:latin typeface="Arial" panose="020B0604020202020204" pitchFamily="34" charset="0"/>
                        <a:cs typeface="Arial" panose="020B0604020202020204" pitchFamily="34" charset="0"/>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9886683"/>
                  </a:ext>
                </a:extLst>
              </a:tr>
              <a:tr h="370840">
                <a:tc gridSpan="2">
                  <a:txBody>
                    <a:bodyPr/>
                    <a:lstStyle/>
                    <a:p>
                      <a:r>
                        <a:rPr lang="de-DE" sz="1400" b="1" dirty="0" smtClean="0">
                          <a:solidFill>
                            <a:schemeClr val="tx1"/>
                          </a:solidFill>
                        </a:rPr>
                        <a:t>Kosten:</a:t>
                      </a:r>
                      <a:r>
                        <a:rPr lang="de-DE" sz="1400" b="0" dirty="0" smtClean="0">
                          <a:solidFill>
                            <a:schemeClr val="tx1"/>
                          </a:solidFill>
                        </a:rPr>
                        <a:t> ca. 39</a:t>
                      </a:r>
                      <a:r>
                        <a:rPr lang="de-DE" sz="1400" b="0" dirty="0" smtClean="0">
                          <a:solidFill>
                            <a:schemeClr val="accent2"/>
                          </a:solidFill>
                        </a:rPr>
                        <a:t> </a:t>
                      </a:r>
                      <a:r>
                        <a:rPr lang="de-DE" sz="1400" b="0" dirty="0" smtClean="0">
                          <a:solidFill>
                            <a:schemeClr val="tx1"/>
                          </a:solidFill>
                        </a:rPr>
                        <a:t>€ (ohne Schneide- und Ringbinde-Gerät).</a:t>
                      </a:r>
                      <a:endParaRPr lang="de-DE" sz="1400" b="1"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sz="1400"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30195975"/>
                  </a:ext>
                </a:extLst>
              </a:tr>
              <a:tr h="370840">
                <a:tc gridSpan="2">
                  <a:txBody>
                    <a:bodyPr/>
                    <a:lstStyle/>
                    <a:p>
                      <a:r>
                        <a:rPr lang="de-DE" sz="1400" b="1" dirty="0" smtClean="0">
                          <a:solidFill>
                            <a:schemeClr val="tx1"/>
                          </a:solidFill>
                        </a:rPr>
                        <a:t>Bauzeit:</a:t>
                      </a:r>
                      <a:r>
                        <a:rPr lang="de-DE" sz="1400" b="0" dirty="0" smtClean="0">
                          <a:solidFill>
                            <a:schemeClr val="tx1"/>
                          </a:solidFill>
                        </a:rPr>
                        <a:t> ca. 45 Minuten/Kiste (ohne Trockenzeiten). </a:t>
                      </a:r>
                      <a:r>
                        <a:rPr lang="de-DE" sz="1400" b="1" dirty="0" smtClean="0">
                          <a:solidFill>
                            <a:schemeClr val="tx1"/>
                          </a:solidFill>
                        </a:rPr>
                        <a:t> </a:t>
                      </a:r>
                      <a:endParaRPr lang="de-DE" sz="1400" b="1"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sz="1400"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9970848"/>
                  </a:ext>
                </a:extLst>
              </a:tr>
            </a:tbl>
          </a:graphicData>
        </a:graphic>
      </p:graphicFrame>
    </p:spTree>
    <p:extLst>
      <p:ext uri="{BB962C8B-B14F-4D97-AF65-F5344CB8AC3E}">
        <p14:creationId xmlns:p14="http://schemas.microsoft.com/office/powerpoint/2010/main" val="1799405993"/>
      </p:ext>
    </p:extLst>
  </p:cSld>
  <p:clrMapOvr>
    <a:masterClrMapping/>
  </p:clrMapOvr>
</p:sld>
</file>

<file path=ppt/theme/theme1.xml><?xml version="1.0" encoding="utf-8"?>
<a:theme xmlns:a="http://schemas.openxmlformats.org/drawingml/2006/main" name="Office">
  <a:themeElements>
    <a:clrScheme name="Regina">
      <a:dk1>
        <a:srgbClr val="000000"/>
      </a:dk1>
      <a:lt1>
        <a:srgbClr val="FFFFFF"/>
      </a:lt1>
      <a:dk2>
        <a:srgbClr val="0000FF"/>
      </a:dk2>
      <a:lt2>
        <a:srgbClr val="00FF00"/>
      </a:lt2>
      <a:accent1>
        <a:srgbClr val="FF0000"/>
      </a:accent1>
      <a:accent2>
        <a:srgbClr val="FF00FF"/>
      </a:accent2>
      <a:accent3>
        <a:srgbClr val="9966FF"/>
      </a:accent3>
      <a:accent4>
        <a:srgbClr val="00FFFF"/>
      </a:accent4>
      <a:accent5>
        <a:srgbClr val="FFFF00"/>
      </a:accent5>
      <a:accent6>
        <a:srgbClr val="A50021"/>
      </a:accent6>
      <a:hlink>
        <a:srgbClr val="0000FF"/>
      </a:hlink>
      <a:folHlink>
        <a:srgbClr val="00CC66"/>
      </a:folHlink>
    </a:clrScheme>
    <a:fontScheme name="Regi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399</Words>
  <Application>Microsoft Office PowerPoint</Application>
  <PresentationFormat>A4-Papier (210 x 297 mm)</PresentationFormat>
  <Paragraphs>46</Paragraphs>
  <Slides>2</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vt:i4>
      </vt:variant>
    </vt:vector>
  </HeadingPairs>
  <TitlesOfParts>
    <vt:vector size="5" baseType="lpstr">
      <vt:lpstr>Arial</vt:lpstr>
      <vt:lpstr>Calibri</vt:lpstr>
      <vt:lpstr>Office</vt:lpstr>
      <vt:lpstr>Lehrerinformation (Mir ist ein Licht aufgegangen) Stand 27.08.2018</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Regina</dc:creator>
  <cp:lastModifiedBy>Regina</cp:lastModifiedBy>
  <cp:revision>20</cp:revision>
  <cp:lastPrinted>2018-08-27T05:39:57Z</cp:lastPrinted>
  <dcterms:created xsi:type="dcterms:W3CDTF">2016-04-26T06:40:50Z</dcterms:created>
  <dcterms:modified xsi:type="dcterms:W3CDTF">2018-08-27T05:45:58Z</dcterms:modified>
  <cp:contentStatus>Endgültig</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