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showGuides="1">
      <p:cViewPr varScale="1">
        <p:scale>
          <a:sx n="94" d="100"/>
          <a:sy n="94" d="100"/>
        </p:scale>
        <p:origin x="96" y="3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4B41369A-E93A-4449-93CD-5A40101ED712}" type="datetimeFigureOut">
              <a:rPr lang="de-DE" smtClean="0"/>
              <a:t>27.08.2018</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005" y="145680"/>
            <a:ext cx="7920000" cy="720000"/>
          </a:xfrm>
        </p:spPr>
        <p:txBody>
          <a:bodyPr/>
          <a:lstStyle/>
          <a:p>
            <a:r>
              <a:rPr lang="de-DE" dirty="0" smtClean="0"/>
              <a:t>Lehrerinformation </a:t>
            </a:r>
            <a:r>
              <a:rPr lang="de-DE" sz="2000" dirty="0" smtClean="0"/>
              <a:t>(Mir ist ein Licht aufgegangen)</a:t>
            </a:r>
            <a:r>
              <a:rPr lang="de-DE" dirty="0" smtClean="0"/>
              <a:t/>
            </a:r>
            <a:br>
              <a:rPr lang="de-DE" dirty="0" smtClean="0"/>
            </a:br>
            <a:r>
              <a:rPr lang="de-DE" sz="1400" dirty="0" smtClean="0"/>
              <a:t>Stand </a:t>
            </a:r>
            <a:fld id="{ACB528BE-3DDB-4BC3-A03B-507EED26EBF8}" type="datetime1">
              <a:rPr lang="de-DE" sz="1400" smtClean="0"/>
              <a:t>27.08.2018</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126683751"/>
              </p:ext>
            </p:extLst>
          </p:nvPr>
        </p:nvGraphicFramePr>
        <p:xfrm>
          <a:off x="481005" y="1425567"/>
          <a:ext cx="8986846" cy="5283200"/>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370840">
                <a:tc gridSpan="2">
                  <a:txBody>
                    <a:bodyPr/>
                    <a:lstStyle/>
                    <a:p>
                      <a:r>
                        <a:rPr lang="de-DE" sz="1400" dirty="0" smtClean="0">
                          <a:solidFill>
                            <a:schemeClr val="tx1"/>
                          </a:solidFill>
                        </a:rPr>
                        <a:t>Lehrziel:</a:t>
                      </a:r>
                      <a:r>
                        <a:rPr lang="de-DE" sz="1400" baseline="0" dirty="0" smtClean="0">
                          <a:solidFill>
                            <a:schemeClr val="tx1"/>
                          </a:solidFill>
                        </a:rPr>
                        <a:t> </a:t>
                      </a:r>
                      <a:r>
                        <a:rPr lang="de-DE" sz="1400" b="0" dirty="0" smtClean="0">
                          <a:solidFill>
                            <a:schemeClr val="tx1"/>
                          </a:solidFill>
                        </a:rPr>
                        <a:t>Lernende</a:t>
                      </a:r>
                      <a:r>
                        <a:rPr lang="de-DE" sz="1400" b="0" baseline="0" dirty="0" smtClean="0">
                          <a:solidFill>
                            <a:schemeClr val="tx1"/>
                          </a:solidFill>
                        </a:rPr>
                        <a:t> sollen die Experimente mit verschiedenen Kerzenformen durchführen und so den sicheren Umgang mit der Kerze einüben. Daneben erfahren sie, wie eine moderne Kerze funktioniert.</a:t>
                      </a:r>
                    </a:p>
                    <a:p>
                      <a:r>
                        <a:rPr lang="de-DE" sz="1400" b="0" baseline="0" dirty="0" smtClean="0">
                          <a:solidFill>
                            <a:schemeClr val="tx1"/>
                          </a:solidFill>
                        </a:rPr>
                        <a:t>Anforderungsbereich: </a:t>
                      </a:r>
                      <a:r>
                        <a:rPr lang="de-DE" sz="1400" b="1" baseline="0" dirty="0" smtClean="0">
                          <a:solidFill>
                            <a:schemeClr val="bg2"/>
                          </a:solidFill>
                        </a:rPr>
                        <a:t>I</a:t>
                      </a:r>
                      <a:endParaRPr lang="de-DE" sz="1400" b="1" dirty="0">
                        <a:solidFill>
                          <a:schemeClr val="bg2"/>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370840">
                <a:tc gridSpan="2">
                  <a:txBody>
                    <a:bodyPr/>
                    <a:lstStyle/>
                    <a:p>
                      <a:r>
                        <a:rPr lang="de-DE" sz="1400" b="1" dirty="0" smtClean="0">
                          <a:solidFill>
                            <a:schemeClr val="tx1"/>
                          </a:solidFill>
                        </a:rPr>
                        <a:t>Vorkenntnisse:</a:t>
                      </a:r>
                      <a:r>
                        <a:rPr lang="de-DE" sz="1400" b="1" baseline="0" dirty="0" smtClean="0">
                          <a:solidFill>
                            <a:schemeClr val="tx1"/>
                          </a:solidFill>
                        </a:rPr>
                        <a:t> </a:t>
                      </a:r>
                      <a:r>
                        <a:rPr lang="de-DE" sz="1400" b="0" dirty="0" smtClean="0">
                          <a:solidFill>
                            <a:schemeClr val="tx1"/>
                          </a:solidFill>
                        </a:rPr>
                        <a:t>Allgemeine Regeln zur </a:t>
                      </a:r>
                      <a:r>
                        <a:rPr lang="de-DE" sz="1400" b="0" baseline="0" dirty="0" smtClean="0">
                          <a:solidFill>
                            <a:schemeClr val="tx1"/>
                          </a:solidFill>
                        </a:rPr>
                        <a:t>Sicherheit beim Experimentieren.</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370840">
                <a:tc>
                  <a:txBody>
                    <a:bodyPr/>
                    <a:lstStyle/>
                    <a:p>
                      <a:r>
                        <a:rPr lang="de-DE" sz="1400" b="1" dirty="0" smtClean="0">
                          <a:solidFill>
                            <a:schemeClr val="tx1"/>
                          </a:solidFill>
                        </a:rPr>
                        <a:t>Vorbereitung</a:t>
                      </a:r>
                      <a:r>
                        <a:rPr lang="de-DE" sz="1400" b="1" baseline="0" dirty="0" smtClean="0">
                          <a:solidFill>
                            <a:schemeClr val="tx1"/>
                          </a:solidFill>
                        </a:rPr>
                        <a:t> (Fertigen der Kiste):</a:t>
                      </a:r>
                    </a:p>
                    <a:p>
                      <a:pPr marL="177800" indent="-177800">
                        <a:buFont typeface="+mj-lt"/>
                        <a:buAutoNum type="arabicPeriod"/>
                      </a:pPr>
                      <a:r>
                        <a:rPr lang="de-DE" sz="1400" baseline="0" dirty="0" smtClean="0">
                          <a:solidFill>
                            <a:schemeClr val="tx1"/>
                          </a:solidFill>
                        </a:rPr>
                        <a:t>Herstellung der Styroporeinlage nach Datei „ek18_Bauplan“. Zeichnungen können als Schablonen genutzt werden.</a:t>
                      </a:r>
                    </a:p>
                    <a:p>
                      <a:pPr marL="177800" indent="-177800">
                        <a:buFont typeface="+mj-lt"/>
                        <a:buAutoNum type="arabicPeriod"/>
                      </a:pPr>
                      <a:r>
                        <a:rPr lang="de-DE" sz="1400" baseline="0" dirty="0" smtClean="0">
                          <a:solidFill>
                            <a:schemeClr val="tx1"/>
                          </a:solidFill>
                        </a:rPr>
                        <a:t>Datei „ek18_Beschriftung“ ausdrucken, wie auf jeder Folie oben beschrieben. Kistenaufdruck mit selbstklebender Folie auf den kurzen Seiten der Kiste befestigen.</a:t>
                      </a:r>
                    </a:p>
                    <a:p>
                      <a:pPr marL="177800" indent="-177800">
                        <a:buFont typeface="+mj-lt"/>
                        <a:buAutoNum type="arabicPeriod"/>
                      </a:pPr>
                      <a:r>
                        <a:rPr lang="de-DE" sz="1400" baseline="0" dirty="0" smtClean="0">
                          <a:solidFill>
                            <a:schemeClr val="tx1"/>
                          </a:solidFill>
                        </a:rPr>
                        <a:t>Anleitung drucken („ek18_Anleitung“) in DIN A4. Im Broschüren-Modus, oben binden.</a:t>
                      </a:r>
                    </a:p>
                    <a:p>
                      <a:pPr marL="177800" indent="-177800">
                        <a:buFont typeface="+mj-lt"/>
                        <a:buAutoNum type="arabicPeriod"/>
                      </a:pPr>
                      <a:r>
                        <a:rPr lang="de-DE" sz="1400" baseline="0" dirty="0" smtClean="0">
                          <a:solidFill>
                            <a:schemeClr val="tx1"/>
                          </a:solidFill>
                        </a:rPr>
                        <a:t>Dokumententasche mit doppelseitigem Klebeband im Deckel befestigen. Anleitung hineinlegen.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400" b="1" dirty="0" smtClean="0">
                          <a:solidFill>
                            <a:schemeClr val="tx1"/>
                          </a:solidFill>
                        </a:rPr>
                        <a:t>Vorbereitung (Kiste einsetzen):</a:t>
                      </a:r>
                    </a:p>
                    <a:p>
                      <a:pPr marL="177800" indent="-177800">
                        <a:buFont typeface="+mj-lt"/>
                        <a:buAutoNum type="arabicPeriod"/>
                      </a:pPr>
                      <a:r>
                        <a:rPr lang="de-DE" sz="1400" dirty="0" smtClean="0">
                          <a:solidFill>
                            <a:schemeClr val="tx1"/>
                          </a:solidFill>
                        </a:rPr>
                        <a:t>Erfahrungskiste stets auf Vollständigkeit überprüfen.</a:t>
                      </a:r>
                    </a:p>
                    <a:p>
                      <a:pPr marL="177800" indent="-177800">
                        <a:buFont typeface="+mj-lt"/>
                        <a:buAutoNum type="arabicPeriod"/>
                      </a:pPr>
                      <a:r>
                        <a:rPr lang="de-DE" sz="1400" dirty="0" smtClean="0">
                          <a:solidFill>
                            <a:schemeClr val="tx1"/>
                          </a:solidFill>
                        </a:rPr>
                        <a:t>Ersetzen von Verbrauchsgegenständen (Kerzen,</a:t>
                      </a:r>
                      <a:r>
                        <a:rPr lang="de-DE" sz="1400" baseline="0" dirty="0" smtClean="0">
                          <a:solidFill>
                            <a:schemeClr val="tx1"/>
                          </a:solidFill>
                        </a:rPr>
                        <a:t> Streichhölzer, Baumwollfäden).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370840">
                <a:tc gridSpan="2">
                  <a:txBody>
                    <a:bodyPr/>
                    <a:lstStyle/>
                    <a:p>
                      <a:r>
                        <a:rPr lang="de-DE" sz="1400" b="1" dirty="0" smtClean="0">
                          <a:solidFill>
                            <a:schemeClr val="tx1"/>
                          </a:solidFill>
                        </a:rPr>
                        <a:t>Anleitung:</a:t>
                      </a:r>
                      <a:r>
                        <a:rPr lang="de-DE" sz="1400" b="1" baseline="0" dirty="0" smtClean="0">
                          <a:solidFill>
                            <a:schemeClr val="tx1"/>
                          </a:solidFill>
                        </a:rPr>
                        <a:t> </a:t>
                      </a:r>
                      <a:r>
                        <a:rPr lang="de-DE" sz="1400" b="0" dirty="0" smtClean="0">
                          <a:solidFill>
                            <a:schemeClr val="tx1"/>
                          </a:solidFill>
                        </a:rPr>
                        <a:t>Die</a:t>
                      </a:r>
                      <a:r>
                        <a:rPr lang="de-DE" sz="1400" b="0" baseline="0" dirty="0" smtClean="0">
                          <a:solidFill>
                            <a:schemeClr val="tx1"/>
                          </a:solidFill>
                        </a:rPr>
                        <a:t> Erfahrungskiste dient als Grundlage, um mit Kerzen zu experimentieren und auch Schutzmaß-nahmen zu kennen.</a:t>
                      </a:r>
                    </a:p>
                    <a:p>
                      <a:r>
                        <a:rPr lang="de-DE" sz="1400" b="0" baseline="0" dirty="0" smtClean="0">
                          <a:solidFill>
                            <a:schemeClr val="tx1"/>
                          </a:solidFill>
                        </a:rPr>
                        <a:t>Lernende sollen alle Kerzenformen und die verschiedenen Zünd-Hilfen ausprobieren. Dabei sollen sie Vor- und Nachteile der jeweiligen Materialien feststellen. Sie beobachten eine Kerzenflamme und stellen fest, dass nicht der Docht, sondern gasförmiges Kerzenwachs brennt.</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919023"/>
                  </a:ext>
                </a:extLst>
              </a:tr>
              <a:tr h="370840">
                <a:tc gridSpan="2">
                  <a:txBody>
                    <a:bodyPr/>
                    <a:lstStyle/>
                    <a:p>
                      <a:r>
                        <a:rPr lang="de-DE" sz="1400" b="1" dirty="0" smtClean="0">
                          <a:solidFill>
                            <a:schemeClr val="tx1"/>
                          </a:solidFill>
                        </a:rPr>
                        <a:t>Bearbeitungszeit: </a:t>
                      </a:r>
                      <a:r>
                        <a:rPr lang="de-DE" sz="1400" b="0" u="none" dirty="0" smtClean="0">
                          <a:solidFill>
                            <a:schemeClr val="tx1"/>
                          </a:solidFill>
                        </a:rPr>
                        <a:t>ca. 40 Minuten.</a:t>
                      </a:r>
                      <a:endParaRPr lang="de-DE" sz="1400" b="0" u="none"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58599334"/>
                  </a:ext>
                </a:extLst>
              </a:tr>
            </a:tbl>
          </a:graphicData>
        </a:graphic>
      </p:graphicFrame>
      <p:sp>
        <p:nvSpPr>
          <p:cNvPr id="4" name="Textplatzhalter 3"/>
          <p:cNvSpPr>
            <a:spLocks noGrp="1"/>
          </p:cNvSpPr>
          <p:nvPr>
            <p:ph type="body" sz="quarter" idx="10"/>
          </p:nvPr>
        </p:nvSpPr>
        <p:spPr>
          <a:xfrm>
            <a:off x="8420377" y="146042"/>
            <a:ext cx="1044000" cy="719138"/>
          </a:xfrm>
        </p:spPr>
        <p:txBody>
          <a:bodyPr/>
          <a:lstStyle/>
          <a:p>
            <a:r>
              <a:rPr lang="de-DE" dirty="0" smtClean="0"/>
              <a:t>ek18</a:t>
            </a:r>
            <a:endParaRPr lang="de-DE" dirty="0"/>
          </a:p>
        </p:txBody>
      </p:sp>
      <p:sp>
        <p:nvSpPr>
          <p:cNvPr id="5" name="Textplatzhalter 4"/>
          <p:cNvSpPr>
            <a:spLocks noGrp="1"/>
          </p:cNvSpPr>
          <p:nvPr>
            <p:ph type="body" sz="quarter" idx="11"/>
          </p:nvPr>
        </p:nvSpPr>
        <p:spPr>
          <a:xfrm>
            <a:off x="502326" y="917713"/>
            <a:ext cx="8928100" cy="507353"/>
          </a:xfrm>
        </p:spPr>
        <p:txBody>
          <a:bodyPr/>
          <a:lstStyle/>
          <a:p>
            <a:r>
              <a:rPr lang="de-DE" dirty="0" smtClean="0"/>
              <a:t>Erfahrungskiste erarbeitet von Christin Langner im Rahmen der Masterarbeit Master </a:t>
            </a:r>
            <a:r>
              <a:rPr lang="de-DE" dirty="0" err="1" smtClean="0"/>
              <a:t>of</a:t>
            </a:r>
            <a:r>
              <a:rPr lang="de-DE" dirty="0" smtClean="0"/>
              <a:t> Education, </a:t>
            </a:r>
          </a:p>
          <a:p>
            <a:r>
              <a:rPr lang="de-DE" dirty="0" smtClean="0"/>
              <a:t>Didaktik Chemie, Universität Bayreuth</a:t>
            </a:r>
            <a:endParaRPr lang="de-DE"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714722144"/>
              </p:ext>
            </p:extLst>
          </p:nvPr>
        </p:nvGraphicFramePr>
        <p:xfrm>
          <a:off x="477672" y="368300"/>
          <a:ext cx="8993874" cy="513588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2</a:t>
                      </a:r>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a:t>
                      </a:r>
                    </a:p>
                    <a:p>
                      <a:r>
                        <a:rPr lang="de-DE" sz="1400" b="0" baseline="0" dirty="0" smtClean="0">
                          <a:solidFill>
                            <a:schemeClr val="tx1"/>
                          </a:solidFill>
                        </a:rPr>
                        <a:t>Die Interpretation des Experiments „springende Flamme“ dient als Erfolgskontrolle. Lernende erwerben für den Laborführerschein die Fertigkeit des sicheren Umgangs mit Kerzen über kurze Experimente. Dabei können sie zwischen verschiedenen Kerzenformen und Anzündhilfen wählen, um dies einzuüben.</a:t>
                      </a:r>
                      <a:endParaRPr lang="de-DE" sz="14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t>
                      </a:r>
                      <a:r>
                        <a:rPr lang="de-DE" sz="1400" b="0" baseline="0" dirty="0" err="1" smtClean="0">
                          <a:solidFill>
                            <a:schemeClr val="tx1"/>
                          </a:solidFill>
                        </a:rPr>
                        <a:t>Rival</a:t>
                      </a:r>
                      <a:r>
                        <a:rPr lang="de-DE" sz="1400" b="0" baseline="0" dirty="0" smtClean="0">
                          <a:solidFill>
                            <a:schemeClr val="tx1"/>
                          </a:solidFill>
                        </a:rPr>
                        <a:t> </a:t>
                      </a:r>
                      <a:r>
                        <a:rPr lang="de-DE" sz="1400" b="0" baseline="0" dirty="0" err="1" smtClean="0">
                          <a:solidFill>
                            <a:schemeClr val="tx1"/>
                          </a:solidFill>
                        </a:rPr>
                        <a:t>Eurobox</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Styropor-Schneidegerät, z. B. Proxxon</a:t>
                      </a:r>
                    </a:p>
                    <a:p>
                      <a:pPr marL="177800" indent="-177800">
                        <a:buFont typeface="Arial" panose="020B0604020202020204" pitchFamily="34" charset="0"/>
                        <a:buChar char="•"/>
                      </a:pPr>
                      <a:r>
                        <a:rPr lang="de-DE" sz="1400" b="0" baseline="0" dirty="0" smtClean="0">
                          <a:solidFill>
                            <a:schemeClr val="tx1"/>
                          </a:solidFill>
                        </a:rPr>
                        <a:t>Styropor und Styrodur (Maße: 24,3*14,6*1cm)</a:t>
                      </a:r>
                    </a:p>
                    <a:p>
                      <a:pPr marL="177800" indent="-177800">
                        <a:buFont typeface="Arial" panose="020B0604020202020204" pitchFamily="34" charset="0"/>
                        <a:buChar char="•"/>
                      </a:pPr>
                      <a:r>
                        <a:rPr lang="de-DE" sz="1400" b="0" baseline="0" dirty="0" smtClean="0">
                          <a:solidFill>
                            <a:schemeClr val="tx1"/>
                          </a:solidFill>
                        </a:rPr>
                        <a:t>Styroporkleber</a:t>
                      </a:r>
                    </a:p>
                    <a:p>
                      <a:pPr marL="177800" indent="-177800">
                        <a:buFont typeface="Arial" panose="020B0604020202020204" pitchFamily="34" charset="0"/>
                        <a:buChar char="•"/>
                      </a:pPr>
                      <a:r>
                        <a:rPr lang="de-DE" sz="1400" b="0" baseline="0" dirty="0" smtClean="0">
                          <a:solidFill>
                            <a:schemeClr val="tx1"/>
                          </a:solidFill>
                        </a:rPr>
                        <a:t>Pinsel, Farbe (weiße Wandfarbe)</a:t>
                      </a:r>
                    </a:p>
                    <a:p>
                      <a:pPr marL="177800" indent="-177800">
                        <a:buFont typeface="Arial" panose="020B0604020202020204" pitchFamily="34" charset="0"/>
                        <a:buChar char="•"/>
                      </a:pPr>
                      <a:r>
                        <a:rPr lang="de-DE" sz="1400" b="0" baseline="0" dirty="0" smtClean="0">
                          <a:solidFill>
                            <a:schemeClr val="tx1"/>
                          </a:solidFill>
                        </a:rPr>
                        <a:t>Dokumententasche DIN A4,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16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10mm</a:t>
                      </a:r>
                    </a:p>
                    <a:p>
                      <a:pPr marL="177800" indent="-177800">
                        <a:buFont typeface="Arial" panose="020B0604020202020204" pitchFamily="34" charset="0"/>
                        <a:buChar char="•"/>
                      </a:pPr>
                      <a:r>
                        <a:rPr lang="de-DE" sz="1400" b="0" baseline="0" dirty="0" smtClean="0">
                          <a:solidFill>
                            <a:schemeClr val="tx1"/>
                          </a:solidFill>
                        </a:rPr>
                        <a:t>2 Blatt Kopierpapier, 80g/cm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Selbstklebende Folie, transparent</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indent="-177800">
                        <a:buFont typeface="Arial" panose="020B0604020202020204" pitchFamily="34" charset="0"/>
                        <a:buChar char="•"/>
                      </a:pPr>
                      <a:r>
                        <a:rPr lang="de-DE" sz="1400" dirty="0" smtClean="0">
                          <a:solidFill>
                            <a:schemeClr val="tx1"/>
                          </a:solidFill>
                        </a:rPr>
                        <a:t>Teelicht</a:t>
                      </a:r>
                    </a:p>
                    <a:p>
                      <a:pPr marL="177800" indent="-177800">
                        <a:buFont typeface="Arial" panose="020B0604020202020204" pitchFamily="34" charset="0"/>
                        <a:buChar char="•"/>
                      </a:pPr>
                      <a:r>
                        <a:rPr lang="de-DE" sz="1400" dirty="0" smtClean="0">
                          <a:solidFill>
                            <a:schemeClr val="tx1"/>
                          </a:solidFill>
                        </a:rPr>
                        <a:t>Stumpen-Kerze</a:t>
                      </a:r>
                      <a:endParaRPr lang="de-DE" sz="1400" dirty="0" smtClean="0">
                        <a:solidFill>
                          <a:schemeClr val="tx1"/>
                        </a:solidFill>
                      </a:endParaRPr>
                    </a:p>
                    <a:p>
                      <a:pPr marL="177800" indent="-177800">
                        <a:buFont typeface="Arial" panose="020B0604020202020204" pitchFamily="34" charset="0"/>
                        <a:buChar char="•"/>
                      </a:pPr>
                      <a:r>
                        <a:rPr lang="de-DE" sz="1400" dirty="0" smtClean="0">
                          <a:solidFill>
                            <a:schemeClr val="tx1"/>
                          </a:solidFill>
                        </a:rPr>
                        <a:t>Christbaum-Kerze</a:t>
                      </a:r>
                      <a:endParaRPr lang="de-DE" sz="1400" dirty="0" smtClean="0">
                        <a:solidFill>
                          <a:schemeClr val="tx1"/>
                        </a:solidFill>
                      </a:endParaRPr>
                    </a:p>
                    <a:p>
                      <a:pPr marL="177800" indent="-177800">
                        <a:buFont typeface="Arial" panose="020B0604020202020204" pitchFamily="34" charset="0"/>
                        <a:buChar char="•"/>
                      </a:pPr>
                      <a:r>
                        <a:rPr lang="de-DE" sz="1400" dirty="0" smtClean="0">
                          <a:solidFill>
                            <a:schemeClr val="tx1"/>
                          </a:solidFill>
                        </a:rPr>
                        <a:t>Streichhölzer</a:t>
                      </a:r>
                    </a:p>
                    <a:p>
                      <a:pPr marL="177800" indent="-177800">
                        <a:buFont typeface="Arial" panose="020B0604020202020204" pitchFamily="34" charset="0"/>
                        <a:buChar char="•"/>
                      </a:pPr>
                      <a:r>
                        <a:rPr lang="de-DE" sz="1400" dirty="0" smtClean="0">
                          <a:solidFill>
                            <a:schemeClr val="tx1"/>
                          </a:solidFill>
                        </a:rPr>
                        <a:t>Feuerzeug</a:t>
                      </a:r>
                    </a:p>
                    <a:p>
                      <a:pPr marL="177800" indent="-177800">
                        <a:buFont typeface="Arial" panose="020B0604020202020204" pitchFamily="34" charset="0"/>
                        <a:buChar char="•"/>
                      </a:pPr>
                      <a:r>
                        <a:rPr lang="de-DE" sz="1400" dirty="0" smtClean="0">
                          <a:solidFill>
                            <a:schemeClr val="tx1"/>
                          </a:solidFill>
                        </a:rPr>
                        <a:t>Stab-Feuerzeug</a:t>
                      </a:r>
                      <a:endParaRPr lang="de-DE" sz="1400" dirty="0" smtClean="0">
                        <a:solidFill>
                          <a:schemeClr val="tx1"/>
                        </a:solidFill>
                      </a:endParaRPr>
                    </a:p>
                    <a:p>
                      <a:pPr marL="177800" indent="-177800">
                        <a:buFont typeface="Arial" panose="020B0604020202020204" pitchFamily="34" charset="0"/>
                        <a:buChar char="•"/>
                      </a:pPr>
                      <a:r>
                        <a:rPr lang="de-DE" sz="1400" dirty="0" smtClean="0">
                          <a:solidFill>
                            <a:schemeClr val="tx1"/>
                          </a:solidFill>
                        </a:rPr>
                        <a:t>Draht-Netz</a:t>
                      </a:r>
                      <a:r>
                        <a:rPr lang="de-DE" sz="1400" dirty="0" smtClean="0">
                          <a:solidFill>
                            <a:schemeClr val="tx1"/>
                          </a:solidFill>
                        </a:rPr>
                        <a:t>, z.B. </a:t>
                      </a:r>
                      <a:r>
                        <a:rPr lang="de-DE" sz="1400" dirty="0" smtClean="0">
                          <a:solidFill>
                            <a:schemeClr val="tx1"/>
                          </a:solidFill>
                        </a:rPr>
                        <a:t>Hedinger</a:t>
                      </a:r>
                      <a:endParaRPr lang="de-DE" sz="1400" dirty="0" smtClean="0">
                        <a:solidFill>
                          <a:schemeClr val="tx1"/>
                        </a:solidFill>
                      </a:endParaRPr>
                    </a:p>
                    <a:p>
                      <a:pPr marL="177800" indent="-177800">
                        <a:buFont typeface="Arial" panose="020B0604020202020204" pitchFamily="34" charset="0"/>
                        <a:buChar char="•"/>
                      </a:pPr>
                      <a:r>
                        <a:rPr lang="de-DE" sz="1400" dirty="0" smtClean="0">
                          <a:solidFill>
                            <a:schemeClr val="tx1"/>
                          </a:solidFill>
                        </a:rPr>
                        <a:t>20</a:t>
                      </a:r>
                      <a:r>
                        <a:rPr lang="de-DE" sz="1400" baseline="0" dirty="0" smtClean="0">
                          <a:solidFill>
                            <a:schemeClr val="tx1"/>
                          </a:solidFill>
                        </a:rPr>
                        <a:t> </a:t>
                      </a:r>
                      <a:r>
                        <a:rPr lang="de-DE" sz="1400" baseline="0" dirty="0" smtClean="0">
                          <a:solidFill>
                            <a:schemeClr val="tx1"/>
                          </a:solidFill>
                        </a:rPr>
                        <a:t>Baumwoll-Fäden </a:t>
                      </a:r>
                      <a:r>
                        <a:rPr lang="de-DE" sz="1400" baseline="0" dirty="0" smtClean="0">
                          <a:solidFill>
                            <a:schemeClr val="tx1"/>
                          </a:solidFill>
                        </a:rPr>
                        <a:t>l</a:t>
                      </a:r>
                      <a:r>
                        <a:rPr lang="de-DE" sz="1400" baseline="0" dirty="0" smtClean="0">
                          <a:solidFill>
                            <a:schemeClr val="tx1"/>
                          </a:solidFill>
                        </a:rPr>
                        <a:t>= ca.5cm </a:t>
                      </a:r>
                      <a:r>
                        <a:rPr lang="de-DE" sz="1400" baseline="0" dirty="0" smtClean="0">
                          <a:solidFill>
                            <a:schemeClr val="tx1"/>
                          </a:solidFill>
                        </a:rPr>
                        <a:t>im Druckverschluss-Beutel 70*100mm</a:t>
                      </a:r>
                    </a:p>
                    <a:p>
                      <a:pPr marL="177800" indent="-177800">
                        <a:buFont typeface="Arial" panose="020B0604020202020204" pitchFamily="34" charset="0"/>
                        <a:buChar char="•"/>
                      </a:pPr>
                      <a:r>
                        <a:rPr lang="de-DE" sz="1400" baseline="0" dirty="0" smtClean="0">
                          <a:solidFill>
                            <a:schemeClr val="tx1"/>
                          </a:solidFill>
                        </a:rPr>
                        <a:t>Tiegel-Zange</a:t>
                      </a:r>
                      <a:endParaRPr lang="de-DE" sz="1400" baseline="0" dirty="0" smtClean="0">
                        <a:solidFill>
                          <a:schemeClr val="tx1"/>
                        </a:solidFill>
                      </a:endParaRPr>
                    </a:p>
                    <a:p>
                      <a:pPr marL="0" marR="0" lvl="0" indent="0" algn="l" defTabSz="74295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400" b="1" dirty="0" smtClean="0">
                          <a:solidFill>
                            <a:schemeClr val="tx2"/>
                          </a:solidFill>
                          <a:latin typeface="Arial" panose="020B0604020202020204" pitchFamily="34" charset="0"/>
                          <a:cs typeface="Arial" panose="020B0604020202020204" pitchFamily="34" charset="0"/>
                        </a:rPr>
                        <a:t>Externes</a:t>
                      </a:r>
                      <a:r>
                        <a:rPr lang="de-DE" sz="1400" b="1" baseline="0" dirty="0" smtClean="0">
                          <a:solidFill>
                            <a:schemeClr val="tx2"/>
                          </a:solidFill>
                          <a:latin typeface="Arial" panose="020B0604020202020204" pitchFamily="34" charset="0"/>
                          <a:cs typeface="Arial" panose="020B0604020202020204" pitchFamily="34" charset="0"/>
                        </a:rPr>
                        <a:t> Material: </a:t>
                      </a:r>
                      <a:r>
                        <a:rPr lang="de-DE" sz="1400" b="1" baseline="0" dirty="0" smtClean="0">
                          <a:solidFill>
                            <a:schemeClr val="tx2"/>
                          </a:solidFill>
                          <a:latin typeface="Arial" panose="020B0604020202020204" pitchFamily="34" charset="0"/>
                          <a:cs typeface="Arial" panose="020B0604020202020204" pitchFamily="34" charset="0"/>
                        </a:rPr>
                        <a:t>keines</a:t>
                      </a:r>
                      <a:endParaRPr lang="de-DE" sz="1400" b="1" dirty="0" smtClean="0">
                        <a:solidFill>
                          <a:schemeClr val="tx2"/>
                        </a:solidFill>
                        <a:latin typeface="Arial" panose="020B0604020202020204" pitchFamily="34" charset="0"/>
                        <a:cs typeface="Arial" panose="020B0604020202020204" pitchFamily="34" charset="0"/>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r>
                        <a:rPr lang="de-DE" sz="1400" b="1" dirty="0" smtClean="0">
                          <a:solidFill>
                            <a:schemeClr val="tx1"/>
                          </a:solidFill>
                        </a:rPr>
                        <a:t>Kosten:</a:t>
                      </a:r>
                      <a:r>
                        <a:rPr lang="de-DE" sz="1400" b="0" dirty="0" smtClean="0">
                          <a:solidFill>
                            <a:schemeClr val="tx1"/>
                          </a:solidFill>
                        </a:rPr>
                        <a:t> ca. 39</a:t>
                      </a:r>
                      <a:r>
                        <a:rPr lang="de-DE" sz="1400" b="0" dirty="0" smtClean="0">
                          <a:solidFill>
                            <a:schemeClr val="accent2"/>
                          </a:solidFill>
                        </a:rPr>
                        <a:t> </a:t>
                      </a:r>
                      <a:r>
                        <a:rPr lang="de-DE" sz="1400" b="0" dirty="0" smtClean="0">
                          <a:solidFill>
                            <a:schemeClr val="tx1"/>
                          </a:solidFill>
                        </a:rPr>
                        <a:t>€ (ohne Schneide- und Ringbinde-Gerät).</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r>
                        <a:rPr lang="de-DE" sz="1400" b="1" dirty="0" smtClean="0">
                          <a:solidFill>
                            <a:schemeClr val="tx1"/>
                          </a:solidFill>
                        </a:rPr>
                        <a:t>Bauzeit:</a:t>
                      </a:r>
                      <a:r>
                        <a:rPr lang="de-DE" sz="1400" b="0" dirty="0" smtClean="0">
                          <a:solidFill>
                            <a:schemeClr val="tx1"/>
                          </a:solidFill>
                        </a:rPr>
                        <a:t> ca. 45 Minuten/Kiste (ohne Trockenzeiten). </a:t>
                      </a:r>
                      <a:r>
                        <a:rPr lang="de-DE" sz="1400" b="1" dirty="0" smtClean="0">
                          <a:solidFill>
                            <a:schemeClr val="tx1"/>
                          </a:solidFill>
                        </a:rPr>
                        <a:t> </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A4-Papier (210 x 297 mm)</PresentationFormat>
  <Paragraphs>46</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Lehrerinformation (Mir ist ein Licht aufgegangen) Stand 27.08.2018</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20</cp:revision>
  <cp:lastPrinted>2018-08-27T05:39:57Z</cp:lastPrinted>
  <dcterms:created xsi:type="dcterms:W3CDTF">2016-04-26T06:40:50Z</dcterms:created>
  <dcterms:modified xsi:type="dcterms:W3CDTF">2018-08-27T05:45:58Z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