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showGuides="1">
      <p:cViewPr varScale="1">
        <p:scale>
          <a:sx n="96" d="100"/>
          <a:sy n="96" d="100"/>
        </p:scale>
        <p:origin x="90" y="33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4B41369A-E93A-4449-93CD-5A40101ED712}" type="datetimeFigureOut">
              <a:rPr lang="de-DE" smtClean="0"/>
              <a:t>28.08.2018</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B5131A88-E5BF-4EDF-A73E-7139BB58A262}" type="slidenum">
              <a:rPr lang="de-DE" smtClean="0"/>
              <a:t>‹Nr.›</a:t>
            </a:fld>
            <a:endParaRPr lang="de-DE"/>
          </a:p>
        </p:txBody>
      </p:sp>
    </p:spTree>
    <p:extLst>
      <p:ext uri="{BB962C8B-B14F-4D97-AF65-F5344CB8AC3E}">
        <p14:creationId xmlns:p14="http://schemas.microsoft.com/office/powerpoint/2010/main" val="267671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67357" y="1654216"/>
            <a:ext cx="9000000" cy="47880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0"/>
          </p:nvPr>
        </p:nvSpPr>
        <p:spPr>
          <a:xfrm>
            <a:off x="8420377" y="374650"/>
            <a:ext cx="1044000" cy="719138"/>
          </a:xfrm>
          <a:solidFill>
            <a:schemeClr val="tx2"/>
          </a:solidFill>
          <a:ln>
            <a:solidFill>
              <a:schemeClr val="tx2"/>
            </a:solidFill>
          </a:ln>
        </p:spPr>
        <p:txBody>
          <a:bodyPr anchor="ctr"/>
          <a:lstStyle>
            <a:lvl1pPr algn="ctr">
              <a:defRPr sz="2400">
                <a:solidFill>
                  <a:schemeClr val="bg1"/>
                </a:solidFill>
              </a:defRPr>
            </a:lvl1pPr>
          </a:lstStyle>
          <a:p>
            <a:pPr lvl="0"/>
            <a:endParaRPr lang="de-DE" dirty="0"/>
          </a:p>
        </p:txBody>
      </p:sp>
      <p:sp>
        <p:nvSpPr>
          <p:cNvPr id="10" name="Textplatzhalter 9"/>
          <p:cNvSpPr>
            <a:spLocks noGrp="1"/>
          </p:cNvSpPr>
          <p:nvPr>
            <p:ph type="body" sz="quarter" idx="11"/>
          </p:nvPr>
        </p:nvSpPr>
        <p:spPr>
          <a:xfrm>
            <a:off x="502326" y="1146322"/>
            <a:ext cx="8928100" cy="432000"/>
          </a:xfrm>
        </p:spPr>
        <p:txBody>
          <a:bodyPr/>
          <a:lstStyle>
            <a:lvl1pPr algn="ctr">
              <a:defRPr/>
            </a:lvl1pPr>
          </a:lstStyle>
          <a:p>
            <a:pPr lvl="0"/>
            <a:endParaRPr lang="de-DE" dirty="0"/>
          </a:p>
        </p:txBody>
      </p:sp>
    </p:spTree>
    <p:extLst>
      <p:ext uri="{BB962C8B-B14F-4D97-AF65-F5344CB8AC3E}">
        <p14:creationId xmlns:p14="http://schemas.microsoft.com/office/powerpoint/2010/main" val="308674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p:nvPr>
        </p:nvSpPr>
        <p:spPr>
          <a:xfrm>
            <a:off x="464024" y="368490"/>
            <a:ext cx="9007522" cy="6114196"/>
          </a:xfrm>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4065403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81005" y="374288"/>
            <a:ext cx="7920000" cy="720000"/>
          </a:xfrm>
          <a:prstGeom prst="rect">
            <a:avLst/>
          </a:prstGeom>
          <a:solidFill>
            <a:schemeClr val="bg1">
              <a:lumMod val="85000"/>
            </a:schemeClr>
          </a:solidFill>
          <a:ln>
            <a:solidFill>
              <a:schemeClr val="bg1">
                <a:lumMod val="85000"/>
              </a:schemeClr>
            </a:solidFill>
          </a:ln>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516074" y="1654216"/>
            <a:ext cx="8928000" cy="4788000"/>
          </a:xfrm>
          <a:prstGeom prst="rect">
            <a:avLst/>
          </a:prstGeom>
        </p:spPr>
        <p:txBody>
          <a:bodyPr vert="horz" lIns="91440" tIns="45720" rIns="91440" bIns="45720" rtlCol="0">
            <a:noAutofit/>
          </a:bodyPr>
          <a:lstStyle/>
          <a:p>
            <a:pPr lvl="0"/>
            <a:r>
              <a:rPr lang="de-DE" dirty="0" smtClean="0"/>
              <a:t>Formatvorlagen des Textmasters bearbeiten</a:t>
            </a:r>
          </a:p>
        </p:txBody>
      </p:sp>
    </p:spTree>
    <p:extLst>
      <p:ext uri="{BB962C8B-B14F-4D97-AF65-F5344CB8AC3E}">
        <p14:creationId xmlns:p14="http://schemas.microsoft.com/office/powerpoint/2010/main" val="1559719623"/>
      </p:ext>
    </p:extLst>
  </p:cSld>
  <p:clrMap bg1="lt1" tx1="dk1" bg2="lt2" tx2="dk2" accent1="accent1" accent2="accent2" accent3="accent3" accent4="accent4" accent5="accent5" accent6="accent6" hlink="hlink" folHlink="folHlink"/>
  <p:sldLayoutIdLst>
    <p:sldLayoutId id="2147483650" r:id="rId1"/>
    <p:sldLayoutId id="2147483654" r:id="rId2"/>
  </p:sldLayoutIdLst>
  <p:txStyles>
    <p:titleStyle>
      <a:lvl1pPr algn="ctr" defTabSz="742950" rtl="0" eaLnBrk="1" latinLnBrk="0" hangingPunct="1">
        <a:lnSpc>
          <a:spcPct val="100000"/>
        </a:lnSpc>
        <a:spcBef>
          <a:spcPts val="0"/>
        </a:spcBef>
        <a:buNone/>
        <a:defRPr sz="2400" kern="1200">
          <a:solidFill>
            <a:schemeClr val="tx1"/>
          </a:solidFill>
          <a:latin typeface="+mj-lt"/>
          <a:ea typeface="+mj-ea"/>
          <a:cs typeface="+mj-cs"/>
        </a:defRPr>
      </a:lvl1pPr>
    </p:titleStyle>
    <p:bodyStyle>
      <a:lvl1pPr marL="0" indent="0" algn="l" defTabSz="742950" rtl="0" eaLnBrk="1" latinLnBrk="0" hangingPunct="1">
        <a:lnSpc>
          <a:spcPct val="100000"/>
        </a:lnSpc>
        <a:spcBef>
          <a:spcPts val="0"/>
        </a:spcBef>
        <a:buFont typeface="Arial" panose="020B0604020202020204" pitchFamily="34" charset="0"/>
        <a:buNone/>
        <a:defRPr sz="1400" kern="1200">
          <a:solidFill>
            <a:schemeClr val="tx1"/>
          </a:solidFill>
          <a:latin typeface="+mn-lt"/>
          <a:ea typeface="+mn-ea"/>
          <a:cs typeface="+mn-cs"/>
        </a:defRPr>
      </a:lvl1pPr>
      <a:lvl2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2pPr>
      <a:lvl3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3pPr>
      <a:lvl4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4pPr>
      <a:lvl5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de-DE"/>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Lehrerinformation </a:t>
            </a:r>
            <a:r>
              <a:rPr lang="de-DE" sz="2000" dirty="0" smtClean="0"/>
              <a:t>(</a:t>
            </a:r>
            <a:r>
              <a:rPr lang="de-DE" sz="2000" smtClean="0"/>
              <a:t>Herr Glauber und sein Salz)</a:t>
            </a:r>
            <a:r>
              <a:rPr lang="de-DE" dirty="0" smtClean="0"/>
              <a:t/>
            </a:r>
            <a:br>
              <a:rPr lang="de-DE" dirty="0" smtClean="0"/>
            </a:br>
            <a:r>
              <a:rPr lang="de-DE" sz="1400" dirty="0" smtClean="0"/>
              <a:t>Stand </a:t>
            </a:r>
            <a:fld id="{A2F829DE-0171-4016-8A32-E4B81A0872E9}" type="datetime1">
              <a:rPr lang="de-DE" sz="1400" smtClean="0"/>
              <a:t>28.08.2018</a:t>
            </a:fld>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4192801362"/>
              </p:ext>
            </p:extLst>
          </p:nvPr>
        </p:nvGraphicFramePr>
        <p:xfrm>
          <a:off x="481005" y="1654175"/>
          <a:ext cx="8986846" cy="4643120"/>
        </p:xfrm>
        <a:graphic>
          <a:graphicData uri="http://schemas.openxmlformats.org/drawingml/2006/table">
            <a:tbl>
              <a:tblPr firstRow="1" bandRow="1">
                <a:effectLst/>
                <a:tableStyleId>{5C22544A-7EE6-4342-B048-85BDC9FD1C3A}</a:tableStyleId>
              </a:tblPr>
              <a:tblGrid>
                <a:gridCol w="4493423">
                  <a:extLst>
                    <a:ext uri="{9D8B030D-6E8A-4147-A177-3AD203B41FA5}">
                      <a16:colId xmlns:a16="http://schemas.microsoft.com/office/drawing/2014/main" val="1131528128"/>
                    </a:ext>
                  </a:extLst>
                </a:gridCol>
                <a:gridCol w="4493423">
                  <a:extLst>
                    <a:ext uri="{9D8B030D-6E8A-4147-A177-3AD203B41FA5}">
                      <a16:colId xmlns:a16="http://schemas.microsoft.com/office/drawing/2014/main" val="3608609625"/>
                    </a:ext>
                  </a:extLst>
                </a:gridCol>
              </a:tblGrid>
              <a:tr h="370840">
                <a:tc gridSpan="2">
                  <a:txBody>
                    <a:bodyPr/>
                    <a:lstStyle/>
                    <a:p>
                      <a:r>
                        <a:rPr lang="de-DE" sz="1400" dirty="0" smtClean="0">
                          <a:solidFill>
                            <a:schemeClr val="tx1"/>
                          </a:solidFill>
                        </a:rPr>
                        <a:t>Lehrziel:</a:t>
                      </a:r>
                      <a:r>
                        <a:rPr lang="de-DE" sz="1400" b="0" dirty="0" smtClean="0">
                          <a:solidFill>
                            <a:schemeClr val="tx1"/>
                          </a:solidFill>
                        </a:rPr>
                        <a:t> Festigung der </a:t>
                      </a:r>
                      <a:r>
                        <a:rPr lang="de-DE" sz="1400" b="1" dirty="0" smtClean="0">
                          <a:solidFill>
                            <a:schemeClr val="tx1"/>
                          </a:solidFill>
                        </a:rPr>
                        <a:t>Fällungsreaktion</a:t>
                      </a:r>
                      <a:r>
                        <a:rPr lang="de-DE" sz="1400" b="0" dirty="0" smtClean="0">
                          <a:solidFill>
                            <a:schemeClr val="tx1"/>
                          </a:solidFill>
                        </a:rPr>
                        <a:t> am Beispiel des </a:t>
                      </a:r>
                      <a:r>
                        <a:rPr lang="de-DE" sz="1400" b="1" dirty="0" smtClean="0">
                          <a:solidFill>
                            <a:schemeClr val="tx1"/>
                          </a:solidFill>
                        </a:rPr>
                        <a:t>Sulfat-Nachweis</a:t>
                      </a:r>
                      <a:r>
                        <a:rPr lang="de-DE" sz="1400" b="0" dirty="0" smtClean="0">
                          <a:solidFill>
                            <a:schemeClr val="tx1"/>
                          </a:solidFill>
                        </a:rPr>
                        <a:t>es, </a:t>
                      </a:r>
                      <a:r>
                        <a:rPr lang="de-DE" sz="1400" b="1" dirty="0" smtClean="0">
                          <a:solidFill>
                            <a:schemeClr val="tx1"/>
                          </a:solidFill>
                        </a:rPr>
                        <a:t>Arbeiten mit Modellen, naturwissenschaftliche Arbeitsweise</a:t>
                      </a:r>
                      <a:r>
                        <a:rPr lang="de-DE" sz="1400" b="0" dirty="0" smtClean="0">
                          <a:solidFill>
                            <a:schemeClr val="tx1"/>
                          </a:solidFill>
                        </a:rPr>
                        <a:t>.</a:t>
                      </a:r>
                      <a:endParaRPr lang="de-DE" sz="1400" b="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1152470"/>
                  </a:ext>
                </a:extLst>
              </a:tr>
              <a:tr h="370840">
                <a:tc gridSpan="2">
                  <a:txBody>
                    <a:bodyPr/>
                    <a:lstStyle/>
                    <a:p>
                      <a:r>
                        <a:rPr lang="de-DE" sz="1400" b="1" dirty="0" smtClean="0">
                          <a:solidFill>
                            <a:schemeClr val="tx1"/>
                          </a:solidFill>
                        </a:rPr>
                        <a:t>Vorkenntnisse:</a:t>
                      </a:r>
                      <a:r>
                        <a:rPr lang="de-DE" sz="1400" b="0" baseline="0" dirty="0" smtClean="0">
                          <a:solidFill>
                            <a:schemeClr val="tx1"/>
                          </a:solidFill>
                        </a:rPr>
                        <a:t> Fällung als spezifische Nachweismethode für Anionen, z.B. aus ek08, kombiniert mit mb20.</a:t>
                      </a:r>
                      <a:endParaRPr lang="de-DE" sz="1400" b="1"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4656688"/>
                  </a:ext>
                </a:extLst>
              </a:tr>
              <a:tr h="370840">
                <a:tc>
                  <a:txBody>
                    <a:bodyPr/>
                    <a:lstStyle/>
                    <a:p>
                      <a:r>
                        <a:rPr lang="de-DE" sz="1400" b="1" dirty="0" smtClean="0">
                          <a:solidFill>
                            <a:schemeClr val="tx1"/>
                          </a:solidFill>
                        </a:rPr>
                        <a:t>Vorbereitung</a:t>
                      </a:r>
                      <a:r>
                        <a:rPr lang="de-DE" sz="1400" b="1" baseline="0" dirty="0" smtClean="0">
                          <a:solidFill>
                            <a:schemeClr val="tx1"/>
                          </a:solidFill>
                        </a:rPr>
                        <a:t> (Fertigen der Kiste):</a:t>
                      </a:r>
                    </a:p>
                    <a:p>
                      <a:pPr marL="177800" indent="-177800">
                        <a:buFont typeface="+mj-lt"/>
                        <a:buAutoNum type="arabicPeriod"/>
                      </a:pPr>
                      <a:r>
                        <a:rPr lang="de-DE" sz="1400" baseline="0" dirty="0" smtClean="0">
                          <a:solidFill>
                            <a:schemeClr val="tx1"/>
                          </a:solidFill>
                        </a:rPr>
                        <a:t>Herstellung der Styroporeinlage nach Datei „ek09_Bauplan“. Zeichnungen können als Schablonen genutzt werden.</a:t>
                      </a:r>
                    </a:p>
                    <a:p>
                      <a:pPr marL="177800" indent="-177800">
                        <a:buFont typeface="+mj-lt"/>
                        <a:buAutoNum type="arabicPeriod"/>
                      </a:pPr>
                      <a:r>
                        <a:rPr lang="de-DE" sz="1400" baseline="0" dirty="0" smtClean="0">
                          <a:solidFill>
                            <a:schemeClr val="tx1"/>
                          </a:solidFill>
                        </a:rPr>
                        <a:t>Datei „ek09_Beschriftung“ ausdrucken, wie auf jeder Folie oben beschrieben. </a:t>
                      </a:r>
                    </a:p>
                    <a:p>
                      <a:pPr marL="177800" indent="-177800">
                        <a:buFont typeface="+mj-lt"/>
                        <a:buAutoNum type="arabicPeriod"/>
                      </a:pPr>
                      <a:r>
                        <a:rPr lang="de-DE" sz="1400" baseline="0" dirty="0" smtClean="0">
                          <a:solidFill>
                            <a:schemeClr val="tx1"/>
                          </a:solidFill>
                        </a:rPr>
                        <a:t>Kistenaufdruck mit selbstklebender Folie auf den kurzen Seiten der Kiste befestigen.</a:t>
                      </a:r>
                    </a:p>
                    <a:p>
                      <a:pPr marL="177800" indent="-177800">
                        <a:buFont typeface="+mj-lt"/>
                        <a:buAutoNum type="arabicPeriod"/>
                      </a:pPr>
                      <a:r>
                        <a:rPr lang="de-DE" sz="1400" baseline="0" dirty="0" smtClean="0">
                          <a:solidFill>
                            <a:schemeClr val="tx1"/>
                          </a:solidFill>
                        </a:rPr>
                        <a:t>Die Ionen laminieren und schneiden.</a:t>
                      </a:r>
                    </a:p>
                    <a:p>
                      <a:pPr marL="177800" indent="-177800">
                        <a:buFont typeface="+mj-lt"/>
                        <a:buAutoNum type="arabicPeriod"/>
                      </a:pPr>
                      <a:r>
                        <a:rPr lang="de-DE" sz="1400" baseline="0" dirty="0" smtClean="0">
                          <a:solidFill>
                            <a:schemeClr val="tx1"/>
                          </a:solidFill>
                        </a:rPr>
                        <a:t>Anleitung drucken („ek09_Anleitung“) in DIN A4. Im Broschüren-Modus, oben binden.</a:t>
                      </a:r>
                    </a:p>
                    <a:p>
                      <a:pPr marL="177800" indent="-177800">
                        <a:buFont typeface="+mj-lt"/>
                        <a:buAutoNum type="arabicPeriod"/>
                      </a:pPr>
                      <a:r>
                        <a:rPr lang="de-DE" sz="1400" baseline="0" dirty="0" smtClean="0">
                          <a:solidFill>
                            <a:schemeClr val="tx1"/>
                          </a:solidFill>
                        </a:rPr>
                        <a:t>Dokumententasche mit doppelseitigem Klebeband im Deckel befestigen, die Anleitung hineingeben.</a:t>
                      </a:r>
                      <a:endParaRPr lang="de-DE" sz="14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400" b="1" dirty="0" smtClean="0">
                          <a:solidFill>
                            <a:schemeClr val="tx1"/>
                          </a:solidFill>
                        </a:rPr>
                        <a:t>Vorbereitung (Kiste einsetzen):</a:t>
                      </a:r>
                    </a:p>
                    <a:p>
                      <a:pPr marL="177800" indent="-177800">
                        <a:buFont typeface="+mj-lt"/>
                        <a:buAutoNum type="arabicPeriod"/>
                      </a:pPr>
                      <a:r>
                        <a:rPr lang="de-DE" sz="1400" dirty="0" smtClean="0">
                          <a:solidFill>
                            <a:schemeClr val="tx1"/>
                          </a:solidFill>
                        </a:rPr>
                        <a:t>Lösungen</a:t>
                      </a:r>
                      <a:r>
                        <a:rPr lang="de-DE" sz="1400" baseline="0" dirty="0" smtClean="0">
                          <a:solidFill>
                            <a:schemeClr val="tx1"/>
                          </a:solidFill>
                        </a:rPr>
                        <a:t> herstellen:</a:t>
                      </a:r>
                    </a:p>
                    <a:p>
                      <a:pPr marL="357188" indent="-185738">
                        <a:buFont typeface="Arial" panose="020B0604020202020204" pitchFamily="34" charset="0"/>
                        <a:buChar char="•"/>
                        <a:tabLst/>
                      </a:pPr>
                      <a:r>
                        <a:rPr lang="de-DE" sz="1400" baseline="0" dirty="0" smtClean="0">
                          <a:solidFill>
                            <a:schemeClr val="tx1"/>
                          </a:solidFill>
                        </a:rPr>
                        <a:t>c(Natriumsulfat)=0,1mol/L</a:t>
                      </a:r>
                    </a:p>
                    <a:p>
                      <a:pPr marL="357188" indent="-185738">
                        <a:buFont typeface="Arial" panose="020B0604020202020204" pitchFamily="34" charset="0"/>
                        <a:buChar char="•"/>
                        <a:tabLst/>
                      </a:pPr>
                      <a:r>
                        <a:rPr lang="de-DE" sz="1400" baseline="0" dirty="0" smtClean="0">
                          <a:solidFill>
                            <a:schemeClr val="tx1"/>
                          </a:solidFill>
                        </a:rPr>
                        <a:t>c(Kaliumnitrat)=0,1mol/L</a:t>
                      </a:r>
                    </a:p>
                    <a:p>
                      <a:pPr marL="357188" indent="-185738">
                        <a:buFont typeface="Arial" panose="020B0604020202020204" pitchFamily="34" charset="0"/>
                        <a:buChar char="•"/>
                        <a:tabLst/>
                      </a:pPr>
                      <a:r>
                        <a:rPr lang="de-DE" sz="1400" baseline="0" dirty="0" smtClean="0">
                          <a:solidFill>
                            <a:schemeClr val="tx1"/>
                          </a:solidFill>
                        </a:rPr>
                        <a:t>c(Bariumchlorid)=0,1mol/L</a:t>
                      </a:r>
                    </a:p>
                    <a:p>
                      <a:pPr marL="185738" indent="-185738">
                        <a:buFont typeface="+mj-lt"/>
                        <a:buAutoNum type="arabicPeriod" startAt="2"/>
                        <a:tabLst/>
                      </a:pPr>
                      <a:r>
                        <a:rPr lang="de-DE" sz="1400" baseline="0" dirty="0" smtClean="0">
                          <a:solidFill>
                            <a:schemeClr val="tx1"/>
                          </a:solidFill>
                        </a:rPr>
                        <a:t>Calciumcarbonat-Suspension herstellen</a:t>
                      </a:r>
                    </a:p>
                    <a:p>
                      <a:pPr marL="185738" indent="-185738">
                        <a:buFont typeface="+mj-lt"/>
                        <a:buAutoNum type="arabicPeriod" startAt="2"/>
                        <a:tabLst/>
                      </a:pPr>
                      <a:r>
                        <a:rPr lang="de-DE" sz="1400" baseline="0" dirty="0" smtClean="0">
                          <a:solidFill>
                            <a:schemeClr val="tx1"/>
                          </a:solidFill>
                        </a:rPr>
                        <a:t>Lösungen in die 20mL Tropfflaschen füllen</a:t>
                      </a:r>
                    </a:p>
                    <a:p>
                      <a:pPr marL="185738" indent="-185738">
                        <a:buFont typeface="+mj-lt"/>
                        <a:buAutoNum type="arabicPeriod" startAt="2"/>
                        <a:tabLst/>
                      </a:pPr>
                      <a:r>
                        <a:rPr lang="de-DE" sz="1400" baseline="0" dirty="0" smtClean="0">
                          <a:solidFill>
                            <a:schemeClr val="tx1"/>
                          </a:solidFill>
                        </a:rPr>
                        <a:t>Ionen-Karten in die vorgefertigten Aussparungen in der Kiste geben.</a:t>
                      </a:r>
                    </a:p>
                    <a:p>
                      <a:pPr marL="185738" indent="-185738">
                        <a:buFont typeface="+mj-lt"/>
                        <a:buAutoNum type="arabicPeriod" startAt="2"/>
                        <a:tabLst/>
                      </a:pPr>
                      <a:r>
                        <a:rPr lang="de-DE" sz="1400" baseline="0" dirty="0" smtClean="0">
                          <a:solidFill>
                            <a:schemeClr val="tx1"/>
                          </a:solidFill>
                        </a:rPr>
                        <a:t>Kiste auf Vollständigkeit überprüfen.</a:t>
                      </a: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437"/>
                  </a:ext>
                </a:extLst>
              </a:tr>
              <a:tr h="370840">
                <a:tc gridSpan="2">
                  <a:txBody>
                    <a:bodyPr/>
                    <a:lstStyle/>
                    <a:p>
                      <a:pPr marL="0" indent="0">
                        <a:buFont typeface="+mj-lt"/>
                        <a:buNone/>
                      </a:pPr>
                      <a:r>
                        <a:rPr lang="de-DE" sz="1400" b="1" dirty="0" smtClean="0">
                          <a:solidFill>
                            <a:schemeClr val="tx1"/>
                          </a:solidFill>
                        </a:rPr>
                        <a:t>Anleitung:</a:t>
                      </a:r>
                      <a:r>
                        <a:rPr lang="de-DE" sz="1400" b="0" baseline="0" dirty="0" smtClean="0">
                          <a:solidFill>
                            <a:schemeClr val="tx1"/>
                          </a:solidFill>
                        </a:rPr>
                        <a:t> Die Kiste ist für das selbständige Festigen des Prinzips der spezifischen Fällungsreaktion konzipiert. Die Fällung wird auf Stoffebene untersucht und als Reaktionsgleichung abstrahiert.</a:t>
                      </a:r>
                      <a:endParaRPr lang="de-DE" sz="1400" b="1"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85738" indent="-185738">
                        <a:buFont typeface="+mj-lt"/>
                        <a:buAutoNum type="arabicPeriod" startAt="2"/>
                        <a:tabLst/>
                      </a:pPr>
                      <a:endParaRPr lang="de-DE" sz="1400" baseline="0" dirty="0" smtClean="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2364877"/>
                  </a:ext>
                </a:extLst>
              </a:tr>
              <a:tr h="370840">
                <a:tc gridSpan="2">
                  <a:txBody>
                    <a:bodyPr/>
                    <a:lstStyle/>
                    <a:p>
                      <a:pPr marL="0" indent="0">
                        <a:buFont typeface="+mj-lt"/>
                        <a:buNone/>
                      </a:pPr>
                      <a:r>
                        <a:rPr lang="de-DE" sz="1400" b="1" dirty="0" smtClean="0">
                          <a:solidFill>
                            <a:schemeClr val="tx1"/>
                          </a:solidFill>
                        </a:rPr>
                        <a:t>Bearbeitungszeit:</a:t>
                      </a:r>
                      <a:r>
                        <a:rPr lang="de-DE" sz="1400" b="0" baseline="0" dirty="0" smtClean="0">
                          <a:solidFill>
                            <a:schemeClr val="tx1"/>
                          </a:solidFill>
                        </a:rPr>
                        <a:t> ca. </a:t>
                      </a:r>
                      <a:r>
                        <a:rPr lang="de-DE" sz="1400" b="0" baseline="0" dirty="0" smtClean="0">
                          <a:solidFill>
                            <a:schemeClr val="accent2"/>
                          </a:solidFill>
                        </a:rPr>
                        <a:t>15-20</a:t>
                      </a:r>
                      <a:r>
                        <a:rPr lang="de-DE" sz="1400" b="0" baseline="0" dirty="0" smtClean="0">
                          <a:solidFill>
                            <a:schemeClr val="tx1"/>
                          </a:solidFill>
                        </a:rPr>
                        <a:t> Minuten.</a:t>
                      </a:r>
                      <a:endParaRPr lang="de-DE" sz="1400" b="1"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extLst>
                  <a:ext uri="{0D108BD9-81ED-4DB2-BD59-A6C34878D82A}">
                    <a16:rowId xmlns:a16="http://schemas.microsoft.com/office/drawing/2014/main" val="1968476640"/>
                  </a:ext>
                </a:extLst>
              </a:tr>
            </a:tbl>
          </a:graphicData>
        </a:graphic>
      </p:graphicFrame>
      <p:sp>
        <p:nvSpPr>
          <p:cNvPr id="4" name="Textplatzhalter 3"/>
          <p:cNvSpPr>
            <a:spLocks noGrp="1"/>
          </p:cNvSpPr>
          <p:nvPr>
            <p:ph type="body" sz="quarter" idx="10"/>
          </p:nvPr>
        </p:nvSpPr>
        <p:spPr/>
        <p:txBody>
          <a:bodyPr/>
          <a:lstStyle/>
          <a:p>
            <a:r>
              <a:rPr lang="de-DE" dirty="0" smtClean="0"/>
              <a:t>ek09</a:t>
            </a:r>
            <a:endParaRPr lang="de-DE" dirty="0"/>
          </a:p>
        </p:txBody>
      </p:sp>
      <p:sp>
        <p:nvSpPr>
          <p:cNvPr id="5" name="Textplatzhalter 4"/>
          <p:cNvSpPr>
            <a:spLocks noGrp="1"/>
          </p:cNvSpPr>
          <p:nvPr>
            <p:ph type="body" sz="quarter" idx="11"/>
          </p:nvPr>
        </p:nvSpPr>
        <p:spPr/>
        <p:txBody>
          <a:bodyPr/>
          <a:lstStyle/>
          <a:p>
            <a:r>
              <a:rPr lang="de-DE" dirty="0" smtClean="0"/>
              <a:t>Erfahrungskiste erarbeitet von Silke Langenberger, Renate Kiesewetter, Ute Weinrich im Rahmen des AK Selbstorganisiertes Lernen (SOL), Didaktik Chemie, Universität Bayreuth</a:t>
            </a:r>
            <a:endParaRPr lang="de-DE" dirty="0"/>
          </a:p>
        </p:txBody>
      </p:sp>
    </p:spTree>
    <p:extLst>
      <p:ext uri="{BB962C8B-B14F-4D97-AF65-F5344CB8AC3E}">
        <p14:creationId xmlns:p14="http://schemas.microsoft.com/office/powerpoint/2010/main" val="266856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nhaltsplatzhalter 2"/>
          <p:cNvGraphicFramePr>
            <a:graphicFrameLocks noGrp="1"/>
          </p:cNvGraphicFramePr>
          <p:nvPr>
            <p:ph sz="quarter" idx="10"/>
            <p:extLst>
              <p:ext uri="{D42A27DB-BD31-4B8C-83A1-F6EECF244321}">
                <p14:modId xmlns:p14="http://schemas.microsoft.com/office/powerpoint/2010/main" val="323929915"/>
              </p:ext>
            </p:extLst>
          </p:nvPr>
        </p:nvGraphicFramePr>
        <p:xfrm>
          <a:off x="477672" y="368300"/>
          <a:ext cx="8993874" cy="5349240"/>
        </p:xfrm>
        <a:graphic>
          <a:graphicData uri="http://schemas.openxmlformats.org/drawingml/2006/table">
            <a:tbl>
              <a:tblPr firstRow="1" bandRow="1">
                <a:effectLst/>
                <a:tableStyleId>{5C22544A-7EE6-4342-B048-85BDC9FD1C3A}</a:tableStyleId>
              </a:tblPr>
              <a:tblGrid>
                <a:gridCol w="4496937">
                  <a:extLst>
                    <a:ext uri="{9D8B030D-6E8A-4147-A177-3AD203B41FA5}">
                      <a16:colId xmlns:a16="http://schemas.microsoft.com/office/drawing/2014/main" val="3226505372"/>
                    </a:ext>
                  </a:extLst>
                </a:gridCol>
                <a:gridCol w="4496937">
                  <a:extLst>
                    <a:ext uri="{9D8B030D-6E8A-4147-A177-3AD203B41FA5}">
                      <a16:colId xmlns:a16="http://schemas.microsoft.com/office/drawing/2014/main" val="2057034290"/>
                    </a:ext>
                  </a:extLst>
                </a:gridCol>
              </a:tblGrid>
              <a:tr h="370840">
                <a:tc gridSpan="2">
                  <a:txBody>
                    <a:bodyPr/>
                    <a:lstStyle/>
                    <a:p>
                      <a:pPr algn="r"/>
                      <a:r>
                        <a:rPr lang="de-DE" sz="1800" b="0" dirty="0" smtClean="0">
                          <a:solidFill>
                            <a:schemeClr val="tx1"/>
                          </a:solidFill>
                        </a:rPr>
                        <a:t>Seite 2</a:t>
                      </a:r>
                      <a:endParaRPr lang="de-DE" sz="1800" b="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070547"/>
                  </a:ext>
                </a:extLst>
              </a:tr>
              <a:tr h="370840">
                <a:tc gridSpan="2">
                  <a:txBody>
                    <a:bodyPr/>
                    <a:lstStyle/>
                    <a:p>
                      <a:r>
                        <a:rPr lang="de-DE" sz="1400" b="1" dirty="0" smtClean="0">
                          <a:solidFill>
                            <a:schemeClr val="tx1"/>
                          </a:solidFill>
                        </a:rPr>
                        <a:t>Einsatz</a:t>
                      </a:r>
                      <a:r>
                        <a:rPr lang="de-DE" sz="1400" b="1" baseline="0" dirty="0" smtClean="0">
                          <a:solidFill>
                            <a:schemeClr val="tx1"/>
                          </a:solidFill>
                        </a:rPr>
                        <a:t> im Unterricht:</a:t>
                      </a:r>
                      <a:r>
                        <a:rPr lang="de-DE" sz="1400" b="0" baseline="0" dirty="0" smtClean="0">
                          <a:solidFill>
                            <a:schemeClr val="tx1"/>
                          </a:solidFill>
                        </a:rPr>
                        <a:t> Nach der Einführung in die Ionennachweise, besonders Fällungsreaktionen für Anionen, wird das Verfahren durch ek09 gefestigt. Lernende wenden ihr Wissen und ihre Fertigkeiten auf eine ähnliche Aufgabenstellung an (Anforderungsbereich II). ek09 kann als Erfolgskontrolle für ek08 dienen und enthält auch die Teilchen-Ebene.</a:t>
                      </a:r>
                      <a:endParaRPr lang="de-DE" sz="1400" b="1" baseline="0" dirty="0" smtClean="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982035"/>
                  </a:ext>
                </a:extLst>
              </a:tr>
              <a:tr h="370840">
                <a:tc>
                  <a:txBody>
                    <a:bodyPr/>
                    <a:lstStyle/>
                    <a:p>
                      <a:r>
                        <a:rPr lang="de-DE" sz="1400" b="1" dirty="0" smtClean="0">
                          <a:solidFill>
                            <a:schemeClr val="tx1"/>
                          </a:solidFill>
                        </a:rPr>
                        <a:t>Materialliste:</a:t>
                      </a:r>
                    </a:p>
                    <a:p>
                      <a:pPr marL="177800" indent="-177800">
                        <a:buFont typeface="Arial" panose="020B0604020202020204" pitchFamily="34" charset="0"/>
                        <a:buChar char="•"/>
                      </a:pPr>
                      <a:r>
                        <a:rPr lang="de-DE" sz="1400" b="0" dirty="0" smtClean="0">
                          <a:solidFill>
                            <a:schemeClr val="tx1"/>
                          </a:solidFill>
                        </a:rPr>
                        <a:t>Box mit Deckel 30*19*14cm, z.B.</a:t>
                      </a:r>
                      <a:r>
                        <a:rPr lang="de-DE" sz="1400" b="0" baseline="0" dirty="0" smtClean="0">
                          <a:solidFill>
                            <a:schemeClr val="tx1"/>
                          </a:solidFill>
                        </a:rPr>
                        <a:t> </a:t>
                      </a:r>
                      <a:r>
                        <a:rPr lang="de-DE" sz="1400" b="0" baseline="0" dirty="0" err="1" smtClean="0">
                          <a:solidFill>
                            <a:schemeClr val="tx1"/>
                          </a:solidFill>
                        </a:rPr>
                        <a:t>Rival</a:t>
                      </a:r>
                      <a:r>
                        <a:rPr lang="de-DE" sz="1400" b="0" baseline="0" dirty="0" smtClean="0">
                          <a:solidFill>
                            <a:schemeClr val="tx1"/>
                          </a:solidFill>
                        </a:rPr>
                        <a:t> </a:t>
                      </a:r>
                      <a:r>
                        <a:rPr lang="de-DE" sz="1400" b="0" baseline="0" dirty="0" err="1" smtClean="0">
                          <a:solidFill>
                            <a:schemeClr val="tx1"/>
                          </a:solidFill>
                        </a:rPr>
                        <a:t>Eurobox</a:t>
                      </a:r>
                      <a:endParaRPr lang="de-DE" sz="1400" b="0" baseline="0" dirty="0" smtClean="0">
                        <a:solidFill>
                          <a:schemeClr val="tx1"/>
                        </a:solidFill>
                      </a:endParaRPr>
                    </a:p>
                    <a:p>
                      <a:pPr marL="177800" indent="-177800">
                        <a:buFont typeface="Arial" panose="020B0604020202020204" pitchFamily="34" charset="0"/>
                        <a:buChar char="•"/>
                      </a:pPr>
                      <a:r>
                        <a:rPr lang="de-DE" sz="1400" b="0" baseline="0" dirty="0" smtClean="0">
                          <a:solidFill>
                            <a:schemeClr val="tx1"/>
                          </a:solidFill>
                        </a:rPr>
                        <a:t>Styropor-Schneidegerät, z. B. Proxxon</a:t>
                      </a:r>
                    </a:p>
                    <a:p>
                      <a:pPr marL="177800" indent="-177800">
                        <a:buFont typeface="Arial" panose="020B0604020202020204" pitchFamily="34" charset="0"/>
                        <a:buChar char="•"/>
                      </a:pPr>
                      <a:r>
                        <a:rPr lang="de-DE" sz="1400" b="0" baseline="0" dirty="0" smtClean="0">
                          <a:solidFill>
                            <a:schemeClr val="tx1"/>
                          </a:solidFill>
                        </a:rPr>
                        <a:t>Styropor und Styrodur (Maße: 24,3*14,6*1cm)</a:t>
                      </a:r>
                    </a:p>
                    <a:p>
                      <a:pPr marL="177800" indent="-177800">
                        <a:buFont typeface="Arial" panose="020B0604020202020204" pitchFamily="34" charset="0"/>
                        <a:buChar char="•"/>
                      </a:pPr>
                      <a:r>
                        <a:rPr lang="de-DE" sz="1400" b="0" baseline="0" dirty="0" smtClean="0">
                          <a:solidFill>
                            <a:schemeClr val="tx1"/>
                          </a:solidFill>
                        </a:rPr>
                        <a:t>Styroporkleber</a:t>
                      </a:r>
                    </a:p>
                    <a:p>
                      <a:pPr marL="177800" indent="-177800">
                        <a:buFont typeface="Arial" panose="020B0604020202020204" pitchFamily="34" charset="0"/>
                        <a:buChar char="•"/>
                      </a:pPr>
                      <a:r>
                        <a:rPr lang="de-DE" sz="1400" b="0" baseline="0" dirty="0" smtClean="0">
                          <a:solidFill>
                            <a:schemeClr val="tx1"/>
                          </a:solidFill>
                        </a:rPr>
                        <a:t>Pinsel, Farbe (weiße Wandfarbe)</a:t>
                      </a:r>
                    </a:p>
                    <a:p>
                      <a:pPr marL="177800" indent="-177800">
                        <a:buFont typeface="Arial" panose="020B0604020202020204" pitchFamily="34" charset="0"/>
                        <a:buChar char="•"/>
                      </a:pPr>
                      <a:r>
                        <a:rPr lang="de-DE" sz="1400" b="0" baseline="0" dirty="0" smtClean="0">
                          <a:solidFill>
                            <a:schemeClr val="tx1"/>
                          </a:solidFill>
                        </a:rPr>
                        <a:t>Dokumententasche DIN A4, quer mit Klettverschluss, z. B. Amazon</a:t>
                      </a:r>
                    </a:p>
                    <a:p>
                      <a:pPr marL="177800" indent="-177800">
                        <a:buFont typeface="Arial" panose="020B0604020202020204" pitchFamily="34" charset="0"/>
                        <a:buChar char="•"/>
                      </a:pPr>
                      <a:r>
                        <a:rPr lang="de-DE" sz="1400" b="0" baseline="0" dirty="0" smtClean="0">
                          <a:solidFill>
                            <a:schemeClr val="tx1"/>
                          </a:solidFill>
                        </a:rPr>
                        <a:t>Klebeband, beidseitig klebend</a:t>
                      </a:r>
                    </a:p>
                    <a:p>
                      <a:pPr marL="177800" indent="-177800">
                        <a:buFont typeface="Arial" panose="020B0604020202020204" pitchFamily="34" charset="0"/>
                        <a:buChar char="•"/>
                      </a:pPr>
                      <a:r>
                        <a:rPr lang="de-DE" sz="1400" b="0" baseline="0" dirty="0" smtClean="0">
                          <a:solidFill>
                            <a:schemeClr val="tx1"/>
                          </a:solidFill>
                        </a:rPr>
                        <a:t>7 Blatt Kopierpapier, 160g/cm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Ringbinde-Gerät, z. B. General Office</a:t>
                      </a:r>
                    </a:p>
                    <a:p>
                      <a:pPr marL="177800" indent="-177800">
                        <a:buFont typeface="Arial" panose="020B0604020202020204" pitchFamily="34" charset="0"/>
                        <a:buChar char="•"/>
                      </a:pPr>
                      <a:r>
                        <a:rPr lang="de-DE" sz="1400" b="0" baseline="0" dirty="0" smtClean="0">
                          <a:solidFill>
                            <a:schemeClr val="tx1"/>
                          </a:solidFill>
                        </a:rPr>
                        <a:t>Ringbindung, schwarz, 8mm</a:t>
                      </a:r>
                    </a:p>
                    <a:p>
                      <a:pPr marL="177800" indent="-177800">
                        <a:buFont typeface="Arial" panose="020B0604020202020204" pitchFamily="34" charset="0"/>
                        <a:buChar char="•"/>
                      </a:pPr>
                      <a:r>
                        <a:rPr lang="de-DE" sz="1400" b="0" baseline="0" dirty="0" smtClean="0">
                          <a:solidFill>
                            <a:schemeClr val="tx1"/>
                          </a:solidFill>
                        </a:rPr>
                        <a:t>9 Blatt Kopierpapier, 80g/cm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Selbstklebende Folie, transparent</a:t>
                      </a:r>
                    </a:p>
                    <a:p>
                      <a:pPr marL="177800" indent="-177800">
                        <a:buFont typeface="Arial" panose="020B0604020202020204" pitchFamily="34" charset="0"/>
                        <a:buChar char="•"/>
                      </a:pPr>
                      <a:r>
                        <a:rPr lang="de-DE" sz="1400" b="0" baseline="0" dirty="0" smtClean="0">
                          <a:solidFill>
                            <a:schemeClr val="tx1"/>
                          </a:solidFill>
                        </a:rPr>
                        <a:t>7 Laminier-Taschen A4, Laminier-Gerät</a:t>
                      </a: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indent="-177800">
                        <a:buFont typeface="Arial" panose="020B0604020202020204" pitchFamily="34" charset="0"/>
                        <a:buChar char="•"/>
                      </a:pPr>
                      <a:r>
                        <a:rPr lang="de-DE" sz="1400" dirty="0" smtClean="0">
                          <a:solidFill>
                            <a:schemeClr val="tx1"/>
                          </a:solidFill>
                        </a:rPr>
                        <a:t>4x</a:t>
                      </a:r>
                      <a:r>
                        <a:rPr lang="de-DE" sz="1400" baseline="0" dirty="0" smtClean="0">
                          <a:solidFill>
                            <a:schemeClr val="tx1"/>
                          </a:solidFill>
                        </a:rPr>
                        <a:t> PE-Flasche 20mL mit Tropfverschluss</a:t>
                      </a:r>
                    </a:p>
                    <a:p>
                      <a:pPr marL="177800" indent="-177800">
                        <a:buFont typeface="Arial" panose="020B0604020202020204" pitchFamily="34" charset="0"/>
                        <a:buChar char="•"/>
                      </a:pPr>
                      <a:r>
                        <a:rPr lang="de-DE" sz="1400" baseline="0" dirty="0" smtClean="0">
                          <a:solidFill>
                            <a:schemeClr val="tx1"/>
                          </a:solidFill>
                        </a:rPr>
                        <a:t>1x Probenbecher, </a:t>
                      </a:r>
                      <a:r>
                        <a:rPr lang="de-DE" sz="1400" baseline="0" dirty="0" smtClean="0">
                          <a:solidFill>
                            <a:schemeClr val="tx1"/>
                          </a:solidFill>
                        </a:rPr>
                        <a:t>60mL</a:t>
                      </a:r>
                      <a:endParaRPr lang="de-DE" sz="1400" baseline="0" dirty="0" smtClean="0">
                        <a:solidFill>
                          <a:schemeClr val="tx1"/>
                        </a:solidFill>
                      </a:endParaRPr>
                    </a:p>
                    <a:p>
                      <a:pPr marL="177800" indent="-177800">
                        <a:buFont typeface="Arial" panose="020B0604020202020204" pitchFamily="34" charset="0"/>
                        <a:buChar char="•"/>
                      </a:pPr>
                      <a:r>
                        <a:rPr lang="de-DE" sz="1400" baseline="0" dirty="0" smtClean="0">
                          <a:solidFill>
                            <a:schemeClr val="tx1"/>
                          </a:solidFill>
                        </a:rPr>
                        <a:t>1x Probenbecher, 20mL</a:t>
                      </a:r>
                    </a:p>
                    <a:p>
                      <a:pPr marL="177800" indent="-177800">
                        <a:buFont typeface="Arial" panose="020B0604020202020204" pitchFamily="34" charset="0"/>
                        <a:buChar char="•"/>
                      </a:pPr>
                      <a:r>
                        <a:rPr lang="de-DE" sz="1400" baseline="0" dirty="0" smtClean="0">
                          <a:solidFill>
                            <a:schemeClr val="tx1"/>
                          </a:solidFill>
                        </a:rPr>
                        <a:t>Glaubersalz</a:t>
                      </a:r>
                    </a:p>
                    <a:p>
                      <a:pPr marL="177800" indent="-177800">
                        <a:buFont typeface="Arial" panose="020B0604020202020204" pitchFamily="34" charset="0"/>
                        <a:buChar char="•"/>
                      </a:pPr>
                      <a:r>
                        <a:rPr lang="de-DE" sz="1400" baseline="0" dirty="0" smtClean="0">
                          <a:solidFill>
                            <a:schemeClr val="tx1"/>
                          </a:solidFill>
                        </a:rPr>
                        <a:t>Lösungen wie auf Seite 1 beschrieben</a:t>
                      </a:r>
                    </a:p>
                    <a:p>
                      <a:pPr marL="177800" indent="-177800">
                        <a:buFont typeface="Arial" panose="020B0604020202020204" pitchFamily="34" charset="0"/>
                        <a:buChar char="•"/>
                      </a:pPr>
                      <a:r>
                        <a:rPr lang="de-DE" sz="1400" baseline="0" dirty="0" smtClean="0">
                          <a:solidFill>
                            <a:schemeClr val="tx1"/>
                          </a:solidFill>
                        </a:rPr>
                        <a:t>Spatel</a:t>
                      </a:r>
                    </a:p>
                    <a:p>
                      <a:pPr marL="177800" indent="-177800">
                        <a:buFont typeface="Arial" panose="020B0604020202020204" pitchFamily="34" charset="0"/>
                        <a:buChar char="•"/>
                      </a:pPr>
                      <a:r>
                        <a:rPr lang="de-DE" sz="1400" baseline="0" dirty="0" smtClean="0">
                          <a:solidFill>
                            <a:schemeClr val="tx1"/>
                          </a:solidFill>
                        </a:rPr>
                        <a:t>PE-Pipette</a:t>
                      </a:r>
                    </a:p>
                    <a:p>
                      <a:pPr marL="177800" indent="-177800">
                        <a:buFont typeface="Arial" panose="020B0604020202020204" pitchFamily="34" charset="0"/>
                        <a:buChar char="•"/>
                      </a:pPr>
                      <a:endParaRPr lang="de-DE" sz="1400" baseline="0" dirty="0" smtClean="0">
                        <a:solidFill>
                          <a:schemeClr val="tx1"/>
                        </a:solidFill>
                      </a:endParaRPr>
                    </a:p>
                    <a:p>
                      <a:pPr marL="0" indent="0">
                        <a:buFont typeface="+mj-lt"/>
                        <a:buNone/>
                      </a:pPr>
                      <a:r>
                        <a:rPr lang="de-DE" sz="1400" b="1" baseline="0" dirty="0" smtClean="0">
                          <a:solidFill>
                            <a:schemeClr val="tx2"/>
                          </a:solidFill>
                        </a:rPr>
                        <a:t>Externes Material:</a:t>
                      </a:r>
                    </a:p>
                    <a:p>
                      <a:pPr marL="185738" marR="0" lvl="0" indent="-185738"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smtClean="0">
                          <a:solidFill>
                            <a:schemeClr val="tx2"/>
                          </a:solidFill>
                        </a:rPr>
                        <a:t>Ggf. Feuerzeug, Brenner, Uhrglas und Magnesiastäbchen für die Erweiterungsaufgabe</a:t>
                      </a:r>
                      <a:endParaRPr lang="de-DE" sz="1400" baseline="0" dirty="0" smtClean="0">
                        <a:solidFill>
                          <a:schemeClr val="tx1"/>
                        </a:solidFill>
                      </a:endParaRPr>
                    </a:p>
                    <a:p>
                      <a:pPr marL="0" indent="0">
                        <a:buFont typeface="Arial" panose="020B0604020202020204" pitchFamily="34" charset="0"/>
                        <a:buNone/>
                      </a:pPr>
                      <a:endParaRPr lang="de-DE" sz="1400" baseline="0" dirty="0" smtClean="0">
                        <a:solidFill>
                          <a:schemeClr val="accent2"/>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9886683"/>
                  </a:ext>
                </a:extLst>
              </a:tr>
              <a:tr h="370840">
                <a:tc gridSpan="2">
                  <a:txBody>
                    <a:bodyPr/>
                    <a:lstStyle/>
                    <a:p>
                      <a:r>
                        <a:rPr lang="de-DE" sz="1400" b="1" dirty="0" smtClean="0">
                          <a:solidFill>
                            <a:schemeClr val="tx1"/>
                          </a:solidFill>
                        </a:rPr>
                        <a:t>Kosten:</a:t>
                      </a:r>
                      <a:r>
                        <a:rPr lang="de-DE" sz="1400" b="0" dirty="0" smtClean="0">
                          <a:solidFill>
                            <a:schemeClr val="tx1"/>
                          </a:solidFill>
                        </a:rPr>
                        <a:t> ca. 13 € (ohne Schneide- und Ringbinde-Gerät).</a:t>
                      </a:r>
                      <a:endParaRPr lang="de-DE" sz="1400" b="1"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0195975"/>
                  </a:ext>
                </a:extLst>
              </a:tr>
              <a:tr h="370840">
                <a:tc gridSpan="2">
                  <a:txBody>
                    <a:bodyPr/>
                    <a:lstStyle/>
                    <a:p>
                      <a:r>
                        <a:rPr lang="de-DE" sz="1400" b="1" dirty="0" smtClean="0">
                          <a:solidFill>
                            <a:schemeClr val="tx1"/>
                          </a:solidFill>
                        </a:rPr>
                        <a:t>Bauzeit:</a:t>
                      </a:r>
                      <a:r>
                        <a:rPr lang="de-DE" sz="1400" b="0" dirty="0" smtClean="0">
                          <a:solidFill>
                            <a:schemeClr val="tx1"/>
                          </a:solidFill>
                        </a:rPr>
                        <a:t> ca. 60 Minuten/Kiste (ohne Trockenzeiten). </a:t>
                      </a:r>
                      <a:r>
                        <a:rPr lang="de-DE" sz="1400" b="1" dirty="0" smtClean="0">
                          <a:solidFill>
                            <a:schemeClr val="tx1"/>
                          </a:solidFill>
                        </a:rPr>
                        <a:t> </a:t>
                      </a:r>
                      <a:endParaRPr lang="de-DE" sz="1400" b="1"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970848"/>
                  </a:ext>
                </a:extLst>
              </a:tr>
            </a:tbl>
          </a:graphicData>
        </a:graphic>
      </p:graphicFrame>
    </p:spTree>
    <p:extLst>
      <p:ext uri="{BB962C8B-B14F-4D97-AF65-F5344CB8AC3E}">
        <p14:creationId xmlns:p14="http://schemas.microsoft.com/office/powerpoint/2010/main" val="1799405993"/>
      </p:ext>
    </p:extLst>
  </p:cSld>
  <p:clrMapOvr>
    <a:masterClrMapping/>
  </p:clrMapOvr>
</p:sld>
</file>

<file path=ppt/theme/theme1.xml><?xml version="1.0" encoding="utf-8"?>
<a:theme xmlns:a="http://schemas.openxmlformats.org/drawingml/2006/main" name="Office">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Words>
  <Application>Microsoft Office PowerPoint</Application>
  <PresentationFormat>A4-Papier (210 x 297 mm)</PresentationFormat>
  <Paragraphs>51</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Calibri</vt:lpstr>
      <vt:lpstr>Office</vt:lpstr>
      <vt:lpstr>Lehrerinformation (Herr Glauber und sein Salz) Stand 28.08.2018</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Regina</cp:lastModifiedBy>
  <cp:revision>28</cp:revision>
  <cp:lastPrinted>2018-08-28T07:19:40Z</cp:lastPrinted>
  <dcterms:created xsi:type="dcterms:W3CDTF">2016-04-26T06:40:50Z</dcterms:created>
  <dcterms:modified xsi:type="dcterms:W3CDTF">2018-08-28T07:25:18Z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