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5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71" d="100"/>
          <a:sy n="71" d="100"/>
        </p:scale>
        <p:origin x="66" y="966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11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  <p:sldLayoutId id="2147483701" r:id="rId4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Kann man eine Steinsalz-Leuchte essen?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Analyse von Natriumchlorid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200" dirty="0" smtClean="0"/>
              <a:t>3 Probenbecher mit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Steinsalz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Kochsalz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Emser Pastillen</a:t>
            </a:r>
          </a:p>
          <a:p>
            <a:r>
              <a:rPr lang="de-DE" sz="1200" dirty="0" smtClean="0"/>
              <a:t>4 PE-Tropfflaschen mit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Schwefelsäure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Natriumsulfat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Natriumsulfit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100" dirty="0" smtClean="0"/>
              <a:t>Kaliumnitrat</a:t>
            </a:r>
          </a:p>
          <a:p>
            <a:pPr marL="179388" indent="-179388"/>
            <a:r>
              <a:rPr lang="de-DE" sz="1200" dirty="0" smtClean="0"/>
              <a:t>Braunglasflasche mit Silbernitrat</a:t>
            </a:r>
          </a:p>
          <a:p>
            <a:pPr marL="179388" indent="-179388"/>
            <a:r>
              <a:rPr lang="de-DE" sz="1200" dirty="0" smtClean="0"/>
              <a:t>3 Spatel</a:t>
            </a:r>
          </a:p>
          <a:p>
            <a:pPr marL="179388" indent="-179388"/>
            <a:r>
              <a:rPr lang="de-DE" sz="1200" dirty="0" smtClean="0"/>
              <a:t>3 Uhrgläser</a:t>
            </a:r>
          </a:p>
          <a:p>
            <a:pPr marL="179388" indent="-179388"/>
            <a:r>
              <a:rPr lang="de-DE" sz="1200" dirty="0" smtClean="0"/>
              <a:t>3 Tropfpipetten</a:t>
            </a:r>
          </a:p>
          <a:p>
            <a:pPr marL="179388" indent="-179388"/>
            <a:r>
              <a:rPr lang="de-DE" sz="1200" dirty="0" smtClean="0"/>
              <a:t>Glasstab</a:t>
            </a:r>
          </a:p>
          <a:p>
            <a:pPr marL="179388" indent="-179388"/>
            <a:r>
              <a:rPr lang="de-DE" sz="1200" dirty="0" smtClean="0"/>
              <a:t>Salz-Leuchte</a:t>
            </a:r>
            <a:endParaRPr lang="de-DE" sz="1200" dirty="0"/>
          </a:p>
        </p:txBody>
      </p:sp>
      <p:pic>
        <p:nvPicPr>
          <p:cNvPr id="15" name="Inhaltsplatzhalter 14"/>
          <p:cNvPicPr>
            <a:picLocks noGrp="1" noChangeAspect="1"/>
          </p:cNvPicPr>
          <p:nvPr>
            <p:ph sz="quarter" idx="2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490" y="2915764"/>
            <a:ext cx="1437062" cy="1026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Inhaltsplatzhalter 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6" name="Inhaltsplatzhalter 1"/>
          <p:cNvPicPr>
            <a:picLocks noGrp="1" noChangeAspect="1"/>
          </p:cNvPicPr>
          <p:nvPr>
            <p:ph sz="quarter" idx="22"/>
          </p:nvPr>
        </p:nvPicPr>
        <p:blipFill>
          <a:blip r:embed="rId4"/>
          <a:stretch>
            <a:fillRect/>
          </a:stretch>
        </p:blipFill>
        <p:spPr>
          <a:xfrm>
            <a:off x="2448950" y="4570413"/>
            <a:ext cx="355137" cy="576262"/>
          </a:xfrm>
          <a:prstGeom prst="rect">
            <a:avLst/>
          </a:prstGeom>
        </p:spPr>
      </p:pic>
      <p:pic>
        <p:nvPicPr>
          <p:cNvPr id="17" name="Inhaltsplatzhalter 10"/>
          <p:cNvPicPr>
            <a:picLocks noGrp="1" noChangeAspect="1"/>
          </p:cNvPicPr>
          <p:nvPr>
            <p:ph sz="quarter" idx="24"/>
          </p:nvPr>
        </p:nvPicPr>
        <p:blipFill>
          <a:blip r:embed="rId5"/>
          <a:stretch>
            <a:fillRect/>
          </a:stretch>
        </p:blipFill>
        <p:spPr>
          <a:xfrm>
            <a:off x="2941683" y="4570413"/>
            <a:ext cx="553946" cy="576262"/>
          </a:xfrm>
          <a:prstGeom prst="rect">
            <a:avLst/>
          </a:prstGeom>
        </p:spPr>
      </p:pic>
      <p:sp>
        <p:nvSpPr>
          <p:cNvPr id="12" name="Inhaltsplatzhalt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460499" y="2190843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Kaliumnitrat-Lösung</a:t>
            </a:r>
          </a:p>
          <a:p>
            <a:pPr algn="ctr"/>
            <a:r>
              <a:rPr lang="de-DE" sz="1000" dirty="0"/>
              <a:t>c=0,1mol/L</a:t>
            </a:r>
          </a:p>
        </p:txBody>
      </p:sp>
      <p:sp>
        <p:nvSpPr>
          <p:cNvPr id="10" name="Rechteck 9"/>
          <p:cNvSpPr/>
          <p:nvPr/>
        </p:nvSpPr>
        <p:spPr>
          <a:xfrm>
            <a:off x="1460499" y="2775243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 dirty="0">
                <a:solidFill>
                  <a:srgbClr val="000000"/>
                </a:solidFill>
              </a:rPr>
              <a:t>Natriumsulfat-Lösung</a:t>
            </a:r>
          </a:p>
          <a:p>
            <a:pPr lvl="0" algn="ctr"/>
            <a:r>
              <a:rPr lang="de-DE" sz="1000" dirty="0">
                <a:solidFill>
                  <a:srgbClr val="000000"/>
                </a:solidFill>
              </a:rPr>
              <a:t>c=0,1mol/L</a:t>
            </a:r>
          </a:p>
        </p:txBody>
      </p:sp>
      <p:sp>
        <p:nvSpPr>
          <p:cNvPr id="11" name="Rechteck 10"/>
          <p:cNvSpPr/>
          <p:nvPr/>
        </p:nvSpPr>
        <p:spPr>
          <a:xfrm>
            <a:off x="1460499" y="3362997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Natriumsulfit-Lösung</a:t>
            </a:r>
          </a:p>
          <a:p>
            <a:pPr algn="ctr"/>
            <a:r>
              <a:rPr lang="de-DE" sz="1000" dirty="0"/>
              <a:t>c=0,1mol/L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402487" y="1626448"/>
            <a:ext cx="295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PE-Tropfflasche 20mL</a:t>
            </a:r>
          </a:p>
        </p:txBody>
      </p:sp>
      <p:sp>
        <p:nvSpPr>
          <p:cNvPr id="13" name="Rechteck 12"/>
          <p:cNvSpPr/>
          <p:nvPr/>
        </p:nvSpPr>
        <p:spPr>
          <a:xfrm>
            <a:off x="1460500" y="3940772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Schwefelsäure-Lösung</a:t>
            </a:r>
          </a:p>
          <a:p>
            <a:pPr algn="ctr"/>
            <a:r>
              <a:rPr lang="de-DE" sz="1000" dirty="0"/>
              <a:t>c=0,1mol/L</a:t>
            </a:r>
          </a:p>
        </p:txBody>
      </p:sp>
      <p:sp>
        <p:nvSpPr>
          <p:cNvPr id="15" name="Textfeld 14"/>
          <p:cNvSpPr txBox="1">
            <a:spLocks/>
          </p:cNvSpPr>
          <p:nvPr/>
        </p:nvSpPr>
        <p:spPr>
          <a:xfrm>
            <a:off x="1746908" y="5651642"/>
            <a:ext cx="1889168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600" dirty="0">
                <a:latin typeface="Arial" pitchFamily="34" charset="0"/>
                <a:cs typeface="Arial" pitchFamily="34" charset="0"/>
              </a:rPr>
              <a:t>Silbernitrat-Lösung</a:t>
            </a:r>
          </a:p>
          <a:p>
            <a:pPr algn="ctr"/>
            <a:r>
              <a:rPr lang="de-DE" sz="1000" dirty="0">
                <a:latin typeface="Arial" pitchFamily="34" charset="0"/>
                <a:cs typeface="Arial" pitchFamily="34" charset="0"/>
              </a:rPr>
              <a:t>c=0,1mol/L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974249" y="5246946"/>
            <a:ext cx="349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Braunglas-Tropfflasche 10mL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737412" y="162644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Probenbecher</a:t>
            </a:r>
            <a:endParaRPr lang="de-DE" b="1" dirty="0"/>
          </a:p>
        </p:txBody>
      </p:sp>
      <p:sp>
        <p:nvSpPr>
          <p:cNvPr id="29" name="Rechteck 28"/>
          <p:cNvSpPr/>
          <p:nvPr/>
        </p:nvSpPr>
        <p:spPr>
          <a:xfrm>
            <a:off x="5294302" y="2190843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Kochsalz</a:t>
            </a:r>
            <a:endParaRPr lang="de-DE" sz="1000" dirty="0"/>
          </a:p>
        </p:txBody>
      </p:sp>
      <p:sp>
        <p:nvSpPr>
          <p:cNvPr id="30" name="Rechteck 29"/>
          <p:cNvSpPr/>
          <p:nvPr/>
        </p:nvSpPr>
        <p:spPr>
          <a:xfrm>
            <a:off x="5294302" y="2775243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Steinsalz</a:t>
            </a:r>
            <a:endParaRPr lang="de-DE" sz="1000" dirty="0"/>
          </a:p>
        </p:txBody>
      </p:sp>
      <p:sp>
        <p:nvSpPr>
          <p:cNvPr id="31" name="Rechteck 30"/>
          <p:cNvSpPr/>
          <p:nvPr/>
        </p:nvSpPr>
        <p:spPr>
          <a:xfrm>
            <a:off x="5294302" y="3359643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Emser Pastillen</a:t>
            </a:r>
            <a:endParaRPr lang="de-DE" sz="1000" dirty="0"/>
          </a:p>
        </p:txBody>
      </p:sp>
      <p:sp>
        <p:nvSpPr>
          <p:cNvPr id="32" name="Textfeld 31"/>
          <p:cNvSpPr txBox="1"/>
          <p:nvPr/>
        </p:nvSpPr>
        <p:spPr>
          <a:xfrm>
            <a:off x="5686115" y="4700664"/>
            <a:ext cx="165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Tropfpipetten</a:t>
            </a:r>
            <a:endParaRPr lang="de-DE" b="1" dirty="0"/>
          </a:p>
        </p:txBody>
      </p:sp>
      <p:sp>
        <p:nvSpPr>
          <p:cNvPr id="33" name="Textfeld 32"/>
          <p:cNvSpPr txBox="1">
            <a:spLocks/>
          </p:cNvSpPr>
          <p:nvPr/>
        </p:nvSpPr>
        <p:spPr>
          <a:xfrm>
            <a:off x="5849861" y="5306766"/>
            <a:ext cx="1332000" cy="21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dirty="0" smtClean="0">
                <a:latin typeface="Arial" pitchFamily="34" charset="0"/>
                <a:cs typeface="Arial" pitchFamily="34" charset="0"/>
              </a:rPr>
              <a:t>Emser Pastillen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>
            <a:spLocks/>
          </p:cNvSpPr>
          <p:nvPr/>
        </p:nvSpPr>
        <p:spPr>
          <a:xfrm>
            <a:off x="5849861" y="5614364"/>
            <a:ext cx="1332000" cy="21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dirty="0" smtClean="0">
                <a:latin typeface="Arial" pitchFamily="34" charset="0"/>
                <a:cs typeface="Arial" pitchFamily="34" charset="0"/>
              </a:rPr>
              <a:t>Kochsalz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>
            <a:spLocks/>
          </p:cNvSpPr>
          <p:nvPr/>
        </p:nvSpPr>
        <p:spPr>
          <a:xfrm>
            <a:off x="5849861" y="5909350"/>
            <a:ext cx="1332000" cy="21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dirty="0" smtClean="0">
                <a:latin typeface="Arial" pitchFamily="34" charset="0"/>
                <a:cs typeface="Arial" pitchFamily="34" charset="0"/>
              </a:rPr>
              <a:t>Steinsalz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940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A4-Papier (210 x 297 mm)</PresentationFormat>
  <Paragraphs>45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115</cp:revision>
  <cp:lastPrinted>2018-04-12T06:56:56Z</cp:lastPrinted>
  <dcterms:created xsi:type="dcterms:W3CDTF">2015-03-10T13:14:09Z</dcterms:created>
  <dcterms:modified xsi:type="dcterms:W3CDTF">2018-08-28T07:15:01Z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