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4" autoAdjust="0"/>
    <p:restoredTop sz="94660"/>
  </p:normalViewPr>
  <p:slideViewPr>
    <p:cSldViewPr snapToGrid="0" showGuides="1">
      <p:cViewPr varScale="1">
        <p:scale>
          <a:sx n="107" d="100"/>
          <a:sy n="107" d="100"/>
        </p:scale>
        <p:origin x="198"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4B41369A-E93A-4449-93CD-5A40101ED712}" type="datetimeFigureOut">
              <a:rPr lang="de-DE" smtClean="0"/>
              <a:t>28.08.2018</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B5131A88-E5BF-4EDF-A73E-7139BB58A262}" type="slidenum">
              <a:rPr lang="de-DE" smtClean="0"/>
              <a:t>‹Nr.›</a:t>
            </a:fld>
            <a:endParaRPr lang="de-DE"/>
          </a:p>
        </p:txBody>
      </p:sp>
    </p:spTree>
    <p:extLst>
      <p:ext uri="{BB962C8B-B14F-4D97-AF65-F5344CB8AC3E}">
        <p14:creationId xmlns:p14="http://schemas.microsoft.com/office/powerpoint/2010/main" val="267671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467357" y="1654216"/>
            <a:ext cx="9000000" cy="47880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Textplatzhalter 7"/>
          <p:cNvSpPr>
            <a:spLocks noGrp="1"/>
          </p:cNvSpPr>
          <p:nvPr>
            <p:ph type="body" sz="quarter" idx="10"/>
          </p:nvPr>
        </p:nvSpPr>
        <p:spPr>
          <a:xfrm>
            <a:off x="8420377" y="374650"/>
            <a:ext cx="1044000" cy="719138"/>
          </a:xfrm>
          <a:solidFill>
            <a:schemeClr val="tx2"/>
          </a:solidFill>
          <a:ln>
            <a:solidFill>
              <a:schemeClr val="tx2"/>
            </a:solidFill>
          </a:ln>
        </p:spPr>
        <p:txBody>
          <a:bodyPr anchor="ctr"/>
          <a:lstStyle>
            <a:lvl1pPr algn="ctr">
              <a:defRPr sz="2400">
                <a:solidFill>
                  <a:schemeClr val="bg1"/>
                </a:solidFill>
              </a:defRPr>
            </a:lvl1pPr>
          </a:lstStyle>
          <a:p>
            <a:pPr lvl="0"/>
            <a:endParaRPr lang="de-DE" dirty="0"/>
          </a:p>
        </p:txBody>
      </p:sp>
      <p:sp>
        <p:nvSpPr>
          <p:cNvPr id="10" name="Textplatzhalter 9"/>
          <p:cNvSpPr>
            <a:spLocks noGrp="1"/>
          </p:cNvSpPr>
          <p:nvPr>
            <p:ph type="body" sz="quarter" idx="11"/>
          </p:nvPr>
        </p:nvSpPr>
        <p:spPr>
          <a:xfrm>
            <a:off x="502326" y="1146322"/>
            <a:ext cx="8928100" cy="432000"/>
          </a:xfrm>
        </p:spPr>
        <p:txBody>
          <a:bodyPr/>
          <a:lstStyle>
            <a:lvl1pPr algn="ctr">
              <a:defRPr/>
            </a:lvl1pPr>
          </a:lstStyle>
          <a:p>
            <a:pPr lvl="0"/>
            <a:endParaRPr lang="de-DE" dirty="0"/>
          </a:p>
        </p:txBody>
      </p:sp>
    </p:spTree>
    <p:extLst>
      <p:ext uri="{BB962C8B-B14F-4D97-AF65-F5344CB8AC3E}">
        <p14:creationId xmlns:p14="http://schemas.microsoft.com/office/powerpoint/2010/main" val="308674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p:nvPr>
        </p:nvSpPr>
        <p:spPr>
          <a:xfrm>
            <a:off x="464024" y="368490"/>
            <a:ext cx="9007522" cy="6114196"/>
          </a:xfrm>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4065403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81005" y="374288"/>
            <a:ext cx="7920000" cy="720000"/>
          </a:xfrm>
          <a:prstGeom prst="rect">
            <a:avLst/>
          </a:prstGeom>
          <a:solidFill>
            <a:schemeClr val="bg1">
              <a:lumMod val="85000"/>
            </a:schemeClr>
          </a:solidFill>
          <a:ln>
            <a:solidFill>
              <a:schemeClr val="bg1">
                <a:lumMod val="85000"/>
              </a:schemeClr>
            </a:solidFill>
          </a:ln>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516074" y="1654216"/>
            <a:ext cx="8928000" cy="4788000"/>
          </a:xfrm>
          <a:prstGeom prst="rect">
            <a:avLst/>
          </a:prstGeom>
        </p:spPr>
        <p:txBody>
          <a:bodyPr vert="horz" lIns="91440" tIns="45720" rIns="91440" bIns="45720" rtlCol="0">
            <a:noAutofit/>
          </a:bodyPr>
          <a:lstStyle/>
          <a:p>
            <a:pPr lvl="0"/>
            <a:r>
              <a:rPr lang="de-DE" dirty="0" smtClean="0"/>
              <a:t>Formatvorlagen des Textmasters bearbeiten</a:t>
            </a:r>
          </a:p>
        </p:txBody>
      </p:sp>
    </p:spTree>
    <p:extLst>
      <p:ext uri="{BB962C8B-B14F-4D97-AF65-F5344CB8AC3E}">
        <p14:creationId xmlns:p14="http://schemas.microsoft.com/office/powerpoint/2010/main" val="1559719623"/>
      </p:ext>
    </p:extLst>
  </p:cSld>
  <p:clrMap bg1="lt1" tx1="dk1" bg2="lt2" tx2="dk2" accent1="accent1" accent2="accent2" accent3="accent3" accent4="accent4" accent5="accent5" accent6="accent6" hlink="hlink" folHlink="folHlink"/>
  <p:sldLayoutIdLst>
    <p:sldLayoutId id="2147483650" r:id="rId1"/>
    <p:sldLayoutId id="2147483654" r:id="rId2"/>
  </p:sldLayoutIdLst>
  <p:txStyles>
    <p:titleStyle>
      <a:lvl1pPr algn="ctr" defTabSz="742950" rtl="0" eaLnBrk="1" latinLnBrk="0" hangingPunct="1">
        <a:lnSpc>
          <a:spcPct val="100000"/>
        </a:lnSpc>
        <a:spcBef>
          <a:spcPts val="0"/>
        </a:spcBef>
        <a:buNone/>
        <a:defRPr sz="2400" kern="1200">
          <a:solidFill>
            <a:schemeClr val="tx1"/>
          </a:solidFill>
          <a:latin typeface="+mj-lt"/>
          <a:ea typeface="+mj-ea"/>
          <a:cs typeface="+mj-cs"/>
        </a:defRPr>
      </a:lvl1pPr>
    </p:titleStyle>
    <p:bodyStyle>
      <a:lvl1pPr marL="0" indent="0" algn="l" defTabSz="742950" rtl="0" eaLnBrk="1" latinLnBrk="0" hangingPunct="1">
        <a:lnSpc>
          <a:spcPct val="100000"/>
        </a:lnSpc>
        <a:spcBef>
          <a:spcPts val="0"/>
        </a:spcBef>
        <a:buFont typeface="Arial" panose="020B0604020202020204" pitchFamily="34" charset="0"/>
        <a:buNone/>
        <a:defRPr sz="1400" kern="1200">
          <a:solidFill>
            <a:schemeClr val="tx1"/>
          </a:solidFill>
          <a:latin typeface="+mn-lt"/>
          <a:ea typeface="+mn-ea"/>
          <a:cs typeface="+mn-cs"/>
        </a:defRPr>
      </a:lvl1pPr>
      <a:lvl2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2pPr>
      <a:lvl3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3pPr>
      <a:lvl4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4pPr>
      <a:lvl5pPr marL="0" indent="0" algn="l" defTabSz="742950" rtl="0" eaLnBrk="1" latinLnBrk="0" hangingPunct="1">
        <a:lnSpc>
          <a:spcPct val="90000"/>
        </a:lnSpc>
        <a:spcBef>
          <a:spcPts val="406"/>
        </a:spcBef>
        <a:buFont typeface="Arial" panose="020B0604020202020204" pitchFamily="34" charset="0"/>
        <a:buNone/>
        <a:defRPr sz="1400"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de-DE"/>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005" y="184288"/>
            <a:ext cx="7920000" cy="720000"/>
          </a:xfrm>
        </p:spPr>
        <p:txBody>
          <a:bodyPr/>
          <a:lstStyle/>
          <a:p>
            <a:r>
              <a:rPr lang="de-DE" dirty="0" smtClean="0"/>
              <a:t>Lehrerinformation </a:t>
            </a:r>
            <a:r>
              <a:rPr lang="de-DE" sz="2000" dirty="0" smtClean="0"/>
              <a:t>(Chemiker bei der Feuerwehr)</a:t>
            </a:r>
            <a:br>
              <a:rPr lang="de-DE" sz="2000" dirty="0" smtClean="0"/>
            </a:br>
            <a:r>
              <a:rPr lang="de-DE" sz="1400" dirty="0" smtClean="0"/>
              <a:t>Stand </a:t>
            </a:r>
            <a:fld id="{A2F829DE-0171-4016-8A32-E4B81A0872E9}" type="datetime1">
              <a:rPr lang="de-DE" sz="1400" smtClean="0"/>
              <a:t>28.08.2018</a:t>
            </a:fld>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4091629667"/>
              </p:ext>
            </p:extLst>
          </p:nvPr>
        </p:nvGraphicFramePr>
        <p:xfrm>
          <a:off x="481005" y="1464175"/>
          <a:ext cx="8986846" cy="5120640"/>
        </p:xfrm>
        <a:graphic>
          <a:graphicData uri="http://schemas.openxmlformats.org/drawingml/2006/table">
            <a:tbl>
              <a:tblPr firstRow="1" bandRow="1">
                <a:effectLst/>
                <a:tableStyleId>{5C22544A-7EE6-4342-B048-85BDC9FD1C3A}</a:tableStyleId>
              </a:tblPr>
              <a:tblGrid>
                <a:gridCol w="4493423">
                  <a:extLst>
                    <a:ext uri="{9D8B030D-6E8A-4147-A177-3AD203B41FA5}">
                      <a16:colId xmlns:a16="http://schemas.microsoft.com/office/drawing/2014/main" val="1131528128"/>
                    </a:ext>
                  </a:extLst>
                </a:gridCol>
                <a:gridCol w="4493423">
                  <a:extLst>
                    <a:ext uri="{9D8B030D-6E8A-4147-A177-3AD203B41FA5}">
                      <a16:colId xmlns:a16="http://schemas.microsoft.com/office/drawing/2014/main" val="3608609625"/>
                    </a:ext>
                  </a:extLst>
                </a:gridCol>
              </a:tblGrid>
              <a:tr h="370840">
                <a:tc grid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de-DE" sz="1200" dirty="0" smtClean="0">
                          <a:solidFill>
                            <a:schemeClr val="tx1"/>
                          </a:solidFill>
                        </a:rPr>
                        <a:t>Lehrziel:</a:t>
                      </a:r>
                      <a:r>
                        <a:rPr lang="de-DE" sz="1200" b="0" dirty="0" smtClean="0">
                          <a:solidFill>
                            <a:schemeClr val="tx1"/>
                          </a:solidFill>
                        </a:rPr>
                        <a:t> Lernende sollen durch das Untersuchen der Eigenschaften</a:t>
                      </a:r>
                      <a:r>
                        <a:rPr lang="de-DE" sz="1200" b="0" baseline="0" dirty="0" smtClean="0">
                          <a:solidFill>
                            <a:schemeClr val="tx1"/>
                          </a:solidFill>
                        </a:rPr>
                        <a:t> zweier </a:t>
                      </a:r>
                      <a:r>
                        <a:rPr lang="de-DE" sz="1200" b="1" baseline="0" dirty="0" smtClean="0">
                          <a:solidFill>
                            <a:schemeClr val="tx1"/>
                          </a:solidFill>
                        </a:rPr>
                        <a:t>Reinstoffe</a:t>
                      </a:r>
                      <a:r>
                        <a:rPr lang="de-DE" sz="1200" b="0" baseline="0" dirty="0" smtClean="0">
                          <a:solidFill>
                            <a:schemeClr val="tx1"/>
                          </a:solidFill>
                        </a:rPr>
                        <a:t> und eines </a:t>
                      </a:r>
                      <a:r>
                        <a:rPr lang="de-DE" sz="1200" b="1" baseline="0" dirty="0" smtClean="0">
                          <a:solidFill>
                            <a:schemeClr val="tx1"/>
                          </a:solidFill>
                        </a:rPr>
                        <a:t>Gemisches</a:t>
                      </a:r>
                      <a:r>
                        <a:rPr lang="de-DE" sz="1200" b="0" baseline="0" dirty="0" smtClean="0">
                          <a:solidFill>
                            <a:schemeClr val="tx1"/>
                          </a:solidFill>
                        </a:rPr>
                        <a:t> aus den beiden Reinstoffen erfahren, dass nur von Reinstoffen Eigenschaften genau beschrieben werden können. Im Bereich der Anwendung wird die Untersuchung auf Lösungen ausgedehnt. Des weiteren sollen sie </a:t>
                      </a:r>
                      <a:r>
                        <a:rPr lang="de-DE" sz="1200" b="1" baseline="0" dirty="0" smtClean="0">
                          <a:solidFill>
                            <a:schemeClr val="tx1"/>
                          </a:solidFill>
                        </a:rPr>
                        <a:t>fachgemäße Arbeitsweisen </a:t>
                      </a:r>
                      <a:r>
                        <a:rPr lang="de-DE" sz="1200" b="0" baseline="0" dirty="0" smtClean="0">
                          <a:solidFill>
                            <a:schemeClr val="tx1"/>
                          </a:solidFill>
                        </a:rPr>
                        <a:t>des Chemikers und seinen </a:t>
                      </a:r>
                      <a:r>
                        <a:rPr lang="de-DE" sz="1200" b="1" baseline="0" dirty="0" smtClean="0">
                          <a:solidFill>
                            <a:schemeClr val="tx1"/>
                          </a:solidFill>
                        </a:rPr>
                        <a:t>Umgang mit Modellen </a:t>
                      </a:r>
                      <a:r>
                        <a:rPr lang="de-DE" sz="1200" b="0" baseline="0" dirty="0" smtClean="0">
                          <a:solidFill>
                            <a:schemeClr val="tx1"/>
                          </a:solidFill>
                        </a:rPr>
                        <a:t>kennen lernen. Dabei spielt das genaue Beobachten von Experimenten eine bedeutende Rolle. </a:t>
                      </a:r>
                      <a:r>
                        <a:rPr lang="de-DE" sz="1200" b="1" baseline="0" dirty="0" smtClean="0">
                          <a:solidFill>
                            <a:srgbClr val="FFC000"/>
                          </a:solidFill>
                        </a:rPr>
                        <a:t>Anforderungsbereich II.</a:t>
                      </a:r>
                      <a:endParaRPr lang="de-DE" sz="1200" b="1" dirty="0" smtClean="0">
                        <a:solidFill>
                          <a:srgbClr val="FFC000"/>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1152470"/>
                  </a:ext>
                </a:extLst>
              </a:tr>
              <a:tr h="370840">
                <a:tc grid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de-DE" sz="1200" b="1" dirty="0" smtClean="0">
                          <a:solidFill>
                            <a:schemeClr val="tx1"/>
                          </a:solidFill>
                        </a:rPr>
                        <a:t>Vorkenntnisse/-fertigkeiten:</a:t>
                      </a:r>
                      <a:r>
                        <a:rPr lang="de-DE" sz="1200" b="0" dirty="0" smtClean="0">
                          <a:solidFill>
                            <a:schemeClr val="tx1"/>
                          </a:solidFill>
                        </a:rPr>
                        <a:t> Lernende sollten bereits eine Kerze sicher</a:t>
                      </a:r>
                      <a:r>
                        <a:rPr lang="de-DE" sz="1200" b="0" baseline="0" dirty="0" smtClean="0">
                          <a:solidFill>
                            <a:schemeClr val="tx1"/>
                          </a:solidFill>
                        </a:rPr>
                        <a:t> mit Hilfe von Streichhölzern oder Feuerzeugen anzünden und auslöschen können.</a:t>
                      </a:r>
                      <a:r>
                        <a:rPr lang="de-DE" sz="1200" b="0" dirty="0" smtClean="0">
                          <a:solidFill>
                            <a:schemeClr val="tx1"/>
                          </a:solidFill>
                        </a:rPr>
                        <a:t> </a:t>
                      </a:r>
                      <a:r>
                        <a:rPr lang="de-DE" sz="1200" b="0" baseline="0" dirty="0" smtClean="0">
                          <a:solidFill>
                            <a:schemeClr val="tx1"/>
                          </a:solidFill>
                        </a:rPr>
                        <a:t>Des weiteren sollte der Umgang mit dem Mikroskop, das Notieren in Form eines Protokolls, der Umgang mit dem Leitfähigkeits-Prüfer und Universalindikator-Papier  bekannt sein.</a:t>
                      </a: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4656688"/>
                  </a:ext>
                </a:extLst>
              </a:tr>
              <a:tr h="370840">
                <a:tc>
                  <a:txBody>
                    <a:bodyPr/>
                    <a:lstStyle/>
                    <a:p>
                      <a:r>
                        <a:rPr lang="de-DE" sz="1200" b="1" dirty="0" smtClean="0">
                          <a:solidFill>
                            <a:schemeClr val="tx1"/>
                          </a:solidFill>
                        </a:rPr>
                        <a:t>Vorbereitung</a:t>
                      </a:r>
                      <a:r>
                        <a:rPr lang="de-DE" sz="1200" b="1" baseline="0" dirty="0" smtClean="0">
                          <a:solidFill>
                            <a:schemeClr val="tx1"/>
                          </a:solidFill>
                        </a:rPr>
                        <a:t> (Fertigen der Kiste):</a:t>
                      </a:r>
                    </a:p>
                    <a:p>
                      <a:pPr marL="177800" indent="-177800">
                        <a:buFont typeface="+mj-lt"/>
                        <a:buAutoNum type="arabicPeriod"/>
                      </a:pPr>
                      <a:r>
                        <a:rPr lang="de-DE" sz="1200" baseline="0" dirty="0" smtClean="0">
                          <a:solidFill>
                            <a:schemeClr val="tx1"/>
                          </a:solidFill>
                        </a:rPr>
                        <a:t>Herstellung der Styroporeinlage nach Datei „ek03_II_Bauplan“. Zeichnungen können als Schablonen genutzt werden.</a:t>
                      </a:r>
                    </a:p>
                    <a:p>
                      <a:pPr marL="177800" indent="-177800">
                        <a:buFont typeface="+mj-lt"/>
                        <a:buAutoNum type="arabicPeriod"/>
                      </a:pPr>
                      <a:r>
                        <a:rPr lang="de-DE" sz="1200" baseline="0" dirty="0" smtClean="0">
                          <a:solidFill>
                            <a:schemeClr val="tx1"/>
                          </a:solidFill>
                        </a:rPr>
                        <a:t>Datei „ek03_II_Beschriftung“ ausdrucken, wie auf jeder Folie oben beschrieben. Kistenaufdruck mit selbstklebender Folie auf den kurzen Seiten der Kiste befestigen.</a:t>
                      </a:r>
                    </a:p>
                    <a:p>
                      <a:pPr marL="177800" indent="-177800">
                        <a:buFont typeface="+mj-lt"/>
                        <a:buAutoNum type="arabicPeriod"/>
                      </a:pPr>
                      <a:r>
                        <a:rPr lang="de-DE" sz="1200" baseline="0" dirty="0" smtClean="0">
                          <a:solidFill>
                            <a:schemeClr val="tx1"/>
                          </a:solidFill>
                        </a:rPr>
                        <a:t>Anleitung drucken („ek03_II_Anleitung“) in DIN A4. Im Broschüren-Modus, oben binden.</a:t>
                      </a:r>
                    </a:p>
                    <a:p>
                      <a:pPr marL="177800" indent="-177800">
                        <a:buFont typeface="+mj-lt"/>
                        <a:buAutoNum type="arabicPeriod"/>
                      </a:pPr>
                      <a:r>
                        <a:rPr lang="de-DE" sz="1200" baseline="0" dirty="0" smtClean="0">
                          <a:solidFill>
                            <a:schemeClr val="tx1"/>
                          </a:solidFill>
                        </a:rPr>
                        <a:t>Dokumententasche mit doppelseitigem Klebeband im Deckel befestigen.</a:t>
                      </a:r>
                      <a:endParaRPr lang="de-DE" sz="12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sz="1200" b="1" dirty="0" smtClean="0">
                          <a:solidFill>
                            <a:schemeClr val="tx1"/>
                          </a:solidFill>
                        </a:rPr>
                        <a:t>Vorbereitung (Kiste einsetzen):</a:t>
                      </a:r>
                    </a:p>
                    <a:p>
                      <a:pPr marL="228600" indent="-228600">
                        <a:buFont typeface="+mj-lt"/>
                        <a:buAutoNum type="arabicPeriod"/>
                      </a:pPr>
                      <a:r>
                        <a:rPr lang="de-DE" sz="1200" b="0" baseline="0" dirty="0" smtClean="0">
                          <a:solidFill>
                            <a:schemeClr val="tx1"/>
                          </a:solidFill>
                        </a:rPr>
                        <a:t>Becher 1: Haushalts-Zucker</a:t>
                      </a:r>
                    </a:p>
                    <a:p>
                      <a:pPr marL="228600" indent="-228600">
                        <a:buFont typeface="+mj-lt"/>
                        <a:buAutoNum type="arabicPeriod"/>
                      </a:pPr>
                      <a:r>
                        <a:rPr lang="de-DE" sz="1200" b="0" baseline="0" dirty="0" smtClean="0">
                          <a:solidFill>
                            <a:schemeClr val="tx1"/>
                          </a:solidFill>
                        </a:rPr>
                        <a:t>Becher 2: Kochsalz</a:t>
                      </a:r>
                    </a:p>
                    <a:p>
                      <a:pPr marL="228600" indent="-228600">
                        <a:buFont typeface="+mj-lt"/>
                        <a:buAutoNum type="arabicPeriod"/>
                      </a:pPr>
                      <a:r>
                        <a:rPr lang="de-DE" sz="1200" b="0" baseline="0" dirty="0" smtClean="0">
                          <a:solidFill>
                            <a:schemeClr val="tx1"/>
                          </a:solidFill>
                        </a:rPr>
                        <a:t>Becher 3: Zucker-Salz-Gemisch (3:1)</a:t>
                      </a:r>
                    </a:p>
                    <a:p>
                      <a:pPr marL="177800" indent="-177800">
                        <a:buFont typeface="+mj-lt"/>
                        <a:buAutoNum type="arabicPeriod"/>
                      </a:pPr>
                      <a:r>
                        <a:rPr lang="de-DE" sz="1200" baseline="0" dirty="0" smtClean="0">
                          <a:solidFill>
                            <a:schemeClr val="tx1"/>
                          </a:solidFill>
                        </a:rPr>
                        <a:t>Für die Lösungen wird neutrales Wasser benötigt, vorher testen.</a:t>
                      </a:r>
                    </a:p>
                    <a:p>
                      <a:pPr marL="177800" indent="-177800">
                        <a:buFont typeface="+mj-lt"/>
                        <a:buAutoNum type="arabicPeriod"/>
                      </a:pPr>
                      <a:r>
                        <a:rPr lang="de-DE" sz="1200" baseline="0" dirty="0" smtClean="0">
                          <a:solidFill>
                            <a:schemeClr val="tx1"/>
                          </a:solidFill>
                        </a:rPr>
                        <a:t>Lösungen herstellen:</a:t>
                      </a:r>
                    </a:p>
                    <a:p>
                      <a:pPr marL="357188" indent="-177800">
                        <a:buFont typeface="Arial" panose="020B0604020202020204" pitchFamily="34" charset="0"/>
                        <a:buChar char="•"/>
                      </a:pPr>
                      <a:r>
                        <a:rPr lang="de-DE" sz="1200" baseline="0" dirty="0" smtClean="0">
                          <a:solidFill>
                            <a:schemeClr val="tx1"/>
                          </a:solidFill>
                        </a:rPr>
                        <a:t>Becher 4: Natriumchlorid-Lösung w=2%</a:t>
                      </a:r>
                    </a:p>
                    <a:p>
                      <a:pPr marL="357188" indent="-177800">
                        <a:buFont typeface="Arial" panose="020B0604020202020204" pitchFamily="34" charset="0"/>
                        <a:buChar char="•"/>
                      </a:pPr>
                      <a:r>
                        <a:rPr lang="de-DE" sz="1200" baseline="0" dirty="0" smtClean="0">
                          <a:solidFill>
                            <a:schemeClr val="tx1"/>
                          </a:solidFill>
                        </a:rPr>
                        <a:t>Becher 5: Zitronensäure-Lösung w=2%</a:t>
                      </a:r>
                    </a:p>
                    <a:p>
                      <a:pPr marL="357188" indent="-177800">
                        <a:buFont typeface="Arial" panose="020B0604020202020204" pitchFamily="34" charset="0"/>
                        <a:buChar char="•"/>
                      </a:pPr>
                      <a:r>
                        <a:rPr lang="de-DE" sz="1200" baseline="0" dirty="0" smtClean="0">
                          <a:solidFill>
                            <a:schemeClr val="tx1"/>
                          </a:solidFill>
                        </a:rPr>
                        <a:t>Becher 6: Natriumchlorid w= 2% mit ca. 5g Natriumiodid</a:t>
                      </a:r>
                    </a:p>
                    <a:p>
                      <a:pPr marL="228600" indent="-228600">
                        <a:buFont typeface="+mj-lt"/>
                        <a:buAutoNum type="arabicPeriod" startAt="3"/>
                      </a:pPr>
                      <a:r>
                        <a:rPr lang="de-DE" sz="1200" baseline="0" dirty="0" smtClean="0">
                          <a:solidFill>
                            <a:schemeClr val="tx1"/>
                          </a:solidFill>
                        </a:rPr>
                        <a:t>Batterie überprüfen.</a:t>
                      </a:r>
                    </a:p>
                    <a:p>
                      <a:pPr marL="228600" indent="-228600">
                        <a:buFont typeface="+mj-lt"/>
                        <a:buAutoNum type="arabicPeriod" startAt="3"/>
                      </a:pPr>
                      <a:r>
                        <a:rPr lang="de-DE" sz="1200" baseline="0" dirty="0" smtClean="0">
                          <a:solidFill>
                            <a:schemeClr val="tx1"/>
                          </a:solidFill>
                        </a:rPr>
                        <a:t>Kiste stets auf Vollständigkeit überprüfen.</a:t>
                      </a:r>
                    </a:p>
                    <a:p>
                      <a:pPr marL="228600" indent="-228600">
                        <a:buFont typeface="+mj-lt"/>
                        <a:buAutoNum type="arabicPeriod" startAt="3"/>
                      </a:pPr>
                      <a:r>
                        <a:rPr lang="de-DE" sz="1200" baseline="0" dirty="0" smtClean="0">
                          <a:solidFill>
                            <a:schemeClr val="tx1"/>
                          </a:solidFill>
                        </a:rPr>
                        <a:t>Alu-Folie in 50x50mm große Stücke teilen und in den Druckverschluss-Beutel geben.</a:t>
                      </a:r>
                    </a:p>
                    <a:p>
                      <a:pPr marL="228600" indent="-228600">
                        <a:buFont typeface="+mj-lt"/>
                        <a:buAutoNum type="arabicPeriod" startAt="3"/>
                      </a:pPr>
                      <a:r>
                        <a:rPr lang="de-DE" sz="1200" baseline="0" dirty="0" smtClean="0">
                          <a:solidFill>
                            <a:schemeClr val="tx1"/>
                          </a:solidFill>
                        </a:rPr>
                        <a:t>Feuerzeug bereitstellen</a:t>
                      </a:r>
                      <a:endParaRPr lang="de-DE" sz="12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40437"/>
                  </a:ext>
                </a:extLst>
              </a:tr>
              <a:tr h="370840">
                <a:tc gridSpan="2">
                  <a:txBody>
                    <a:bodyPr/>
                    <a:lstStyle/>
                    <a:p>
                      <a:pPr marL="0" indent="0">
                        <a:buFont typeface="Arial" panose="020B0604020202020204" pitchFamily="34" charset="0"/>
                        <a:buNone/>
                      </a:pPr>
                      <a:r>
                        <a:rPr lang="de-DE" sz="1200" b="1" dirty="0" smtClean="0">
                          <a:solidFill>
                            <a:schemeClr val="tx1"/>
                          </a:solidFill>
                        </a:rPr>
                        <a:t>Anleitung:</a:t>
                      </a:r>
                      <a:r>
                        <a:rPr lang="de-DE" sz="1200" b="0" dirty="0" smtClean="0">
                          <a:solidFill>
                            <a:schemeClr val="tx1"/>
                          </a:solidFill>
                        </a:rPr>
                        <a:t> Über </a:t>
                      </a:r>
                      <a:r>
                        <a:rPr lang="de-DE" sz="1200" dirty="0" smtClean="0">
                          <a:solidFill>
                            <a:schemeClr val="tx1"/>
                          </a:solidFill>
                        </a:rPr>
                        <a:t>Farbe, Geruch und </a:t>
                      </a:r>
                      <a:r>
                        <a:rPr lang="de-DE" sz="1200" dirty="0" smtClean="0">
                          <a:solidFill>
                            <a:schemeClr val="accent1"/>
                          </a:solidFill>
                        </a:rPr>
                        <a:t>ausnahmsweise Geschmack </a:t>
                      </a:r>
                      <a:r>
                        <a:rPr lang="de-DE" sz="1200" dirty="0" smtClean="0">
                          <a:solidFill>
                            <a:schemeClr val="tx1"/>
                          </a:solidFill>
                        </a:rPr>
                        <a:t>können Stoffe charakterisiert werden</a:t>
                      </a:r>
                      <a:r>
                        <a:rPr lang="de-DE" sz="1200" baseline="0" dirty="0" smtClean="0">
                          <a:solidFill>
                            <a:schemeClr val="tx1"/>
                          </a:solidFill>
                        </a:rPr>
                        <a:t>. Kristallformen und Größen werden mit der Lupfe (10x) oder dem Auflichtmikroskop (extern), ihr Verhalten beim Erhitzen auf einer Alu-Rinne über einer Kerzenflamme untersucht.</a:t>
                      </a:r>
                      <a:endParaRPr lang="de-DE" sz="1200" dirty="0">
                        <a:solidFill>
                          <a:schemeClr val="tx1"/>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7800" indent="-177800">
                        <a:buFont typeface="+mj-lt"/>
                        <a:buAutoNum type="arabicPeriod"/>
                      </a:pPr>
                      <a:endParaRPr lang="de-DE" sz="1400" dirty="0">
                        <a:solidFill>
                          <a:schemeClr val="accent2"/>
                        </a:solidFill>
                      </a:endParaRPr>
                    </a:p>
                  </a:txBody>
                  <a:tcPr marL="92188" marR="9218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5575903"/>
                  </a:ext>
                </a:extLst>
              </a:tr>
            </a:tbl>
          </a:graphicData>
        </a:graphic>
      </p:graphicFrame>
      <p:sp>
        <p:nvSpPr>
          <p:cNvPr id="4" name="Textplatzhalter 3"/>
          <p:cNvSpPr>
            <a:spLocks noGrp="1"/>
          </p:cNvSpPr>
          <p:nvPr>
            <p:ph type="body" sz="quarter" idx="10"/>
          </p:nvPr>
        </p:nvSpPr>
        <p:spPr>
          <a:xfrm>
            <a:off x="8420377" y="184650"/>
            <a:ext cx="1044000" cy="719138"/>
          </a:xfrm>
        </p:spPr>
        <p:txBody>
          <a:bodyPr/>
          <a:lstStyle/>
          <a:p>
            <a:r>
              <a:rPr lang="de-DE" sz="2000" dirty="0" smtClean="0"/>
              <a:t>ek03 II</a:t>
            </a:r>
            <a:endParaRPr lang="de-DE" sz="2000" dirty="0"/>
          </a:p>
        </p:txBody>
      </p:sp>
      <p:sp>
        <p:nvSpPr>
          <p:cNvPr id="5" name="Textplatzhalter 4"/>
          <p:cNvSpPr>
            <a:spLocks noGrp="1"/>
          </p:cNvSpPr>
          <p:nvPr>
            <p:ph type="body" sz="quarter" idx="11"/>
          </p:nvPr>
        </p:nvSpPr>
        <p:spPr>
          <a:xfrm>
            <a:off x="502326" y="956322"/>
            <a:ext cx="8928100" cy="432000"/>
          </a:xfrm>
        </p:spPr>
        <p:txBody>
          <a:bodyPr/>
          <a:lstStyle/>
          <a:p>
            <a:r>
              <a:rPr lang="de-DE" dirty="0" smtClean="0"/>
              <a:t>Erfahrungskiste erarbeitet von Bianca Rohnke im Rahmen der Masterarbeit „Master of Education“,</a:t>
            </a:r>
          </a:p>
          <a:p>
            <a:r>
              <a:rPr lang="de-DE" dirty="0" smtClean="0"/>
              <a:t>Didaktik Chemie, Universität Bayreuth</a:t>
            </a:r>
            <a:endParaRPr lang="de-DE" dirty="0"/>
          </a:p>
        </p:txBody>
      </p:sp>
    </p:spTree>
    <p:extLst>
      <p:ext uri="{BB962C8B-B14F-4D97-AF65-F5344CB8AC3E}">
        <p14:creationId xmlns:p14="http://schemas.microsoft.com/office/powerpoint/2010/main" val="2668560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Inhaltsplatzhalter 2"/>
          <p:cNvGraphicFramePr>
            <a:graphicFrameLocks noGrp="1"/>
          </p:cNvGraphicFramePr>
          <p:nvPr>
            <p:ph sz="quarter" idx="10"/>
            <p:extLst>
              <p:ext uri="{D42A27DB-BD31-4B8C-83A1-F6EECF244321}">
                <p14:modId xmlns:p14="http://schemas.microsoft.com/office/powerpoint/2010/main" val="3638448506"/>
              </p:ext>
            </p:extLst>
          </p:nvPr>
        </p:nvGraphicFramePr>
        <p:xfrm>
          <a:off x="477672" y="368300"/>
          <a:ext cx="8993874" cy="5933440"/>
        </p:xfrm>
        <a:graphic>
          <a:graphicData uri="http://schemas.openxmlformats.org/drawingml/2006/table">
            <a:tbl>
              <a:tblPr firstRow="1" bandRow="1">
                <a:effectLst/>
                <a:tableStyleId>{5C22544A-7EE6-4342-B048-85BDC9FD1C3A}</a:tableStyleId>
              </a:tblPr>
              <a:tblGrid>
                <a:gridCol w="4496937">
                  <a:extLst>
                    <a:ext uri="{9D8B030D-6E8A-4147-A177-3AD203B41FA5}">
                      <a16:colId xmlns:a16="http://schemas.microsoft.com/office/drawing/2014/main" val="3226505372"/>
                    </a:ext>
                  </a:extLst>
                </a:gridCol>
                <a:gridCol w="4496937">
                  <a:extLst>
                    <a:ext uri="{9D8B030D-6E8A-4147-A177-3AD203B41FA5}">
                      <a16:colId xmlns:a16="http://schemas.microsoft.com/office/drawing/2014/main" val="2057034290"/>
                    </a:ext>
                  </a:extLst>
                </a:gridCol>
              </a:tblGrid>
              <a:tr h="370840">
                <a:tc gridSpan="2">
                  <a:txBody>
                    <a:bodyPr/>
                    <a:lstStyle/>
                    <a:p>
                      <a:pPr algn="r"/>
                      <a:r>
                        <a:rPr lang="de-DE" sz="1800" b="0" dirty="0" smtClean="0">
                          <a:solidFill>
                            <a:schemeClr val="tx1"/>
                          </a:solidFill>
                        </a:rPr>
                        <a:t>Seite </a:t>
                      </a:r>
                      <a:fld id="{14EDA8F8-F8BC-4BA8-AAEA-070275FE8C20}" type="slidenum">
                        <a:rPr lang="de-DE" sz="1800" b="0" smtClean="0">
                          <a:solidFill>
                            <a:schemeClr val="tx1"/>
                          </a:solidFill>
                        </a:rPr>
                        <a:t>2</a:t>
                      </a:fld>
                      <a:endParaRPr lang="de-DE" sz="1800" b="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de-DE"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07070547"/>
                  </a:ext>
                </a:extLst>
              </a:tr>
              <a:tr h="370840">
                <a:tc grid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de-DE" sz="1400" b="1" dirty="0" smtClean="0">
                          <a:solidFill>
                            <a:schemeClr val="tx1"/>
                          </a:solidFill>
                        </a:rPr>
                        <a:t>Bearbeitungszeit: </a:t>
                      </a:r>
                      <a:r>
                        <a:rPr lang="de-DE" sz="1400" b="0" u="none" dirty="0" smtClean="0">
                          <a:solidFill>
                            <a:schemeClr val="tx1"/>
                          </a:solidFill>
                        </a:rPr>
                        <a:t>ca. </a:t>
                      </a:r>
                      <a:r>
                        <a:rPr lang="de-DE" sz="1400" b="0" u="none" dirty="0" smtClean="0">
                          <a:solidFill>
                            <a:srgbClr val="00B050"/>
                          </a:solidFill>
                        </a:rPr>
                        <a:t>60 </a:t>
                      </a:r>
                      <a:r>
                        <a:rPr lang="de-DE" sz="1400" b="0" u="none" dirty="0" smtClean="0">
                          <a:solidFill>
                            <a:schemeClr val="tx1"/>
                          </a:solidFill>
                        </a:rPr>
                        <a:t>Minuten.</a:t>
                      </a: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a:p>
                  </a:txBody>
                  <a:tcPr/>
                </a:tc>
                <a:extLst>
                  <a:ext uri="{0D108BD9-81ED-4DB2-BD59-A6C34878D82A}">
                    <a16:rowId xmlns:a16="http://schemas.microsoft.com/office/drawing/2014/main" val="1702650293"/>
                  </a:ext>
                </a:extLst>
              </a:tr>
              <a:tr h="370840">
                <a:tc gridSpan="2">
                  <a:txBody>
                    <a:bodyPr/>
                    <a:lstStyle/>
                    <a:p>
                      <a:r>
                        <a:rPr lang="de-DE" sz="1400" b="1" dirty="0" smtClean="0">
                          <a:solidFill>
                            <a:schemeClr val="tx1"/>
                          </a:solidFill>
                        </a:rPr>
                        <a:t>Einsatz</a:t>
                      </a:r>
                      <a:r>
                        <a:rPr lang="de-DE" sz="1400" b="1" baseline="0" dirty="0" smtClean="0">
                          <a:solidFill>
                            <a:schemeClr val="tx1"/>
                          </a:solidFill>
                        </a:rPr>
                        <a:t> im Unterricht:</a:t>
                      </a:r>
                      <a:r>
                        <a:rPr lang="de-DE" sz="1400" b="0" baseline="0" dirty="0" smtClean="0">
                          <a:solidFill>
                            <a:schemeClr val="tx1"/>
                          </a:solidFill>
                        </a:rPr>
                        <a:t> Diese Kiste kann vielfältig zur Einführung in die Stoffchemie (Reinstoff, Gemisch), die Analytik (Beobachten, Fühlen, Erhitzen) oder auch zur allgemeinen Sicherheitsbelehrung im Umgang mit Chemikalien (Probieren nur nach ausdrücklicher Genehmigung) genutzt werden. Die Experimente können durch Lernende in Einzel- oder Partnerarbeit durchgeführt werden.</a:t>
                      </a:r>
                      <a:endParaRPr lang="de-DE" sz="1400" b="1" baseline="0" dirty="0" smtClean="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982035"/>
                  </a:ext>
                </a:extLst>
              </a:tr>
              <a:tr h="370840">
                <a:tc>
                  <a:txBody>
                    <a:bodyPr/>
                    <a:lstStyle/>
                    <a:p>
                      <a:r>
                        <a:rPr lang="de-DE" sz="1400" b="1" dirty="0" smtClean="0">
                          <a:solidFill>
                            <a:schemeClr val="tx1"/>
                          </a:solidFill>
                        </a:rPr>
                        <a:t>Materialliste:</a:t>
                      </a:r>
                    </a:p>
                    <a:p>
                      <a:pPr marL="177800" indent="-177800">
                        <a:buFont typeface="Arial" panose="020B0604020202020204" pitchFamily="34" charset="0"/>
                        <a:buChar char="•"/>
                      </a:pPr>
                      <a:r>
                        <a:rPr lang="de-DE" sz="1400" b="0" dirty="0" smtClean="0">
                          <a:solidFill>
                            <a:schemeClr val="tx1"/>
                          </a:solidFill>
                        </a:rPr>
                        <a:t>Box mit Deckel 30*19*14cm, z.B.</a:t>
                      </a:r>
                      <a:r>
                        <a:rPr lang="de-DE" sz="1400" b="0" baseline="0" dirty="0" smtClean="0">
                          <a:solidFill>
                            <a:schemeClr val="tx1"/>
                          </a:solidFill>
                        </a:rPr>
                        <a:t> </a:t>
                      </a:r>
                      <a:r>
                        <a:rPr lang="de-DE" sz="1400" b="0" baseline="0" dirty="0" err="1" smtClean="0">
                          <a:solidFill>
                            <a:schemeClr val="tx1"/>
                          </a:solidFill>
                        </a:rPr>
                        <a:t>Rival</a:t>
                      </a:r>
                      <a:r>
                        <a:rPr lang="de-DE" sz="1400" b="0" baseline="0" dirty="0" smtClean="0">
                          <a:solidFill>
                            <a:schemeClr val="tx1"/>
                          </a:solidFill>
                        </a:rPr>
                        <a:t> </a:t>
                      </a:r>
                      <a:r>
                        <a:rPr lang="de-DE" sz="1400" b="0" baseline="0" smtClean="0">
                          <a:solidFill>
                            <a:schemeClr val="tx1"/>
                          </a:solidFill>
                        </a:rPr>
                        <a:t>Eurobox</a:t>
                      </a:r>
                      <a:endParaRPr lang="de-DE" sz="1400" b="0" baseline="0" dirty="0" smtClean="0">
                        <a:solidFill>
                          <a:schemeClr val="tx1"/>
                        </a:solidFill>
                      </a:endParaRPr>
                    </a:p>
                    <a:p>
                      <a:pPr marL="177800" indent="-177800">
                        <a:buFont typeface="Arial" panose="020B0604020202020204" pitchFamily="34" charset="0"/>
                        <a:buChar char="•"/>
                      </a:pPr>
                      <a:r>
                        <a:rPr lang="de-DE" sz="1400" b="0" baseline="0" dirty="0" smtClean="0">
                          <a:solidFill>
                            <a:schemeClr val="tx1"/>
                          </a:solidFill>
                        </a:rPr>
                        <a:t>Styropor-Schneidegerät, z. B. </a:t>
                      </a:r>
                      <a:r>
                        <a:rPr lang="de-DE" sz="1400" b="0" baseline="0" dirty="0" err="1" smtClean="0">
                          <a:solidFill>
                            <a:schemeClr val="tx1"/>
                          </a:solidFill>
                        </a:rPr>
                        <a:t>Proxxon</a:t>
                      </a:r>
                      <a:endParaRPr lang="de-DE" sz="1400" b="0" baseline="0" dirty="0" smtClean="0">
                        <a:solidFill>
                          <a:schemeClr val="tx1"/>
                        </a:solidFill>
                      </a:endParaRPr>
                    </a:p>
                    <a:p>
                      <a:pPr marL="177800" indent="-177800">
                        <a:buFont typeface="Arial" panose="020B0604020202020204" pitchFamily="34" charset="0"/>
                        <a:buChar char="•"/>
                      </a:pPr>
                      <a:r>
                        <a:rPr lang="de-DE" sz="1400" b="0" baseline="0" dirty="0" smtClean="0">
                          <a:solidFill>
                            <a:schemeClr val="tx1"/>
                          </a:solidFill>
                        </a:rPr>
                        <a:t>Styropor und Styrodur (Maße: 24,3*14,6*1cm)</a:t>
                      </a:r>
                    </a:p>
                    <a:p>
                      <a:pPr marL="177800" indent="-177800">
                        <a:buFont typeface="Arial" panose="020B0604020202020204" pitchFamily="34" charset="0"/>
                        <a:buChar char="•"/>
                      </a:pPr>
                      <a:r>
                        <a:rPr lang="de-DE" sz="1400" b="0" baseline="0" dirty="0" smtClean="0">
                          <a:solidFill>
                            <a:schemeClr val="tx1"/>
                          </a:solidFill>
                        </a:rPr>
                        <a:t>Styroporkleber</a:t>
                      </a:r>
                    </a:p>
                    <a:p>
                      <a:pPr marL="177800" indent="-177800">
                        <a:buFont typeface="Arial" panose="020B0604020202020204" pitchFamily="34" charset="0"/>
                        <a:buChar char="•"/>
                      </a:pPr>
                      <a:r>
                        <a:rPr lang="de-DE" sz="1400" b="0" baseline="0" dirty="0" smtClean="0">
                          <a:solidFill>
                            <a:schemeClr val="tx1"/>
                          </a:solidFill>
                        </a:rPr>
                        <a:t>Pinsel, Farbe (weiße Wandfarbe)</a:t>
                      </a:r>
                    </a:p>
                    <a:p>
                      <a:pPr marL="177800" indent="-177800">
                        <a:buFont typeface="Arial" panose="020B0604020202020204" pitchFamily="34" charset="0"/>
                        <a:buChar char="•"/>
                      </a:pPr>
                      <a:r>
                        <a:rPr lang="de-DE" sz="1400" b="0" baseline="0" dirty="0" smtClean="0">
                          <a:solidFill>
                            <a:schemeClr val="tx1"/>
                          </a:solidFill>
                        </a:rPr>
                        <a:t>Dokumententasche DIN A4, quer mit Klettverschluss, z. B. Amazon</a:t>
                      </a:r>
                    </a:p>
                    <a:p>
                      <a:pPr marL="177800" indent="-177800">
                        <a:buFont typeface="Arial" panose="020B0604020202020204" pitchFamily="34" charset="0"/>
                        <a:buChar char="•"/>
                      </a:pPr>
                      <a:r>
                        <a:rPr lang="de-DE" sz="1400" b="0" baseline="0" dirty="0" smtClean="0">
                          <a:solidFill>
                            <a:schemeClr val="tx1"/>
                          </a:solidFill>
                        </a:rPr>
                        <a:t>Klebeband, beidseitig klebend</a:t>
                      </a:r>
                    </a:p>
                    <a:p>
                      <a:pPr marL="177800" indent="-177800">
                        <a:buFont typeface="Arial" panose="020B0604020202020204" pitchFamily="34" charset="0"/>
                        <a:buChar char="•"/>
                      </a:pPr>
                      <a:r>
                        <a:rPr lang="de-DE" sz="1400" b="0" baseline="0" dirty="0" smtClean="0">
                          <a:solidFill>
                            <a:schemeClr val="tx1"/>
                          </a:solidFill>
                        </a:rPr>
                        <a:t>16 Blatt Kopierpapier, 160g/cm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Ringbinde-Gerät, z. B. General Office</a:t>
                      </a:r>
                    </a:p>
                    <a:p>
                      <a:pPr marL="177800" indent="-177800">
                        <a:buFont typeface="Arial" panose="020B0604020202020204" pitchFamily="34" charset="0"/>
                        <a:buChar char="•"/>
                      </a:pPr>
                      <a:r>
                        <a:rPr lang="de-DE" sz="1400" b="0" baseline="0" dirty="0" smtClean="0">
                          <a:solidFill>
                            <a:schemeClr val="tx1"/>
                          </a:solidFill>
                        </a:rPr>
                        <a:t>Ringbindung, schwarz, 10mm</a:t>
                      </a:r>
                    </a:p>
                    <a:p>
                      <a:pPr marL="177800" indent="-177800">
                        <a:buFont typeface="Arial" panose="020B0604020202020204" pitchFamily="34" charset="0"/>
                        <a:buChar char="•"/>
                      </a:pPr>
                      <a:r>
                        <a:rPr lang="de-DE" sz="1400" b="0" baseline="0" dirty="0" smtClean="0">
                          <a:solidFill>
                            <a:schemeClr val="tx1"/>
                          </a:solidFill>
                        </a:rPr>
                        <a:t>2 Blatt Kopierpapier, 80g/cm</a:t>
                      </a:r>
                      <a:r>
                        <a:rPr lang="de-DE" sz="1400" b="0" baseline="30000" dirty="0" smtClean="0">
                          <a:solidFill>
                            <a:schemeClr val="tx1"/>
                          </a:solidFill>
                        </a:rPr>
                        <a:t>2</a:t>
                      </a:r>
                    </a:p>
                    <a:p>
                      <a:pPr marL="177800" indent="-177800">
                        <a:buFont typeface="Arial" panose="020B0604020202020204" pitchFamily="34" charset="0"/>
                        <a:buChar char="•"/>
                      </a:pPr>
                      <a:r>
                        <a:rPr lang="de-DE" sz="1400" b="0" baseline="0" dirty="0" smtClean="0">
                          <a:solidFill>
                            <a:schemeClr val="tx1"/>
                          </a:solidFill>
                        </a:rPr>
                        <a:t>Selbstklebende Folie, transparent</a:t>
                      </a:r>
                    </a:p>
                    <a:p>
                      <a:pPr marL="185738" indent="-185738">
                        <a:buFont typeface="Arial" panose="020B0604020202020204" pitchFamily="34" charset="0"/>
                        <a:buChar char="•"/>
                      </a:pPr>
                      <a:r>
                        <a:rPr lang="de-DE" sz="1400" dirty="0" smtClean="0">
                          <a:solidFill>
                            <a:schemeClr val="tx1"/>
                          </a:solidFill>
                        </a:rPr>
                        <a:t>6 Proben-Becher,</a:t>
                      </a:r>
                      <a:r>
                        <a:rPr lang="de-DE" sz="1400" baseline="0" dirty="0" smtClean="0">
                          <a:solidFill>
                            <a:schemeClr val="tx1"/>
                          </a:solidFill>
                        </a:rPr>
                        <a:t> 60mL</a:t>
                      </a:r>
                    </a:p>
                    <a:p>
                      <a:pPr marL="185738" indent="-185738">
                        <a:buFont typeface="Arial" panose="020B0604020202020204" pitchFamily="34" charset="0"/>
                        <a:buChar char="•"/>
                      </a:pPr>
                      <a:r>
                        <a:rPr lang="de-DE" sz="1400" baseline="0" dirty="0" smtClean="0">
                          <a:solidFill>
                            <a:schemeClr val="tx1"/>
                          </a:solidFill>
                        </a:rPr>
                        <a:t>3 Chemiker-Doppelspatel, L=150mm, B=6mm</a:t>
                      </a: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5738" indent="-185738">
                        <a:buFont typeface="Arial" panose="020B0604020202020204" pitchFamily="34" charset="0"/>
                        <a:buChar char="•"/>
                      </a:pPr>
                      <a:r>
                        <a:rPr lang="de-DE" sz="1400" baseline="0" dirty="0" smtClean="0">
                          <a:solidFill>
                            <a:schemeClr val="tx1"/>
                          </a:solidFill>
                        </a:rPr>
                        <a:t>3 Uhrgläser, d=60mm</a:t>
                      </a:r>
                    </a:p>
                    <a:p>
                      <a:pPr marL="185738" indent="-185738">
                        <a:buFont typeface="Arial" panose="020B0604020202020204" pitchFamily="34" charset="0"/>
                        <a:buChar char="•"/>
                      </a:pPr>
                      <a:r>
                        <a:rPr lang="de-DE" sz="1400" baseline="0" dirty="0" smtClean="0">
                          <a:solidFill>
                            <a:schemeClr val="tx1"/>
                          </a:solidFill>
                        </a:rPr>
                        <a:t>1 Teelicht</a:t>
                      </a:r>
                    </a:p>
                    <a:p>
                      <a:pPr marL="185738" indent="-185738">
                        <a:buFont typeface="Arial" panose="020B0604020202020204" pitchFamily="34" charset="0"/>
                        <a:buChar char="•"/>
                      </a:pPr>
                      <a:r>
                        <a:rPr lang="de-DE" sz="1400" baseline="0" dirty="0" smtClean="0">
                          <a:solidFill>
                            <a:schemeClr val="tx1"/>
                          </a:solidFill>
                        </a:rPr>
                        <a:t>1 Lupe, Vergrößerung 5x</a:t>
                      </a:r>
                    </a:p>
                    <a:p>
                      <a:pPr marL="185738" indent="-185738">
                        <a:buFont typeface="Arial" panose="020B0604020202020204" pitchFamily="34" charset="0"/>
                        <a:buChar char="•"/>
                      </a:pPr>
                      <a:r>
                        <a:rPr lang="de-DE" sz="1400" baseline="0" dirty="0" smtClean="0">
                          <a:solidFill>
                            <a:schemeClr val="tx1"/>
                          </a:solidFill>
                        </a:rPr>
                        <a:t>1 Universalindikator-Papier</a:t>
                      </a:r>
                    </a:p>
                    <a:p>
                      <a:pPr marL="185738" indent="-185738">
                        <a:buFont typeface="Arial" panose="020B0604020202020204" pitchFamily="34" charset="0"/>
                        <a:buChar char="•"/>
                      </a:pPr>
                      <a:r>
                        <a:rPr lang="de-DE" sz="1400" baseline="0" dirty="0" smtClean="0">
                          <a:solidFill>
                            <a:schemeClr val="tx1"/>
                          </a:solidFill>
                        </a:rPr>
                        <a:t>1 Leitfähigkeits-Prüfer, Bauanleitung in der Datei „ek03_II_Bauplan“</a:t>
                      </a:r>
                    </a:p>
                    <a:p>
                      <a:pPr marL="185738" indent="-185738">
                        <a:buFont typeface="Arial" panose="020B0604020202020204" pitchFamily="34" charset="0"/>
                        <a:buChar char="•"/>
                      </a:pPr>
                      <a:r>
                        <a:rPr lang="de-DE" sz="1400" baseline="0" dirty="0" smtClean="0">
                          <a:solidFill>
                            <a:schemeClr val="tx1"/>
                          </a:solidFill>
                        </a:rPr>
                        <a:t>Säckchen 100x150mm</a:t>
                      </a:r>
                    </a:p>
                    <a:p>
                      <a:pPr marL="185738" indent="-185738">
                        <a:buFont typeface="Arial" panose="020B0604020202020204" pitchFamily="34" charset="0"/>
                        <a:buChar char="•"/>
                      </a:pPr>
                      <a:r>
                        <a:rPr lang="de-DE" sz="1400" baseline="0" dirty="0" smtClean="0">
                          <a:solidFill>
                            <a:schemeClr val="tx1"/>
                          </a:solidFill>
                        </a:rPr>
                        <a:t>1 Satz Geometrische Formen, z. B. Amazon</a:t>
                      </a:r>
                    </a:p>
                    <a:p>
                      <a:pPr marL="185738" indent="-185738">
                        <a:buFont typeface="Arial" panose="020B0604020202020204" pitchFamily="34" charset="0"/>
                        <a:buChar char="•"/>
                      </a:pPr>
                      <a:r>
                        <a:rPr lang="de-DE" sz="1400" baseline="0" dirty="0" smtClean="0">
                          <a:solidFill>
                            <a:schemeClr val="tx1"/>
                          </a:solidFill>
                        </a:rPr>
                        <a:t>Druckverschluss-Beutel, 100x150mm</a:t>
                      </a:r>
                    </a:p>
                    <a:p>
                      <a:pPr marL="185738" indent="-185738">
                        <a:buFont typeface="Arial" panose="020B0604020202020204" pitchFamily="34" charset="0"/>
                        <a:buChar char="•"/>
                      </a:pPr>
                      <a:r>
                        <a:rPr lang="de-DE" sz="1400" baseline="0" dirty="0" smtClean="0">
                          <a:solidFill>
                            <a:schemeClr val="tx1"/>
                          </a:solidFill>
                        </a:rPr>
                        <a:t>Alufolie</a:t>
                      </a:r>
                    </a:p>
                    <a:p>
                      <a:pPr marL="185738" indent="-185738">
                        <a:buFont typeface="Arial" panose="020B0604020202020204" pitchFamily="34" charset="0"/>
                        <a:buChar char="•"/>
                      </a:pPr>
                      <a:r>
                        <a:rPr lang="de-DE" sz="1400" baseline="0" dirty="0" smtClean="0">
                          <a:solidFill>
                            <a:schemeClr val="tx1"/>
                          </a:solidFill>
                        </a:rPr>
                        <a:t>Zucker</a:t>
                      </a:r>
                    </a:p>
                    <a:p>
                      <a:pPr marL="185738" indent="-185738">
                        <a:buFont typeface="Arial" panose="020B0604020202020204" pitchFamily="34" charset="0"/>
                        <a:buChar char="•"/>
                      </a:pPr>
                      <a:r>
                        <a:rPr lang="de-DE" sz="1400" baseline="0" dirty="0" smtClean="0">
                          <a:solidFill>
                            <a:schemeClr val="tx1"/>
                          </a:solidFill>
                        </a:rPr>
                        <a:t>Kochsalz</a:t>
                      </a:r>
                    </a:p>
                    <a:p>
                      <a:pPr marL="185738" indent="-185738">
                        <a:buFont typeface="Arial" panose="020B0604020202020204" pitchFamily="34" charset="0"/>
                        <a:buChar char="•"/>
                      </a:pPr>
                      <a:r>
                        <a:rPr lang="de-DE" sz="1400" baseline="0" dirty="0" smtClean="0">
                          <a:solidFill>
                            <a:schemeClr val="tx1"/>
                          </a:solidFill>
                        </a:rPr>
                        <a:t>Zitronensäure</a:t>
                      </a:r>
                    </a:p>
                    <a:p>
                      <a:pPr marL="185738" indent="-185738">
                        <a:buFont typeface="Arial" panose="020B0604020202020204" pitchFamily="34" charset="0"/>
                        <a:buChar char="•"/>
                      </a:pPr>
                      <a:r>
                        <a:rPr lang="de-DE" sz="1400" baseline="0" dirty="0" smtClean="0">
                          <a:solidFill>
                            <a:schemeClr val="tx1"/>
                          </a:solidFill>
                        </a:rPr>
                        <a:t>Natriumiodid</a:t>
                      </a:r>
                    </a:p>
                    <a:p>
                      <a:pPr marL="0" indent="0">
                        <a:buFont typeface="+mj-lt"/>
                        <a:buNone/>
                      </a:pPr>
                      <a:r>
                        <a:rPr lang="de-DE" sz="1400" b="1" baseline="0" dirty="0" smtClean="0">
                          <a:solidFill>
                            <a:schemeClr val="tx2"/>
                          </a:solidFill>
                        </a:rPr>
                        <a:t>Externes Material:</a:t>
                      </a:r>
                    </a:p>
                    <a:p>
                      <a:pPr marL="185738" indent="-185738">
                        <a:buFont typeface="Arial" panose="020B0604020202020204" pitchFamily="34" charset="0"/>
                        <a:buChar char="•"/>
                      </a:pPr>
                      <a:r>
                        <a:rPr lang="de-DE" sz="1400" dirty="0" smtClean="0">
                          <a:solidFill>
                            <a:schemeClr val="tx2"/>
                          </a:solidFill>
                        </a:rPr>
                        <a:t>Ggf. </a:t>
                      </a:r>
                      <a:r>
                        <a:rPr lang="de-DE" sz="1400" smtClean="0">
                          <a:solidFill>
                            <a:schemeClr val="tx2"/>
                          </a:solidFill>
                        </a:rPr>
                        <a:t>Auflichtmikroskop</a:t>
                      </a:r>
                      <a:endParaRPr lang="de-DE" sz="1400" smtClean="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9886683"/>
                  </a:ext>
                </a:extLst>
              </a:tr>
              <a:tr h="370840">
                <a:tc gridSpan="2">
                  <a:txBody>
                    <a:bodyPr/>
                    <a:lstStyle/>
                    <a:p>
                      <a:r>
                        <a:rPr lang="de-DE" sz="1400" b="1" dirty="0" smtClean="0">
                          <a:solidFill>
                            <a:schemeClr val="tx1"/>
                          </a:solidFill>
                        </a:rPr>
                        <a:t>Kosten:</a:t>
                      </a:r>
                      <a:r>
                        <a:rPr lang="de-DE" sz="1400" b="0" dirty="0" smtClean="0">
                          <a:solidFill>
                            <a:schemeClr val="tx1"/>
                          </a:solidFill>
                        </a:rPr>
                        <a:t> ca. 38€ (ohne Schneide- und Ringbinde-Gerät).</a:t>
                      </a:r>
                      <a:endParaRPr lang="de-DE" sz="1400" b="1"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0195975"/>
                  </a:ext>
                </a:extLst>
              </a:tr>
              <a:tr h="370840">
                <a:tc gridSpan="2">
                  <a:txBody>
                    <a:bodyPr/>
                    <a:lstStyle/>
                    <a:p>
                      <a:r>
                        <a:rPr lang="de-DE" sz="1400" b="1" dirty="0" smtClean="0">
                          <a:solidFill>
                            <a:schemeClr val="tx1"/>
                          </a:solidFill>
                        </a:rPr>
                        <a:t>Bauzeit:</a:t>
                      </a:r>
                      <a:r>
                        <a:rPr lang="de-DE" sz="1400" b="0" dirty="0" smtClean="0">
                          <a:solidFill>
                            <a:schemeClr val="tx1"/>
                          </a:solidFill>
                        </a:rPr>
                        <a:t> ca. 60 Minuten/Kiste (ohne Trockenzeiten). </a:t>
                      </a:r>
                      <a:r>
                        <a:rPr lang="de-DE" sz="1400" b="1" dirty="0" smtClean="0">
                          <a:solidFill>
                            <a:schemeClr val="tx1"/>
                          </a:solidFill>
                        </a:rPr>
                        <a:t> </a:t>
                      </a:r>
                      <a:endParaRPr lang="de-DE" sz="1400" b="1"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de-DE" sz="1400" dirty="0">
                        <a:solidFill>
                          <a:schemeClr val="tx1"/>
                        </a:solidFill>
                      </a:endParaRPr>
                    </a:p>
                  </a:txBody>
                  <a:tcPr marL="92632" marR="926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970848"/>
                  </a:ext>
                </a:extLst>
              </a:tr>
            </a:tbl>
          </a:graphicData>
        </a:graphic>
      </p:graphicFrame>
    </p:spTree>
    <p:extLst>
      <p:ext uri="{BB962C8B-B14F-4D97-AF65-F5344CB8AC3E}">
        <p14:creationId xmlns:p14="http://schemas.microsoft.com/office/powerpoint/2010/main" val="1799405993"/>
      </p:ext>
    </p:extLst>
  </p:cSld>
  <p:clrMapOvr>
    <a:masterClrMapping/>
  </p:clrMapOvr>
</p:sld>
</file>

<file path=ppt/theme/theme1.xml><?xml version="1.0" encoding="utf-8"?>
<a:theme xmlns:a="http://schemas.openxmlformats.org/drawingml/2006/main" name="Office">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565</Words>
  <Application>Microsoft Office PowerPoint</Application>
  <PresentationFormat>A4-Papier (210 x 297 mm)</PresentationFormat>
  <Paragraphs>60</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Calibri</vt:lpstr>
      <vt:lpstr>Office</vt:lpstr>
      <vt:lpstr>Lehrerinformation (Chemiker bei der Feuerwehr) Stand 28.08.2018</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Regina</cp:lastModifiedBy>
  <cp:revision>45</cp:revision>
  <cp:lastPrinted>2018-03-14T07:50:04Z</cp:lastPrinted>
  <dcterms:created xsi:type="dcterms:W3CDTF">2016-04-26T06:40:50Z</dcterms:created>
  <dcterms:modified xsi:type="dcterms:W3CDTF">2018-08-28T06:12:11Z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