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492" y="96"/>
      </p:cViewPr>
      <p:guideLst>
        <p:guide orient="horz" pos="3120"/>
        <p:guide pos="2160"/>
        <p:guide pos="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000" y="2812686"/>
            <a:ext cx="5760000" cy="1440000"/>
          </a:xfrm>
        </p:spPr>
        <p:txBody>
          <a:bodyPr anchor="ctr">
            <a:noAutofit/>
          </a:bodyPr>
          <a:lstStyle>
            <a:lvl1pPr algn="ctr">
              <a:defRPr sz="28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1582" y="4493442"/>
            <a:ext cx="4354286" cy="1159873"/>
          </a:xfrm>
        </p:spPr>
        <p:txBody>
          <a:bodyPr>
            <a:noAutofit/>
          </a:bodyPr>
          <a:lstStyle>
            <a:lvl1pPr marL="0" indent="0" algn="ctr">
              <a:buNone/>
              <a:defRPr sz="20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68662E8-8D59-47B0-816F-F025715B59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8726" y="363538"/>
            <a:ext cx="5759999" cy="720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de-DE" dirty="0"/>
              <a:t>Name der Schule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642F37FE-46E2-4F14-BB0D-50FF8FF1B0B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17712" y="1349375"/>
            <a:ext cx="2880000" cy="1260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de-DE" dirty="0"/>
              <a:t>Schullogo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E9FF61BD-1320-4D0E-9198-E0301948A94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28725" y="5894071"/>
            <a:ext cx="3600000" cy="3600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1773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5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7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36AB49B-C175-404D-A02F-A935F81C21C2}"/>
              </a:ext>
            </a:extLst>
          </p:cNvPr>
          <p:cNvSpPr/>
          <p:nvPr userDrawn="1"/>
        </p:nvSpPr>
        <p:spPr>
          <a:xfrm>
            <a:off x="549000" y="304799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BA5CD29-7436-4803-AF19-7034BC476BF5}"/>
              </a:ext>
            </a:extLst>
          </p:cNvPr>
          <p:cNvCxnSpPr/>
          <p:nvPr userDrawn="1"/>
        </p:nvCxnSpPr>
        <p:spPr>
          <a:xfrm>
            <a:off x="5200829" y="304573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0F429F4-CDF2-4C3F-9CD1-E75A6AC2D2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2003" y="322264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1DB7A2D-94EC-4114-A219-61A1F2CA79CF}"/>
              </a:ext>
            </a:extLst>
          </p:cNvPr>
          <p:cNvSpPr/>
          <p:nvPr userDrawn="1"/>
        </p:nvSpPr>
        <p:spPr>
          <a:xfrm>
            <a:off x="549000" y="1834347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91B22BF-2BE8-41BD-9F72-C6D301AF2E90}"/>
              </a:ext>
            </a:extLst>
          </p:cNvPr>
          <p:cNvCxnSpPr/>
          <p:nvPr userDrawn="1"/>
        </p:nvCxnSpPr>
        <p:spPr>
          <a:xfrm>
            <a:off x="5200829" y="1834121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C84F57F1-B229-48AF-900C-9199A1D58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35581" y="1837297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A0892971-54C0-4DB5-A27F-4CE14E7F2C64}"/>
              </a:ext>
            </a:extLst>
          </p:cNvPr>
          <p:cNvSpPr/>
          <p:nvPr userDrawn="1"/>
        </p:nvSpPr>
        <p:spPr>
          <a:xfrm>
            <a:off x="549000" y="3363443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723C390-10E6-40BC-AF1C-4D98C0626C87}"/>
              </a:ext>
            </a:extLst>
          </p:cNvPr>
          <p:cNvCxnSpPr/>
          <p:nvPr userDrawn="1"/>
        </p:nvCxnSpPr>
        <p:spPr>
          <a:xfrm>
            <a:off x="5200829" y="3363217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D8F575F9-ADE9-4A68-8524-E6842A23D0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35581" y="3380907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6233301-4BE2-43C8-96A4-3081BDAB89ED}"/>
              </a:ext>
            </a:extLst>
          </p:cNvPr>
          <p:cNvSpPr/>
          <p:nvPr userDrawn="1"/>
        </p:nvSpPr>
        <p:spPr>
          <a:xfrm>
            <a:off x="549000" y="4892991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74F77F3-8C60-4BEC-99A0-1E090749ECC3}"/>
              </a:ext>
            </a:extLst>
          </p:cNvPr>
          <p:cNvCxnSpPr/>
          <p:nvPr userDrawn="1"/>
        </p:nvCxnSpPr>
        <p:spPr>
          <a:xfrm>
            <a:off x="5200829" y="4892765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74B34FDD-4243-4533-9CAD-D5EE41DD90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35581" y="4910455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C20BAE8-A57B-476E-B7FC-CA42CFDAC6CF}"/>
              </a:ext>
            </a:extLst>
          </p:cNvPr>
          <p:cNvSpPr/>
          <p:nvPr userDrawn="1"/>
        </p:nvSpPr>
        <p:spPr>
          <a:xfrm>
            <a:off x="549000" y="6422087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F1EA1EDA-639A-4DA7-91C6-394CB881FFFD}"/>
              </a:ext>
            </a:extLst>
          </p:cNvPr>
          <p:cNvCxnSpPr/>
          <p:nvPr userDrawn="1"/>
        </p:nvCxnSpPr>
        <p:spPr>
          <a:xfrm>
            <a:off x="5200829" y="6421861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platzhalter 11">
            <a:extLst>
              <a:ext uri="{FF2B5EF4-FFF2-40B4-BE49-F238E27FC236}">
                <a16:creationId xmlns:a16="http://schemas.microsoft.com/office/drawing/2014/main" id="{4B8558CC-A3E7-4C33-B1F4-764A17B681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35581" y="6439861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6B6FFCE-6CCB-4AFF-B124-658A222A213B}"/>
              </a:ext>
            </a:extLst>
          </p:cNvPr>
          <p:cNvSpPr/>
          <p:nvPr userDrawn="1"/>
        </p:nvSpPr>
        <p:spPr>
          <a:xfrm>
            <a:off x="549000" y="7951635"/>
            <a:ext cx="576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/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89F9322A-10B7-48C6-8BBA-550A0ECA0DEB}"/>
              </a:ext>
            </a:extLst>
          </p:cNvPr>
          <p:cNvCxnSpPr/>
          <p:nvPr userDrawn="1"/>
        </p:nvCxnSpPr>
        <p:spPr>
          <a:xfrm>
            <a:off x="5200829" y="7951409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platzhalter 11">
            <a:extLst>
              <a:ext uri="{FF2B5EF4-FFF2-40B4-BE49-F238E27FC236}">
                <a16:creationId xmlns:a16="http://schemas.microsoft.com/office/drawing/2014/main" id="{49D3B077-BDC0-4889-9C37-B8755F9712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35581" y="7969409"/>
            <a:ext cx="3132000" cy="1404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9" name="Inhaltsplatzhalter 38">
            <a:extLst>
              <a:ext uri="{FF2B5EF4-FFF2-40B4-BE49-F238E27FC236}">
                <a16:creationId xmlns:a16="http://schemas.microsoft.com/office/drawing/2014/main" id="{5669C850-51AE-47D5-BE8F-A4B59FD07F50}"/>
              </a:ext>
            </a:extLst>
          </p:cNvPr>
          <p:cNvSpPr>
            <a:spLocks noGrp="1" noChangeAspect="1"/>
          </p:cNvSpPr>
          <p:nvPr>
            <p:ph sz="quarter" idx="22"/>
          </p:nvPr>
        </p:nvSpPr>
        <p:spPr>
          <a:xfrm>
            <a:off x="639148" y="394828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0" name="Inhaltsplatzhalter 38">
            <a:extLst>
              <a:ext uri="{FF2B5EF4-FFF2-40B4-BE49-F238E27FC236}">
                <a16:creationId xmlns:a16="http://schemas.microsoft.com/office/drawing/2014/main" id="{B33CFE90-8128-454E-809D-0BA1DD27D8B7}"/>
              </a:ext>
            </a:extLst>
          </p:cNvPr>
          <p:cNvSpPr>
            <a:spLocks noGrp="1" noChangeAspect="1"/>
          </p:cNvSpPr>
          <p:nvPr>
            <p:ph sz="quarter" idx="23"/>
          </p:nvPr>
        </p:nvSpPr>
        <p:spPr>
          <a:xfrm>
            <a:off x="639148" y="1924685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1" name="Inhaltsplatzhalter 38">
            <a:extLst>
              <a:ext uri="{FF2B5EF4-FFF2-40B4-BE49-F238E27FC236}">
                <a16:creationId xmlns:a16="http://schemas.microsoft.com/office/drawing/2014/main" id="{2349D02B-1B75-4F8C-9CA8-3B68900CBD22}"/>
              </a:ext>
            </a:extLst>
          </p:cNvPr>
          <p:cNvSpPr>
            <a:spLocks noGrp="1" noChangeAspect="1"/>
          </p:cNvSpPr>
          <p:nvPr>
            <p:ph sz="quarter" idx="24"/>
          </p:nvPr>
        </p:nvSpPr>
        <p:spPr>
          <a:xfrm>
            <a:off x="639148" y="3453471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2" name="Inhaltsplatzhalter 38">
            <a:extLst>
              <a:ext uri="{FF2B5EF4-FFF2-40B4-BE49-F238E27FC236}">
                <a16:creationId xmlns:a16="http://schemas.microsoft.com/office/drawing/2014/main" id="{E6CA7C8A-8004-499B-AA48-DC21E0E6C3BA}"/>
              </a:ext>
            </a:extLst>
          </p:cNvPr>
          <p:cNvSpPr>
            <a:spLocks noGrp="1" noChangeAspect="1"/>
          </p:cNvSpPr>
          <p:nvPr>
            <p:ph sz="quarter" idx="25"/>
          </p:nvPr>
        </p:nvSpPr>
        <p:spPr>
          <a:xfrm>
            <a:off x="639148" y="4983019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3" name="Inhaltsplatzhalter 38">
            <a:extLst>
              <a:ext uri="{FF2B5EF4-FFF2-40B4-BE49-F238E27FC236}">
                <a16:creationId xmlns:a16="http://schemas.microsoft.com/office/drawing/2014/main" id="{63B63CA8-D8AF-4B45-871A-0A88B4BB24CB}"/>
              </a:ext>
            </a:extLst>
          </p:cNvPr>
          <p:cNvSpPr>
            <a:spLocks noGrp="1" noChangeAspect="1"/>
          </p:cNvSpPr>
          <p:nvPr>
            <p:ph sz="quarter" idx="26"/>
          </p:nvPr>
        </p:nvSpPr>
        <p:spPr>
          <a:xfrm>
            <a:off x="639148" y="6512425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4" name="Inhaltsplatzhalter 38">
            <a:extLst>
              <a:ext uri="{FF2B5EF4-FFF2-40B4-BE49-F238E27FC236}">
                <a16:creationId xmlns:a16="http://schemas.microsoft.com/office/drawing/2014/main" id="{1C81E8CA-EE1F-4084-895B-9C790A5375E5}"/>
              </a:ext>
            </a:extLst>
          </p:cNvPr>
          <p:cNvSpPr>
            <a:spLocks noGrp="1" noChangeAspect="1"/>
          </p:cNvSpPr>
          <p:nvPr>
            <p:ph sz="quarter" idx="27"/>
          </p:nvPr>
        </p:nvSpPr>
        <p:spPr>
          <a:xfrm>
            <a:off x="639148" y="8041973"/>
            <a:ext cx="1260000" cy="1260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EC5CD94B-ADF4-4864-9CF2-9DC91AE7B7CE}"/>
              </a:ext>
            </a:extLst>
          </p:cNvPr>
          <p:cNvCxnSpPr/>
          <p:nvPr userDrawn="1"/>
        </p:nvCxnSpPr>
        <p:spPr>
          <a:xfrm>
            <a:off x="1991103" y="314644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9ACFC3BF-A663-487C-BFCB-B8B09E313EB8}"/>
              </a:ext>
            </a:extLst>
          </p:cNvPr>
          <p:cNvCxnSpPr/>
          <p:nvPr userDrawn="1"/>
        </p:nvCxnSpPr>
        <p:spPr>
          <a:xfrm>
            <a:off x="1991103" y="1834121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5751B7A1-7B24-47FD-9E4E-6862277CFBB3}"/>
              </a:ext>
            </a:extLst>
          </p:cNvPr>
          <p:cNvCxnSpPr/>
          <p:nvPr userDrawn="1"/>
        </p:nvCxnSpPr>
        <p:spPr>
          <a:xfrm>
            <a:off x="1991103" y="3365667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EF154E60-9278-44AF-A517-59DC5A2DA92D}"/>
              </a:ext>
            </a:extLst>
          </p:cNvPr>
          <p:cNvCxnSpPr/>
          <p:nvPr userDrawn="1"/>
        </p:nvCxnSpPr>
        <p:spPr>
          <a:xfrm>
            <a:off x="1998466" y="4889695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5080A514-9D2C-4AD6-830D-50FEB2987293}"/>
              </a:ext>
            </a:extLst>
          </p:cNvPr>
          <p:cNvCxnSpPr/>
          <p:nvPr userDrawn="1"/>
        </p:nvCxnSpPr>
        <p:spPr>
          <a:xfrm>
            <a:off x="1998466" y="6421861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19043F7D-4B97-4DDC-BC1D-4C93775D3829}"/>
              </a:ext>
            </a:extLst>
          </p:cNvPr>
          <p:cNvCxnSpPr/>
          <p:nvPr userDrawn="1"/>
        </p:nvCxnSpPr>
        <p:spPr>
          <a:xfrm>
            <a:off x="2011166" y="7950761"/>
            <a:ext cx="0" cy="14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83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36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68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594" y="1365200"/>
            <a:ext cx="5760000" cy="81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71" r:id="rId5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FB29D3B-27E9-4CF7-A61A-7FB3549CE2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Labor-Führerschein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FA89322-DBE7-4640-B580-DAE56853A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Vorname Name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A884063-BD3E-4F18-B577-772F15061B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Walter-Wagner-Gymnasium</a:t>
            </a:r>
          </a:p>
          <a:p>
            <a:r>
              <a:rPr lang="de-DE" dirty="0"/>
              <a:t>Musterstadt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04993020-AD2D-4676-ACE6-F2FD409D5D9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CEA4B9F-E0C0-45C7-AEF4-33258EB44B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Bild: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Von dir?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Von deiner Katze?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Ein faszinierender Gegenstand der mit Chemie zu tun hat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Was du dir unter Chemie vorstellst</a:t>
            </a:r>
          </a:p>
        </p:txBody>
      </p:sp>
    </p:spTree>
    <p:extLst>
      <p:ext uri="{BB962C8B-B14F-4D97-AF65-F5344CB8AC3E}">
        <p14:creationId xmlns:p14="http://schemas.microsoft.com/office/powerpoint/2010/main" val="265814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C9040B-E17B-487D-9FAF-7DDCA3079D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1800" b="1" dirty="0"/>
              <a:t>Kompetenz</a:t>
            </a:r>
            <a:r>
              <a:rPr lang="de-DE" dirty="0"/>
              <a:t>:</a:t>
            </a:r>
          </a:p>
          <a:p>
            <a:r>
              <a:rPr lang="de-DE" dirty="0"/>
              <a:t>Genauere Beschreibung der </a:t>
            </a:r>
            <a:r>
              <a:rPr lang="de-DE" dirty="0" smtClean="0"/>
              <a:t>genannten </a:t>
            </a:r>
            <a:r>
              <a:rPr lang="de-DE" dirty="0"/>
              <a:t>Kompetenz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AF5D7C-FF15-4B16-B378-F5A642CD26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Allgemeine Schutzausrüstung:</a:t>
            </a:r>
          </a:p>
          <a:p>
            <a:r>
              <a:rPr lang="de-DE" dirty="0"/>
              <a:t>Ich kann die allgemeinen Sicherheits- und Schutz-Maßnahmen zum Arbeiten im Labor anwenden</a:t>
            </a:r>
            <a:r>
              <a:rPr lang="de-DE" dirty="0" smtClean="0"/>
              <a:t>.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3BFA98E-B616-4C3F-B8B3-F3E216DEC3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/>
              <a:t>Gefahren-Symbole:</a:t>
            </a:r>
          </a:p>
          <a:p>
            <a:r>
              <a:rPr lang="de-DE" dirty="0" smtClean="0"/>
              <a:t>Ich kenne </a:t>
            </a:r>
            <a:r>
              <a:rPr lang="de-DE" dirty="0"/>
              <a:t>die Gefahren-Symbole und </a:t>
            </a:r>
            <a:r>
              <a:rPr lang="de-DE" dirty="0" smtClean="0"/>
              <a:t>kann </a:t>
            </a:r>
            <a:r>
              <a:rPr lang="de-DE" dirty="0"/>
              <a:t>entsprechende </a:t>
            </a:r>
            <a:r>
              <a:rPr lang="de-DE" dirty="0" smtClean="0"/>
              <a:t>Schutzmaß-nahmen </a:t>
            </a:r>
            <a:r>
              <a:rPr lang="de-DE" dirty="0"/>
              <a:t>beim Experimentieren </a:t>
            </a:r>
            <a:r>
              <a:rPr lang="de-DE" dirty="0" smtClean="0"/>
              <a:t>anwenden.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4794E87-C755-44FA-A1EE-E2F19E87F3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b="1" dirty="0"/>
              <a:t>Arbeiten mit Abzügen</a:t>
            </a:r>
            <a:r>
              <a:rPr lang="de-DE" dirty="0"/>
              <a:t>:</a:t>
            </a:r>
          </a:p>
          <a:p>
            <a:r>
              <a:rPr lang="de-DE" dirty="0" smtClean="0"/>
              <a:t>Ich weiß </a:t>
            </a:r>
            <a:r>
              <a:rPr lang="de-DE" dirty="0"/>
              <a:t>wie Abzüge funktionieren und </a:t>
            </a:r>
            <a:r>
              <a:rPr lang="de-DE" dirty="0" smtClean="0"/>
              <a:t>kann </a:t>
            </a:r>
            <a:r>
              <a:rPr lang="de-DE" dirty="0"/>
              <a:t>bei Bedarf </a:t>
            </a:r>
            <a:r>
              <a:rPr lang="de-DE" dirty="0" smtClean="0"/>
              <a:t>mit </a:t>
            </a:r>
            <a:r>
              <a:rPr lang="de-DE" dirty="0"/>
              <a:t>Abzügen arbeiten.</a:t>
            </a:r>
          </a:p>
        </p:txBody>
      </p:sp>
      <p:sp>
        <p:nvSpPr>
          <p:cNvPr id="89" name="Textplatzhalter 88">
            <a:extLst>
              <a:ext uri="{FF2B5EF4-FFF2-40B4-BE49-F238E27FC236}">
                <a16:creationId xmlns:a16="http://schemas.microsoft.com/office/drawing/2014/main" id="{945DE0FB-7DFD-46FC-B764-C5F026C53D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b="1" dirty="0"/>
              <a:t>Labor-Tagebuch verfassen:</a:t>
            </a:r>
          </a:p>
          <a:p>
            <a:r>
              <a:rPr lang="de-DE" dirty="0" smtClean="0"/>
              <a:t>Ich weiß, </a:t>
            </a:r>
            <a:r>
              <a:rPr lang="de-DE" dirty="0"/>
              <a:t>aus welchen Teilen ein Versuchsprotokoll aufgebaut ist und </a:t>
            </a:r>
            <a:r>
              <a:rPr lang="de-DE" dirty="0" smtClean="0"/>
              <a:t>kann </a:t>
            </a:r>
            <a:r>
              <a:rPr lang="de-DE" dirty="0"/>
              <a:t>selbst ein Protokoll zu einem Experiment erstellen.</a:t>
            </a:r>
          </a:p>
        </p:txBody>
      </p:sp>
      <p:sp>
        <p:nvSpPr>
          <p:cNvPr id="90" name="Textplatzhalter 89">
            <a:extLst>
              <a:ext uri="{FF2B5EF4-FFF2-40B4-BE49-F238E27FC236}">
                <a16:creationId xmlns:a16="http://schemas.microsoft.com/office/drawing/2014/main" id="{1FF36E85-97F7-4D0B-B919-B767789628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b="1" dirty="0"/>
              <a:t>Sicherer Umgang mit Feuer I:</a:t>
            </a:r>
          </a:p>
          <a:p>
            <a:r>
              <a:rPr lang="de-DE" dirty="0" smtClean="0"/>
              <a:t>Ich kann </a:t>
            </a:r>
            <a:r>
              <a:rPr lang="de-DE" dirty="0" smtClean="0"/>
              <a:t>eine Kerze und ein Teelicht </a:t>
            </a:r>
            <a:r>
              <a:rPr lang="de-DE" dirty="0" smtClean="0"/>
              <a:t>sicher anzünden </a:t>
            </a:r>
            <a:r>
              <a:rPr lang="de-DE" dirty="0"/>
              <a:t>und </a:t>
            </a:r>
            <a:r>
              <a:rPr lang="de-DE" dirty="0" smtClean="0"/>
              <a:t>ausblasen.</a:t>
            </a:r>
            <a:endParaRPr lang="de-DE" dirty="0"/>
          </a:p>
        </p:txBody>
      </p:sp>
      <p:sp>
        <p:nvSpPr>
          <p:cNvPr id="91" name="Inhaltsplatzhalter 90">
            <a:extLst>
              <a:ext uri="{FF2B5EF4-FFF2-40B4-BE49-F238E27FC236}">
                <a16:creationId xmlns:a16="http://schemas.microsoft.com/office/drawing/2014/main" id="{624E4969-A2CA-4343-962A-7BC2EFC8A871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7" name="Inhaltsplatzhalter 96">
            <a:extLst>
              <a:ext uri="{FF2B5EF4-FFF2-40B4-BE49-F238E27FC236}">
                <a16:creationId xmlns:a16="http://schemas.microsoft.com/office/drawing/2014/main" id="{C956B3B4-D935-4E9E-BE2C-3B95F7F77F0B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2"/>
          <a:stretch>
            <a:fillRect/>
          </a:stretch>
        </p:blipFill>
        <p:spPr>
          <a:xfrm>
            <a:off x="643967" y="1946359"/>
            <a:ext cx="1260475" cy="1215856"/>
          </a:xfrm>
          <a:prstGeom prst="rect">
            <a:avLst/>
          </a:prstGeom>
        </p:spPr>
      </p:pic>
      <p:pic>
        <p:nvPicPr>
          <p:cNvPr id="98" name="Inhaltsplatzhalter 97">
            <a:extLst>
              <a:ext uri="{FF2B5EF4-FFF2-40B4-BE49-F238E27FC236}">
                <a16:creationId xmlns:a16="http://schemas.microsoft.com/office/drawing/2014/main" id="{DEF1A51A-6C37-474E-8C9E-077E6C6B0C31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3"/>
          <a:stretch>
            <a:fillRect/>
          </a:stretch>
        </p:blipFill>
        <p:spPr>
          <a:xfrm>
            <a:off x="643967" y="3619196"/>
            <a:ext cx="1260475" cy="927709"/>
          </a:xfrm>
          <a:prstGeom prst="rect">
            <a:avLst/>
          </a:prstGeom>
        </p:spPr>
      </p:pic>
      <p:pic>
        <p:nvPicPr>
          <p:cNvPr id="99" name="Inhaltsplatzhalter 98">
            <a:extLst>
              <a:ext uri="{FF2B5EF4-FFF2-40B4-BE49-F238E27FC236}">
                <a16:creationId xmlns:a16="http://schemas.microsoft.com/office/drawing/2014/main" id="{D5B56B2E-4CC1-4F89-BB91-BD0157992ACC}"/>
              </a:ext>
            </a:extLst>
          </p:cNvPr>
          <p:cNvPicPr>
            <a:picLocks noGrp="1" noChangeAspect="1"/>
          </p:cNvPicPr>
          <p:nvPr>
            <p:ph sz="quarter" idx="25"/>
          </p:nvPr>
        </p:nvPicPr>
        <p:blipFill>
          <a:blip r:embed="rId4"/>
          <a:stretch>
            <a:fillRect/>
          </a:stretch>
        </p:blipFill>
        <p:spPr>
          <a:xfrm>
            <a:off x="644761" y="4983163"/>
            <a:ext cx="1258887" cy="1258887"/>
          </a:xfrm>
          <a:prstGeom prst="rect">
            <a:avLst/>
          </a:prstGeom>
        </p:spPr>
      </p:pic>
      <p:pic>
        <p:nvPicPr>
          <p:cNvPr id="101" name="Inhaltsplatzhalter 100">
            <a:extLst>
              <a:ext uri="{FF2B5EF4-FFF2-40B4-BE49-F238E27FC236}">
                <a16:creationId xmlns:a16="http://schemas.microsoft.com/office/drawing/2014/main" id="{D0E9F119-52AE-435A-B47F-BDF541F9DB6A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5"/>
          <a:stretch>
            <a:fillRect/>
          </a:stretch>
        </p:blipFill>
        <p:spPr>
          <a:xfrm>
            <a:off x="643967" y="8255042"/>
            <a:ext cx="1260475" cy="831766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D3E23E64-2DFA-483E-91C6-670D83050EA0}"/>
              </a:ext>
            </a:extLst>
          </p:cNvPr>
          <p:cNvSpPr txBox="1"/>
          <p:nvPr/>
        </p:nvSpPr>
        <p:spPr>
          <a:xfrm>
            <a:off x="5193493" y="332075"/>
            <a:ext cx="1123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Datum bei erfolgreicher Durchführung durch Lehrende + Signatur Lehrender</a:t>
            </a:r>
          </a:p>
        </p:txBody>
      </p:sp>
      <p:pic>
        <p:nvPicPr>
          <p:cNvPr id="100" name="Inhaltsplatzhalter 4">
            <a:extLst>
              <a:ext uri="{FF2B5EF4-FFF2-40B4-BE49-F238E27FC236}">
                <a16:creationId xmlns:a16="http://schemas.microsoft.com/office/drawing/2014/main" id="{4544398A-0A81-44C0-9424-A98EFB27896D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6"/>
          <a:stretch>
            <a:fillRect/>
          </a:stretch>
        </p:blipFill>
        <p:spPr>
          <a:xfrm>
            <a:off x="643967" y="6621111"/>
            <a:ext cx="1260475" cy="104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5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6C1F434-EF00-4AE5-8382-BB34EB2CE6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Sicherer Umgang mit Feuer II:</a:t>
            </a:r>
          </a:p>
          <a:p>
            <a:r>
              <a:rPr lang="de-DE" dirty="0" smtClean="0"/>
              <a:t>Ich kann einen Brenner sicher anzünden und ausmachen.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9E8426-F9F5-4A54-BEE6-E06CAF5B45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Sichereres Erhitzen I:</a:t>
            </a:r>
          </a:p>
          <a:p>
            <a:r>
              <a:rPr lang="de-DE" dirty="0" smtClean="0"/>
              <a:t>Ich kann ein Flüssigkeit im Reagenzglas über dem Brenner sicher erhitzen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391E32-3B12-4518-AB06-12747E816A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/>
              <a:t>Sicheres Erhitzen II:</a:t>
            </a:r>
          </a:p>
          <a:p>
            <a:r>
              <a:rPr lang="de-DE" dirty="0" smtClean="0"/>
              <a:t>Ich kann eine Flüssigkeit im Becherglas über dem Brenner sicher erhitzen.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E018F5-0A29-4B4C-B7D6-B07266891E8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b="1" dirty="0"/>
              <a:t>Trennmethoden I:</a:t>
            </a:r>
          </a:p>
          <a:p>
            <a:r>
              <a:rPr lang="de-DE" dirty="0" smtClean="0"/>
              <a:t>Ich kann einen Rundfilter für die Benutzung im Trichter falten.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3BA7DC1-11EC-48C9-92B2-27F83550BC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b="1" dirty="0"/>
              <a:t>Trennmethoden II:</a:t>
            </a:r>
          </a:p>
          <a:p>
            <a:r>
              <a:rPr lang="de-DE" dirty="0" smtClean="0"/>
              <a:t>Ich kann mit Rundfilter und Trichter den Aufbau für das Filtrieren aufbauen.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EAB2CB4-EB29-4E36-9517-AE46B1DB26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b="1" dirty="0"/>
              <a:t>Trennmethoden III:</a:t>
            </a:r>
          </a:p>
          <a:p>
            <a:r>
              <a:rPr lang="de-DE" dirty="0" smtClean="0"/>
              <a:t>Ich kann Dekantieren als Trennmethode durchführen.</a:t>
            </a:r>
            <a:endParaRPr lang="de-DE" dirty="0"/>
          </a:p>
        </p:txBody>
      </p:sp>
      <p:pic>
        <p:nvPicPr>
          <p:cNvPr id="17" name="Inhaltsplatzhalter 16">
            <a:extLst>
              <a:ext uri="{FF2B5EF4-FFF2-40B4-BE49-F238E27FC236}">
                <a16:creationId xmlns:a16="http://schemas.microsoft.com/office/drawing/2014/main" id="{7413C946-2607-4A42-9F9E-02C7914F2E88}"/>
              </a:ext>
            </a:extLst>
          </p:cNvPr>
          <p:cNvPicPr>
            <a:picLocks noGrp="1" noChangeAspect="1"/>
          </p:cNvPicPr>
          <p:nvPr>
            <p:ph sz="quarter" idx="25"/>
          </p:nvPr>
        </p:nvPicPr>
        <p:blipFill>
          <a:blip r:embed="rId2"/>
          <a:stretch>
            <a:fillRect/>
          </a:stretch>
        </p:blipFill>
        <p:spPr>
          <a:xfrm>
            <a:off x="643967" y="5375183"/>
            <a:ext cx="1260475" cy="474847"/>
          </a:xfrm>
          <a:prstGeom prst="rect">
            <a:avLst/>
          </a:prstGeom>
        </p:spPr>
      </p:pic>
      <p:pic>
        <p:nvPicPr>
          <p:cNvPr id="20" name="Inhaltsplatzhalter 19">
            <a:extLst>
              <a:ext uri="{FF2B5EF4-FFF2-40B4-BE49-F238E27FC236}">
                <a16:creationId xmlns:a16="http://schemas.microsoft.com/office/drawing/2014/main" id="{EB8A050F-B644-450D-8D45-77817A657EE8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3"/>
          <a:stretch>
            <a:fillRect/>
          </a:stretch>
        </p:blipFill>
        <p:spPr>
          <a:xfrm>
            <a:off x="767621" y="6511925"/>
            <a:ext cx="1013166" cy="1260475"/>
          </a:xfrm>
          <a:prstGeom prst="rect">
            <a:avLst/>
          </a:prstGeom>
        </p:spPr>
      </p:pic>
      <p:pic>
        <p:nvPicPr>
          <p:cNvPr id="21" name="Inhaltsplatzhalter 20">
            <a:extLst>
              <a:ext uri="{FF2B5EF4-FFF2-40B4-BE49-F238E27FC236}">
                <a16:creationId xmlns:a16="http://schemas.microsoft.com/office/drawing/2014/main" id="{CCF2152F-69FD-4208-9184-2FC839212328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4"/>
          <a:stretch>
            <a:fillRect/>
          </a:stretch>
        </p:blipFill>
        <p:spPr>
          <a:xfrm>
            <a:off x="643967" y="8112578"/>
            <a:ext cx="1260475" cy="1116694"/>
          </a:xfrm>
          <a:prstGeom prst="rect">
            <a:avLst/>
          </a:prstGeom>
        </p:spPr>
      </p:pic>
      <p:pic>
        <p:nvPicPr>
          <p:cNvPr id="14" name="Inhaltsplatzhalter 4">
            <a:extLst>
              <a:ext uri="{FF2B5EF4-FFF2-40B4-BE49-F238E27FC236}">
                <a16:creationId xmlns:a16="http://schemas.microsoft.com/office/drawing/2014/main" id="{B9A91DE5-35CF-4134-919D-6B0455BF4AF9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5"/>
          <a:stretch>
            <a:fillRect/>
          </a:stretch>
        </p:blipFill>
        <p:spPr>
          <a:xfrm>
            <a:off x="643967" y="429556"/>
            <a:ext cx="1260475" cy="1188763"/>
          </a:xfrm>
          <a:prstGeom prst="rect">
            <a:avLst/>
          </a:prstGeom>
        </p:spPr>
      </p:pic>
      <p:pic>
        <p:nvPicPr>
          <p:cNvPr id="15" name="Inhaltsplatzhalter 4">
            <a:extLst>
              <a:ext uri="{FF2B5EF4-FFF2-40B4-BE49-F238E27FC236}">
                <a16:creationId xmlns:a16="http://schemas.microsoft.com/office/drawing/2014/main" id="{258807D5-A371-472A-85A0-2554AB690F24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6"/>
          <a:stretch>
            <a:fillRect/>
          </a:stretch>
        </p:blipFill>
        <p:spPr>
          <a:xfrm>
            <a:off x="966330" y="2014744"/>
            <a:ext cx="615749" cy="1079086"/>
          </a:xfrm>
          <a:prstGeom prst="rect">
            <a:avLst/>
          </a:prstGeom>
        </p:spPr>
      </p:pic>
      <p:pic>
        <p:nvPicPr>
          <p:cNvPr id="16" name="Inhaltsplatzhalter 4">
            <a:extLst>
              <a:ext uri="{FF2B5EF4-FFF2-40B4-BE49-F238E27FC236}">
                <a16:creationId xmlns:a16="http://schemas.microsoft.com/office/drawing/2014/main" id="{5C49EB16-3525-42E4-9DF6-1B62680FE8B6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7"/>
          <a:stretch>
            <a:fillRect/>
          </a:stretch>
        </p:blipFill>
        <p:spPr>
          <a:xfrm>
            <a:off x="999860" y="3543507"/>
            <a:ext cx="54868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DF2C1B7-E1A0-45ED-82C6-8AC8701237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Arbeiten mit Pipetten I:</a:t>
            </a:r>
          </a:p>
          <a:p>
            <a:r>
              <a:rPr lang="de-DE" dirty="0" smtClean="0"/>
              <a:t>Ich kann </a:t>
            </a:r>
            <a:r>
              <a:rPr lang="de-DE" dirty="0" smtClean="0"/>
              <a:t>das </a:t>
            </a:r>
            <a:r>
              <a:rPr lang="de-DE" dirty="0"/>
              <a:t>Pipettieren von Lösungen mit Plastik- und Glas-Pipetten mit Hilfe von </a:t>
            </a:r>
            <a:r>
              <a:rPr lang="de-DE" dirty="0" err="1"/>
              <a:t>Pipettierhütchen</a:t>
            </a:r>
            <a:r>
              <a:rPr lang="de-DE" dirty="0"/>
              <a:t>.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1ABD25-DAEA-49CA-9376-8ED7366064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Arbeiten mit Pipetten II:</a:t>
            </a:r>
          </a:p>
          <a:p>
            <a:r>
              <a:rPr lang="de-DE" dirty="0" smtClean="0"/>
              <a:t>Ich kann das </a:t>
            </a:r>
            <a:r>
              <a:rPr lang="de-DE" dirty="0"/>
              <a:t>Pipettieren von Lösungen mit Voll- und Messpipetten mit Hilfe von </a:t>
            </a:r>
            <a:r>
              <a:rPr lang="de-DE" dirty="0" err="1"/>
              <a:t>Pipettierhilfen</a:t>
            </a:r>
            <a:r>
              <a:rPr lang="de-DE" dirty="0"/>
              <a:t> (Peleusball, </a:t>
            </a:r>
            <a:r>
              <a:rPr lang="de-DE" dirty="0" err="1"/>
              <a:t>pi</a:t>
            </a:r>
            <a:r>
              <a:rPr lang="de-DE" dirty="0"/>
              <a:t>-pump)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6E75EC-1CA4-4A2D-B0BD-E31C4A3AFF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/>
              <a:t>Temperaturen messen:</a:t>
            </a:r>
          </a:p>
          <a:p>
            <a:r>
              <a:rPr lang="de-DE" dirty="0" smtClean="0"/>
              <a:t>Ich kann mit einfachen Thermometern die Temperatur messen.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576D2D8-2432-468A-95E7-A7E6139D74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b="1" dirty="0"/>
              <a:t>Flüssigkeitsstände ablesen:</a:t>
            </a:r>
          </a:p>
          <a:p>
            <a:r>
              <a:rPr lang="de-DE" dirty="0" smtClean="0"/>
              <a:t>Ich kann einen </a:t>
            </a:r>
            <a:r>
              <a:rPr lang="de-DE" dirty="0"/>
              <a:t>Schellbach-Streifen benutzen, um einen Flüssigkeitsstand am Meniskus genau zu bestimmen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5F811FC-6AF9-4A97-AF0C-49B5D8D00D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b="1" dirty="0"/>
              <a:t>Titrationen durchführen:</a:t>
            </a:r>
          </a:p>
          <a:p>
            <a:r>
              <a:rPr lang="de-DE" dirty="0" smtClean="0"/>
              <a:t>Ich kann </a:t>
            </a:r>
            <a:r>
              <a:rPr lang="de-DE" dirty="0"/>
              <a:t>eine Säure-Base-Titration zur Konzentrationsbestimmung einer unbekannten Lösung durchführen.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6C543D-FC09-4B1D-9295-E7D29B298D3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b="1" dirty="0"/>
              <a:t>pH-Wert bestimmen:</a:t>
            </a:r>
          </a:p>
          <a:p>
            <a:r>
              <a:rPr lang="de-DE" dirty="0" smtClean="0"/>
              <a:t>Ich kann </a:t>
            </a:r>
            <a:r>
              <a:rPr lang="de-DE" dirty="0"/>
              <a:t>mit Hilfe von </a:t>
            </a:r>
            <a:r>
              <a:rPr lang="de-DE" dirty="0" smtClean="0"/>
              <a:t>pH-Papier </a:t>
            </a:r>
            <a:r>
              <a:rPr lang="de-DE" dirty="0"/>
              <a:t>den pH-Wert von Lösungen bestimmen.</a:t>
            </a:r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4C50B79C-D9A2-42FE-8BFD-D682C3A39624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2"/>
          <a:stretch>
            <a:fillRect/>
          </a:stretch>
        </p:blipFill>
        <p:spPr>
          <a:xfrm>
            <a:off x="670106" y="393700"/>
            <a:ext cx="1208197" cy="1260475"/>
          </a:xfrm>
          <a:prstGeom prst="rect">
            <a:avLst/>
          </a:prstGeom>
        </p:spPr>
      </p:pic>
      <p:pic>
        <p:nvPicPr>
          <p:cNvPr id="19" name="Inhaltsplatzhalter 18">
            <a:extLst>
              <a:ext uri="{FF2B5EF4-FFF2-40B4-BE49-F238E27FC236}">
                <a16:creationId xmlns:a16="http://schemas.microsoft.com/office/drawing/2014/main" id="{78CD6B9E-6DE4-4EBA-990E-BF6AEAADB82A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3"/>
          <a:stretch>
            <a:fillRect/>
          </a:stretch>
        </p:blipFill>
        <p:spPr>
          <a:xfrm>
            <a:off x="720359" y="3452813"/>
            <a:ext cx="1107690" cy="1260475"/>
          </a:xfrm>
          <a:prstGeom prst="rect">
            <a:avLst/>
          </a:prstGeom>
        </p:spPr>
      </p:pic>
      <p:pic>
        <p:nvPicPr>
          <p:cNvPr id="18" name="Inhaltsplatzhalter 17">
            <a:extLst>
              <a:ext uri="{FF2B5EF4-FFF2-40B4-BE49-F238E27FC236}">
                <a16:creationId xmlns:a16="http://schemas.microsoft.com/office/drawing/2014/main" id="{4E381591-6351-4DAD-8F8B-EA36EA369FAC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4"/>
          <a:stretch>
            <a:fillRect/>
          </a:stretch>
        </p:blipFill>
        <p:spPr>
          <a:xfrm>
            <a:off x="690926" y="1924050"/>
            <a:ext cx="1166557" cy="1260475"/>
          </a:xfrm>
          <a:prstGeom prst="rect">
            <a:avLst/>
          </a:prstGeom>
        </p:spPr>
      </p:pic>
      <p:pic>
        <p:nvPicPr>
          <p:cNvPr id="20" name="Inhaltsplatzhalter 23">
            <a:extLst>
              <a:ext uri="{FF2B5EF4-FFF2-40B4-BE49-F238E27FC236}">
                <a16:creationId xmlns:a16="http://schemas.microsoft.com/office/drawing/2014/main" id="{97F42F33-CF59-4455-A764-CF54881392DE}"/>
              </a:ext>
            </a:extLst>
          </p:cNvPr>
          <p:cNvPicPr>
            <a:picLocks noGrp="1" noChangeAspect="1"/>
          </p:cNvPicPr>
          <p:nvPr>
            <p:ph sz="quarter" idx="25"/>
          </p:nvPr>
        </p:nvPicPr>
        <p:blipFill>
          <a:blip r:embed="rId5"/>
          <a:stretch>
            <a:fillRect/>
          </a:stretch>
        </p:blipFill>
        <p:spPr>
          <a:xfrm>
            <a:off x="826681" y="4983163"/>
            <a:ext cx="895046" cy="1258887"/>
          </a:xfrm>
          <a:prstGeom prst="rect">
            <a:avLst/>
          </a:prstGeom>
        </p:spPr>
      </p:pic>
      <p:pic>
        <p:nvPicPr>
          <p:cNvPr id="21" name="Inhaltsplatzhalter 24">
            <a:extLst>
              <a:ext uri="{FF2B5EF4-FFF2-40B4-BE49-F238E27FC236}">
                <a16:creationId xmlns:a16="http://schemas.microsoft.com/office/drawing/2014/main" id="{DD832F7C-75CF-480A-BB2E-BE330B783182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6"/>
          <a:stretch>
            <a:fillRect/>
          </a:stretch>
        </p:blipFill>
        <p:spPr>
          <a:xfrm>
            <a:off x="971985" y="6511925"/>
            <a:ext cx="604438" cy="1260475"/>
          </a:xfrm>
          <a:prstGeom prst="rect">
            <a:avLst/>
          </a:prstGeom>
        </p:spPr>
      </p:pic>
      <p:pic>
        <p:nvPicPr>
          <p:cNvPr id="22" name="Inhaltsplatzhalter 4">
            <a:extLst>
              <a:ext uri="{FF2B5EF4-FFF2-40B4-BE49-F238E27FC236}">
                <a16:creationId xmlns:a16="http://schemas.microsoft.com/office/drawing/2014/main" id="{355AA7AF-088D-4979-84EE-E5DB6DB738D0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7"/>
          <a:stretch>
            <a:fillRect/>
          </a:stretch>
        </p:blipFill>
        <p:spPr>
          <a:xfrm>
            <a:off x="643967" y="8040688"/>
            <a:ext cx="1260475" cy="126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9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D887899-F24A-4292-B7AF-D0E852A3AA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Fachgemäßes Zerkleinern:</a:t>
            </a:r>
          </a:p>
          <a:p>
            <a:r>
              <a:rPr lang="de-DE" dirty="0" smtClean="0"/>
              <a:t>Ich kann mit Hilfe einer Reibschale Material zerkleinern.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D8CF16-6F42-4605-B3EE-E4CCAEC2FC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Spritzen-Technik:</a:t>
            </a:r>
          </a:p>
          <a:p>
            <a:r>
              <a:rPr lang="de-DE" dirty="0" smtClean="0"/>
              <a:t>Ich kann Spritzen mit Kanülen sicher bedienen (z. B. für </a:t>
            </a:r>
            <a:r>
              <a:rPr lang="de-DE" dirty="0" err="1" smtClean="0"/>
              <a:t>Microscale</a:t>
            </a:r>
            <a:r>
              <a:rPr lang="de-DE" dirty="0" smtClean="0"/>
              <a:t>-Techniken).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A9507F-CB86-4FDD-B908-53D3EEF447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/>
              <a:t>Reinigung von Gasen:</a:t>
            </a:r>
          </a:p>
          <a:p>
            <a:r>
              <a:rPr lang="de-DE" dirty="0" smtClean="0"/>
              <a:t>Ich kann eine Waschflasche zur Reinigung von Gasen einsetzen.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0E98CE9-3742-431F-AA79-CC6E0D614CF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b="1" dirty="0"/>
              <a:t>Gas-Nachweise I:</a:t>
            </a:r>
          </a:p>
          <a:p>
            <a:r>
              <a:rPr lang="de-DE" dirty="0" smtClean="0"/>
              <a:t>Ich kann den Nachweis auf Kohlenstoffdioxid führen.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8F49DBC-CD14-4B76-A258-161D2DEF57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b="1" dirty="0"/>
              <a:t>Gas-Nachweise II:</a:t>
            </a:r>
          </a:p>
          <a:p>
            <a:r>
              <a:rPr lang="de-DE" dirty="0" smtClean="0"/>
              <a:t>Ich kann </a:t>
            </a:r>
            <a:r>
              <a:rPr lang="de-DE" dirty="0"/>
              <a:t>zum Sauerstoff-Nachweis eine Glimmspan-Probe durchführen.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64DB503-3DE3-421A-BF1B-66F1C5A4AE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b="1" dirty="0"/>
              <a:t>Gas-Nachweise III:</a:t>
            </a:r>
          </a:p>
          <a:p>
            <a:r>
              <a:rPr lang="de-DE" dirty="0" smtClean="0"/>
              <a:t>Ich kann zum </a:t>
            </a:r>
            <a:r>
              <a:rPr lang="de-DE" dirty="0"/>
              <a:t>Wasserstoff-Nachweis eine Knallgas-Probe durchführen.</a:t>
            </a:r>
          </a:p>
        </p:txBody>
      </p:sp>
      <p:pic>
        <p:nvPicPr>
          <p:cNvPr id="14" name="Inhaltsplatzhalter 26">
            <a:extLst>
              <a:ext uri="{FF2B5EF4-FFF2-40B4-BE49-F238E27FC236}">
                <a16:creationId xmlns:a16="http://schemas.microsoft.com/office/drawing/2014/main" id="{97522231-2452-4A0C-8093-118C66063E80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2"/>
          <a:stretch>
            <a:fillRect/>
          </a:stretch>
        </p:blipFill>
        <p:spPr>
          <a:xfrm>
            <a:off x="708694" y="393700"/>
            <a:ext cx="1131020" cy="1260475"/>
          </a:xfrm>
          <a:prstGeom prst="rect">
            <a:avLst/>
          </a:prstGeom>
        </p:spPr>
      </p:pic>
      <p:pic>
        <p:nvPicPr>
          <p:cNvPr id="15" name="Inhaltsplatzhalter 27">
            <a:extLst>
              <a:ext uri="{FF2B5EF4-FFF2-40B4-BE49-F238E27FC236}">
                <a16:creationId xmlns:a16="http://schemas.microsoft.com/office/drawing/2014/main" id="{47FC43D3-92A7-41E0-B7CB-E5EC41CCDC5D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3"/>
          <a:stretch>
            <a:fillRect/>
          </a:stretch>
        </p:blipFill>
        <p:spPr>
          <a:xfrm>
            <a:off x="681259" y="1924050"/>
            <a:ext cx="1185890" cy="1260475"/>
          </a:xfrm>
          <a:prstGeom prst="rect">
            <a:avLst/>
          </a:prstGeom>
        </p:spPr>
      </p:pic>
      <p:pic>
        <p:nvPicPr>
          <p:cNvPr id="16" name="Inhaltsplatzhalter 28">
            <a:extLst>
              <a:ext uri="{FF2B5EF4-FFF2-40B4-BE49-F238E27FC236}">
                <a16:creationId xmlns:a16="http://schemas.microsoft.com/office/drawing/2014/main" id="{CCC65D16-9EE5-4CD0-8D56-010D5D27A8D8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4"/>
          <a:stretch>
            <a:fillRect/>
          </a:stretch>
        </p:blipFill>
        <p:spPr>
          <a:xfrm>
            <a:off x="769277" y="3452813"/>
            <a:ext cx="1009854" cy="1260475"/>
          </a:xfrm>
          <a:prstGeom prst="rect">
            <a:avLst/>
          </a:prstGeom>
        </p:spPr>
      </p:pic>
      <p:pic>
        <p:nvPicPr>
          <p:cNvPr id="17" name="Inhaltsplatzhalter 29">
            <a:extLst>
              <a:ext uri="{FF2B5EF4-FFF2-40B4-BE49-F238E27FC236}">
                <a16:creationId xmlns:a16="http://schemas.microsoft.com/office/drawing/2014/main" id="{A708C282-CFC8-4E25-A319-6352B6AC64DD}"/>
              </a:ext>
            </a:extLst>
          </p:cNvPr>
          <p:cNvPicPr>
            <a:picLocks noGrp="1" noChangeAspect="1"/>
          </p:cNvPicPr>
          <p:nvPr>
            <p:ph sz="quarter" idx="25"/>
          </p:nvPr>
        </p:nvPicPr>
        <p:blipFill>
          <a:blip r:embed="rId5"/>
          <a:stretch>
            <a:fillRect/>
          </a:stretch>
        </p:blipFill>
        <p:spPr>
          <a:xfrm>
            <a:off x="780091" y="4983163"/>
            <a:ext cx="988226" cy="1258887"/>
          </a:xfrm>
          <a:prstGeom prst="rect">
            <a:avLst/>
          </a:prstGeom>
        </p:spPr>
      </p:pic>
      <p:pic>
        <p:nvPicPr>
          <p:cNvPr id="20" name="Inhaltsplatzhalter 30">
            <a:extLst>
              <a:ext uri="{FF2B5EF4-FFF2-40B4-BE49-F238E27FC236}">
                <a16:creationId xmlns:a16="http://schemas.microsoft.com/office/drawing/2014/main" id="{D8A8A34C-7C29-4B4C-862B-4B92F0B37F4C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6"/>
          <a:stretch>
            <a:fillRect/>
          </a:stretch>
        </p:blipFill>
        <p:spPr>
          <a:xfrm flipH="1">
            <a:off x="643967" y="6590279"/>
            <a:ext cx="1260475" cy="1103767"/>
          </a:xfrm>
          <a:prstGeom prst="rect">
            <a:avLst/>
          </a:prstGeom>
        </p:spPr>
      </p:pic>
      <p:pic>
        <p:nvPicPr>
          <p:cNvPr id="21" name="Inhaltsplatzhalter 31">
            <a:extLst>
              <a:ext uri="{FF2B5EF4-FFF2-40B4-BE49-F238E27FC236}">
                <a16:creationId xmlns:a16="http://schemas.microsoft.com/office/drawing/2014/main" id="{2CAA1FC1-0ECE-4B6B-87F3-184AE3F6DB1F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7"/>
          <a:stretch>
            <a:fillRect/>
          </a:stretch>
        </p:blipFill>
        <p:spPr>
          <a:xfrm>
            <a:off x="643967" y="8207099"/>
            <a:ext cx="1260475" cy="92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37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BC71CFC-45B4-4373-9B3F-D4BEA8683A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Elektrogeräte I:</a:t>
            </a:r>
          </a:p>
          <a:p>
            <a:r>
              <a:rPr lang="de-DE" dirty="0" smtClean="0"/>
              <a:t>Ich kann einen Magnetrührer bedienen.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D17D94-85B4-469F-9C81-2787A19BE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Elektrogeräte II:</a:t>
            </a:r>
          </a:p>
          <a:p>
            <a:r>
              <a:rPr lang="de-DE" dirty="0" smtClean="0"/>
              <a:t>Ich kann einen Magnetrührer mit Heizung bedienen..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99BACB-085B-46F2-A557-CDAB3D781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/>
              <a:t>Elektrogeräte III:</a:t>
            </a:r>
          </a:p>
          <a:p>
            <a:r>
              <a:rPr lang="de-DE" dirty="0" smtClean="0"/>
              <a:t>Ich kann einen Digital-Waage bedienen.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9C6DE8-D583-4D2E-8ED6-D7CFDB8FA2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b="1" dirty="0"/>
              <a:t>Elektrogeräte IV:</a:t>
            </a:r>
          </a:p>
          <a:p>
            <a:r>
              <a:rPr lang="de-DE" dirty="0" smtClean="0"/>
              <a:t>Ich kann ein Multimeter bedienen.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25AEC20-0213-4CD1-8083-C63FBF63F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b="1" dirty="0"/>
              <a:t>Umgang mit Mikroskopen:</a:t>
            </a:r>
          </a:p>
          <a:p>
            <a:r>
              <a:rPr lang="de-DE" dirty="0" smtClean="0"/>
              <a:t>Ich kann ein Mikroskop bedienen.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F7AE740-37C8-4A2D-8DB1-C6B50956AF7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b="1" dirty="0"/>
              <a:t>Destillation:</a:t>
            </a:r>
          </a:p>
          <a:p>
            <a:r>
              <a:rPr lang="de-DE" dirty="0" smtClean="0"/>
              <a:t>Ich kann eine Destillationsapparatur aufbauen und bedienen.</a:t>
            </a:r>
            <a:endParaRPr lang="de-DE" dirty="0"/>
          </a:p>
        </p:txBody>
      </p:sp>
      <p:pic>
        <p:nvPicPr>
          <p:cNvPr id="14" name="Inhaltsplatzhalter 27">
            <a:extLst>
              <a:ext uri="{FF2B5EF4-FFF2-40B4-BE49-F238E27FC236}">
                <a16:creationId xmlns:a16="http://schemas.microsoft.com/office/drawing/2014/main" id="{DB62EDBC-B560-4B99-B9EE-5267F5F06118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2"/>
          <a:stretch>
            <a:fillRect/>
          </a:stretch>
        </p:blipFill>
        <p:spPr>
          <a:xfrm>
            <a:off x="643967" y="761002"/>
            <a:ext cx="1260475" cy="451730"/>
          </a:xfrm>
          <a:prstGeom prst="rect">
            <a:avLst/>
          </a:prstGeom>
        </p:spPr>
      </p:pic>
      <p:pic>
        <p:nvPicPr>
          <p:cNvPr id="15" name="Inhaltsplatzhalter 28">
            <a:extLst>
              <a:ext uri="{FF2B5EF4-FFF2-40B4-BE49-F238E27FC236}">
                <a16:creationId xmlns:a16="http://schemas.microsoft.com/office/drawing/2014/main" id="{FC5346E2-FA4F-428E-B7F9-6B93BA08F81B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3"/>
          <a:stretch>
            <a:fillRect/>
          </a:stretch>
        </p:blipFill>
        <p:spPr>
          <a:xfrm>
            <a:off x="643967" y="2353923"/>
            <a:ext cx="1260475" cy="400729"/>
          </a:xfrm>
          <a:prstGeom prst="rect">
            <a:avLst/>
          </a:prstGeom>
        </p:spPr>
      </p:pic>
      <p:pic>
        <p:nvPicPr>
          <p:cNvPr id="16" name="Inhaltsplatzhalter 29">
            <a:extLst>
              <a:ext uri="{FF2B5EF4-FFF2-40B4-BE49-F238E27FC236}">
                <a16:creationId xmlns:a16="http://schemas.microsoft.com/office/drawing/2014/main" id="{16C7F7EA-D167-4964-BAD3-AA19E03F1832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4"/>
          <a:stretch>
            <a:fillRect/>
          </a:stretch>
        </p:blipFill>
        <p:spPr>
          <a:xfrm>
            <a:off x="643967" y="3913513"/>
            <a:ext cx="1260475" cy="339075"/>
          </a:xfrm>
          <a:prstGeom prst="rect">
            <a:avLst/>
          </a:prstGeom>
        </p:spPr>
      </p:pic>
      <p:pic>
        <p:nvPicPr>
          <p:cNvPr id="17" name="Inhaltsplatzhalter 30">
            <a:extLst>
              <a:ext uri="{FF2B5EF4-FFF2-40B4-BE49-F238E27FC236}">
                <a16:creationId xmlns:a16="http://schemas.microsoft.com/office/drawing/2014/main" id="{D3CF07AC-47C2-49CC-8F8F-52DE30B3A770}"/>
              </a:ext>
            </a:extLst>
          </p:cNvPr>
          <p:cNvPicPr>
            <a:picLocks noGrp="1" noChangeAspect="1"/>
          </p:cNvPicPr>
          <p:nvPr>
            <p:ph sz="quarter" idx="25"/>
          </p:nvPr>
        </p:nvPicPr>
        <p:blipFill>
          <a:blip r:embed="rId5"/>
          <a:stretch>
            <a:fillRect/>
          </a:stretch>
        </p:blipFill>
        <p:spPr>
          <a:xfrm>
            <a:off x="886292" y="4983163"/>
            <a:ext cx="775825" cy="1258887"/>
          </a:xfrm>
          <a:prstGeom prst="rect">
            <a:avLst/>
          </a:prstGeom>
        </p:spPr>
      </p:pic>
      <p:pic>
        <p:nvPicPr>
          <p:cNvPr id="18" name="Inhaltsplatzhalter 25">
            <a:extLst>
              <a:ext uri="{FF2B5EF4-FFF2-40B4-BE49-F238E27FC236}">
                <a16:creationId xmlns:a16="http://schemas.microsoft.com/office/drawing/2014/main" id="{4277D261-7955-4F1B-940B-58CDD74FDD07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6"/>
          <a:stretch>
            <a:fillRect/>
          </a:stretch>
        </p:blipFill>
        <p:spPr>
          <a:xfrm>
            <a:off x="839304" y="6511925"/>
            <a:ext cx="869801" cy="1260475"/>
          </a:xfrm>
          <a:prstGeom prst="rect">
            <a:avLst/>
          </a:prstGeom>
        </p:spPr>
      </p:pic>
      <p:pic>
        <p:nvPicPr>
          <p:cNvPr id="19" name="Inhaltsplatzhalter 31">
            <a:extLst>
              <a:ext uri="{FF2B5EF4-FFF2-40B4-BE49-F238E27FC236}">
                <a16:creationId xmlns:a16="http://schemas.microsoft.com/office/drawing/2014/main" id="{BFCF57E4-713B-47D5-BB50-C3C725135EB8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7"/>
          <a:stretch>
            <a:fillRect/>
          </a:stretch>
        </p:blipFill>
        <p:spPr>
          <a:xfrm>
            <a:off x="643967" y="8121300"/>
            <a:ext cx="1260475" cy="109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1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455</Words>
  <Application>Microsoft Office PowerPoint</Application>
  <PresentationFormat>A4-Papier (210 x 297 mm)</PresentationFormat>
  <Paragraphs>70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Labor-Führerschein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Regina</cp:lastModifiedBy>
  <cp:revision>14</cp:revision>
  <dcterms:created xsi:type="dcterms:W3CDTF">2021-05-06T10:40:46Z</dcterms:created>
  <dcterms:modified xsi:type="dcterms:W3CDTF">2021-05-07T09:19:15Z</dcterms:modified>
</cp:coreProperties>
</file>