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9" r:id="rId2"/>
    <p:sldId id="258" r:id="rId3"/>
    <p:sldId id="279" r:id="rId4"/>
    <p:sldId id="261" r:id="rId5"/>
    <p:sldId id="280" r:id="rId6"/>
    <p:sldId id="270" r:id="rId7"/>
    <p:sldId id="271" r:id="rId8"/>
    <p:sldId id="272" r:id="rId9"/>
    <p:sldId id="281" r:id="rId10"/>
    <p:sldId id="267" r:id="rId11"/>
    <p:sldId id="273" r:id="rId12"/>
    <p:sldId id="274" r:id="rId13"/>
    <p:sldId id="286" r:id="rId14"/>
    <p:sldId id="282" r:id="rId15"/>
    <p:sldId id="275" r:id="rId16"/>
    <p:sldId id="283" r:id="rId17"/>
    <p:sldId id="276" r:id="rId18"/>
    <p:sldId id="277" r:id="rId19"/>
    <p:sldId id="285" r:id="rId20"/>
    <p:sldId id="278" r:id="rId21"/>
    <p:sldId id="262" r:id="rId22"/>
    <p:sldId id="265" r:id="rId23"/>
    <p:sldId id="284" r:id="rId2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FF3300"/>
    <a:srgbClr val="FF6600"/>
    <a:srgbClr val="0000FF"/>
    <a:srgbClr val="0033CC"/>
    <a:srgbClr val="0066CC"/>
    <a:srgbClr val="66CCFF"/>
    <a:srgbClr val="CCFF99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963" autoAdjust="0"/>
    <p:restoredTop sz="94660"/>
  </p:normalViewPr>
  <p:slideViewPr>
    <p:cSldViewPr snapToGrid="0">
      <p:cViewPr varScale="1">
        <p:scale>
          <a:sx n="97" d="100"/>
          <a:sy n="97" d="100"/>
        </p:scale>
        <p:origin x="102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9CCF7-A720-4C7B-93AD-B1474EC39673}" type="datetimeFigureOut">
              <a:rPr lang="de-DE" smtClean="0"/>
              <a:t>12.07.2016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1B653-A19F-46F6-8641-06C0F2EA51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358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1B653-A19F-46F6-8641-06C0F2EA515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5138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22.05.2015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CF7-56C7-46C7-A8B1-61853AAB7A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30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22.05.2015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CF7-56C7-46C7-A8B1-61853AAB7A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9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22.05.2015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CF7-56C7-46C7-A8B1-61853AAB7A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42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22.05.2015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CF7-56C7-46C7-A8B1-61853AAB7A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67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22.05.2015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CF7-56C7-46C7-A8B1-61853AAB7A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22.05.2015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CF7-56C7-46C7-A8B1-61853AAB7A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9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22.05.2015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CF7-56C7-46C7-A8B1-61853AAB7A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665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22.05.2015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CF7-56C7-46C7-A8B1-61853AAB7A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0670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22.05.2015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CF7-56C7-46C7-A8B1-61853AAB7A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8255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22.05.2015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CF7-56C7-46C7-A8B1-61853AAB7A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49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22.05.2015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02CF7-56C7-46C7-A8B1-61853AAB7A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212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22.05.2015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02CF7-56C7-46C7-A8B1-61853AAB7AF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24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45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uppieren 55"/>
          <p:cNvGrpSpPr/>
          <p:nvPr/>
        </p:nvGrpSpPr>
        <p:grpSpPr>
          <a:xfrm>
            <a:off x="633484" y="1072034"/>
            <a:ext cx="10818254" cy="868366"/>
            <a:chOff x="772732" y="1192254"/>
            <a:chExt cx="10818254" cy="868366"/>
          </a:xfrm>
        </p:grpSpPr>
        <p:sp>
          <p:nvSpPr>
            <p:cNvPr id="11" name="Freihandform 10"/>
            <p:cNvSpPr/>
            <p:nvPr/>
          </p:nvSpPr>
          <p:spPr>
            <a:xfrm>
              <a:off x="772732" y="1192254"/>
              <a:ext cx="10818254" cy="252187"/>
            </a:xfrm>
            <a:custGeom>
              <a:avLst/>
              <a:gdLst>
                <a:gd name="connsiteX0" fmla="*/ 0 w 10818254"/>
                <a:gd name="connsiteY0" fmla="*/ 95633 h 252187"/>
                <a:gd name="connsiteX1" fmla="*/ 2163651 w 10818254"/>
                <a:gd name="connsiteY1" fmla="*/ 5481 h 252187"/>
                <a:gd name="connsiteX2" fmla="*/ 4365938 w 10818254"/>
                <a:gd name="connsiteY2" fmla="*/ 237301 h 252187"/>
                <a:gd name="connsiteX3" fmla="*/ 6877319 w 10818254"/>
                <a:gd name="connsiteY3" fmla="*/ 31239 h 252187"/>
                <a:gd name="connsiteX4" fmla="*/ 9414457 w 10818254"/>
                <a:gd name="connsiteY4" fmla="*/ 250180 h 252187"/>
                <a:gd name="connsiteX5" fmla="*/ 10818254 w 10818254"/>
                <a:gd name="connsiteY5" fmla="*/ 121391 h 252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818254" h="252187">
                  <a:moveTo>
                    <a:pt x="0" y="95633"/>
                  </a:moveTo>
                  <a:cubicBezTo>
                    <a:pt x="717997" y="38751"/>
                    <a:pt x="1435995" y="-18130"/>
                    <a:pt x="2163651" y="5481"/>
                  </a:cubicBezTo>
                  <a:cubicBezTo>
                    <a:pt x="2891307" y="29092"/>
                    <a:pt x="3580327" y="233008"/>
                    <a:pt x="4365938" y="237301"/>
                  </a:cubicBezTo>
                  <a:cubicBezTo>
                    <a:pt x="5151549" y="241594"/>
                    <a:pt x="6035899" y="29093"/>
                    <a:pt x="6877319" y="31239"/>
                  </a:cubicBezTo>
                  <a:cubicBezTo>
                    <a:pt x="7718739" y="33385"/>
                    <a:pt x="8757635" y="235155"/>
                    <a:pt x="9414457" y="250180"/>
                  </a:cubicBezTo>
                  <a:cubicBezTo>
                    <a:pt x="10071279" y="265205"/>
                    <a:pt x="10444766" y="193298"/>
                    <a:pt x="10818254" y="121391"/>
                  </a:cubicBezTo>
                </a:path>
              </a:pathLst>
            </a:custGeom>
            <a:noFill/>
            <a:ln w="38100">
              <a:solidFill>
                <a:srgbClr val="66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850006" y="1775652"/>
              <a:ext cx="10715222" cy="284968"/>
            </a:xfrm>
            <a:custGeom>
              <a:avLst/>
              <a:gdLst>
                <a:gd name="connsiteX0" fmla="*/ 0 w 10715222"/>
                <a:gd name="connsiteY0" fmla="*/ 78906 h 284968"/>
                <a:gd name="connsiteX1" fmla="*/ 1815921 w 10715222"/>
                <a:gd name="connsiteY1" fmla="*/ 1633 h 284968"/>
                <a:gd name="connsiteX2" fmla="*/ 3799267 w 10715222"/>
                <a:gd name="connsiteY2" fmla="*/ 143300 h 284968"/>
                <a:gd name="connsiteX3" fmla="*/ 6220495 w 10715222"/>
                <a:gd name="connsiteY3" fmla="*/ 207694 h 284968"/>
                <a:gd name="connsiteX4" fmla="*/ 8590208 w 10715222"/>
                <a:gd name="connsiteY4" fmla="*/ 143300 h 284968"/>
                <a:gd name="connsiteX5" fmla="*/ 10715222 w 10715222"/>
                <a:gd name="connsiteY5" fmla="*/ 284968 h 284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715222" h="284968">
                  <a:moveTo>
                    <a:pt x="0" y="78906"/>
                  </a:moveTo>
                  <a:cubicBezTo>
                    <a:pt x="591355" y="34903"/>
                    <a:pt x="1182710" y="-9099"/>
                    <a:pt x="1815921" y="1633"/>
                  </a:cubicBezTo>
                  <a:cubicBezTo>
                    <a:pt x="2449132" y="12365"/>
                    <a:pt x="3065171" y="108957"/>
                    <a:pt x="3799267" y="143300"/>
                  </a:cubicBezTo>
                  <a:cubicBezTo>
                    <a:pt x="4533363" y="177644"/>
                    <a:pt x="5422005" y="207694"/>
                    <a:pt x="6220495" y="207694"/>
                  </a:cubicBezTo>
                  <a:cubicBezTo>
                    <a:pt x="7018985" y="207694"/>
                    <a:pt x="7841087" y="130421"/>
                    <a:pt x="8590208" y="143300"/>
                  </a:cubicBezTo>
                  <a:cubicBezTo>
                    <a:pt x="9339329" y="156179"/>
                    <a:pt x="10027275" y="220573"/>
                    <a:pt x="10715222" y="284968"/>
                  </a:cubicBezTo>
                </a:path>
              </a:pathLst>
            </a:custGeom>
            <a:noFill/>
            <a:ln w="38100">
              <a:solidFill>
                <a:srgbClr val="66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6" name="Gerader Verbinder 15"/>
            <p:cNvCxnSpPr/>
            <p:nvPr/>
          </p:nvCxnSpPr>
          <p:spPr>
            <a:xfrm>
              <a:off x="1438275" y="1257300"/>
              <a:ext cx="0" cy="215900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 flipH="1">
              <a:off x="1226344" y="1587500"/>
              <a:ext cx="5557" cy="228600"/>
            </a:xfrm>
            <a:prstGeom prst="line">
              <a:avLst/>
            </a:prstGeom>
            <a:ln w="76200">
              <a:solidFill>
                <a:srgbClr val="00800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>
              <a:off x="3145631" y="1231106"/>
              <a:ext cx="794" cy="242094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>
              <a:off x="2867025" y="1505777"/>
              <a:ext cx="0" cy="269875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>
            <a:xfrm flipH="1">
              <a:off x="4724400" y="1414463"/>
              <a:ext cx="3175" cy="233178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>
            <a:xfrm flipH="1">
              <a:off x="4425950" y="1667702"/>
              <a:ext cx="794" cy="233178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3"/>
            <p:cNvCxnSpPr/>
            <p:nvPr/>
          </p:nvCxnSpPr>
          <p:spPr>
            <a:xfrm flipH="1">
              <a:off x="9536906" y="1411196"/>
              <a:ext cx="2382" cy="212817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26"/>
            <p:cNvCxnSpPr/>
            <p:nvPr/>
          </p:nvCxnSpPr>
          <p:spPr>
            <a:xfrm flipH="1">
              <a:off x="9287668" y="1667702"/>
              <a:ext cx="1588" cy="233178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/>
            <p:nvPr/>
          </p:nvCxnSpPr>
          <p:spPr>
            <a:xfrm flipH="1">
              <a:off x="11092656" y="1411196"/>
              <a:ext cx="2382" cy="212817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r Verbinder 33"/>
            <p:cNvCxnSpPr/>
            <p:nvPr/>
          </p:nvCxnSpPr>
          <p:spPr>
            <a:xfrm flipH="1">
              <a:off x="10905331" y="1775652"/>
              <a:ext cx="2382" cy="212817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/>
            <p:cNvSpPr txBox="1"/>
            <p:nvPr/>
          </p:nvSpPr>
          <p:spPr>
            <a:xfrm>
              <a:off x="5601502" y="1432197"/>
              <a:ext cx="318228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2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Peptidoglycan</a:t>
              </a:r>
              <a:r>
                <a:rPr lang="de-DE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-Zellwand</a:t>
              </a:r>
              <a:endParaRPr lang="de-DE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Freihandform 39"/>
            <p:cNvSpPr/>
            <p:nvPr/>
          </p:nvSpPr>
          <p:spPr>
            <a:xfrm>
              <a:off x="2905125" y="1401056"/>
              <a:ext cx="202406" cy="173808"/>
            </a:xfrm>
            <a:custGeom>
              <a:avLst/>
              <a:gdLst>
                <a:gd name="connsiteX0" fmla="*/ 0 w 202406"/>
                <a:gd name="connsiteY0" fmla="*/ 158663 h 173808"/>
                <a:gd name="connsiteX1" fmla="*/ 76200 w 202406"/>
                <a:gd name="connsiteY1" fmla="*/ 161044 h 173808"/>
                <a:gd name="connsiteX2" fmla="*/ 147638 w 202406"/>
                <a:gd name="connsiteY2" fmla="*/ 20550 h 173808"/>
                <a:gd name="connsiteX3" fmla="*/ 202406 w 202406"/>
                <a:gd name="connsiteY3" fmla="*/ 15788 h 173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406" h="173808">
                  <a:moveTo>
                    <a:pt x="0" y="158663"/>
                  </a:moveTo>
                  <a:cubicBezTo>
                    <a:pt x="25797" y="171363"/>
                    <a:pt x="51594" y="184063"/>
                    <a:pt x="76200" y="161044"/>
                  </a:cubicBezTo>
                  <a:cubicBezTo>
                    <a:pt x="100806" y="138025"/>
                    <a:pt x="126604" y="44759"/>
                    <a:pt x="147638" y="20550"/>
                  </a:cubicBezTo>
                  <a:cubicBezTo>
                    <a:pt x="168672" y="-3659"/>
                    <a:pt x="197247" y="-8024"/>
                    <a:pt x="202406" y="15788"/>
                  </a:cubicBezTo>
                </a:path>
              </a:pathLst>
            </a:custGeom>
            <a:noFill/>
            <a:ln w="28575">
              <a:solidFill>
                <a:srgbClr val="66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Freihandform 41"/>
            <p:cNvSpPr/>
            <p:nvPr/>
          </p:nvSpPr>
          <p:spPr>
            <a:xfrm>
              <a:off x="1269206" y="1409336"/>
              <a:ext cx="128588" cy="237311"/>
            </a:xfrm>
            <a:custGeom>
              <a:avLst/>
              <a:gdLst>
                <a:gd name="connsiteX0" fmla="*/ 0 w 128588"/>
                <a:gd name="connsiteY0" fmla="*/ 219439 h 237311"/>
                <a:gd name="connsiteX1" fmla="*/ 54769 w 128588"/>
                <a:gd name="connsiteY1" fmla="*/ 219439 h 237311"/>
                <a:gd name="connsiteX2" fmla="*/ 80963 w 128588"/>
                <a:gd name="connsiteY2" fmla="*/ 33702 h 237311"/>
                <a:gd name="connsiteX3" fmla="*/ 128588 w 128588"/>
                <a:gd name="connsiteY3" fmla="*/ 12270 h 237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588" h="237311">
                  <a:moveTo>
                    <a:pt x="0" y="219439"/>
                  </a:moveTo>
                  <a:cubicBezTo>
                    <a:pt x="20637" y="234917"/>
                    <a:pt x="41275" y="250395"/>
                    <a:pt x="54769" y="219439"/>
                  </a:cubicBezTo>
                  <a:cubicBezTo>
                    <a:pt x="68263" y="188483"/>
                    <a:pt x="68660" y="68230"/>
                    <a:pt x="80963" y="33702"/>
                  </a:cubicBezTo>
                  <a:cubicBezTo>
                    <a:pt x="93266" y="-826"/>
                    <a:pt x="121444" y="-10352"/>
                    <a:pt x="128588" y="12270"/>
                  </a:cubicBezTo>
                </a:path>
              </a:pathLst>
            </a:custGeom>
            <a:noFill/>
            <a:ln w="28575">
              <a:solidFill>
                <a:srgbClr val="66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Freihandform 42"/>
            <p:cNvSpPr/>
            <p:nvPr/>
          </p:nvSpPr>
          <p:spPr>
            <a:xfrm>
              <a:off x="4464844" y="1519879"/>
              <a:ext cx="225544" cy="214186"/>
            </a:xfrm>
            <a:custGeom>
              <a:avLst/>
              <a:gdLst>
                <a:gd name="connsiteX0" fmla="*/ 0 w 225544"/>
                <a:gd name="connsiteY0" fmla="*/ 197002 h 214186"/>
                <a:gd name="connsiteX1" fmla="*/ 52387 w 225544"/>
                <a:gd name="connsiteY1" fmla="*/ 197002 h 214186"/>
                <a:gd name="connsiteX2" fmla="*/ 171450 w 225544"/>
                <a:gd name="connsiteY2" fmla="*/ 18409 h 214186"/>
                <a:gd name="connsiteX3" fmla="*/ 219075 w 225544"/>
                <a:gd name="connsiteY3" fmla="*/ 4121 h 214186"/>
                <a:gd name="connsiteX4" fmla="*/ 223837 w 225544"/>
                <a:gd name="connsiteY4" fmla="*/ 4121 h 214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544" h="214186">
                  <a:moveTo>
                    <a:pt x="0" y="197002"/>
                  </a:moveTo>
                  <a:cubicBezTo>
                    <a:pt x="11906" y="211884"/>
                    <a:pt x="23812" y="226767"/>
                    <a:pt x="52387" y="197002"/>
                  </a:cubicBezTo>
                  <a:cubicBezTo>
                    <a:pt x="80962" y="167237"/>
                    <a:pt x="143669" y="50556"/>
                    <a:pt x="171450" y="18409"/>
                  </a:cubicBezTo>
                  <a:cubicBezTo>
                    <a:pt x="199231" y="-13738"/>
                    <a:pt x="210344" y="6502"/>
                    <a:pt x="219075" y="4121"/>
                  </a:cubicBezTo>
                  <a:cubicBezTo>
                    <a:pt x="227806" y="1740"/>
                    <a:pt x="225821" y="2930"/>
                    <a:pt x="223837" y="4121"/>
                  </a:cubicBezTo>
                </a:path>
              </a:pathLst>
            </a:custGeom>
            <a:noFill/>
            <a:ln w="28575">
              <a:solidFill>
                <a:srgbClr val="66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Freihandform 43"/>
            <p:cNvSpPr/>
            <p:nvPr/>
          </p:nvSpPr>
          <p:spPr>
            <a:xfrm>
              <a:off x="10944225" y="1563897"/>
              <a:ext cx="111923" cy="266628"/>
            </a:xfrm>
            <a:custGeom>
              <a:avLst/>
              <a:gdLst>
                <a:gd name="connsiteX0" fmla="*/ 0 w 111923"/>
                <a:gd name="connsiteY0" fmla="*/ 243472 h 266628"/>
                <a:gd name="connsiteX1" fmla="*/ 50006 w 111923"/>
                <a:gd name="connsiteY1" fmla="*/ 245853 h 266628"/>
                <a:gd name="connsiteX2" fmla="*/ 76200 w 111923"/>
                <a:gd name="connsiteY2" fmla="*/ 22016 h 266628"/>
                <a:gd name="connsiteX3" fmla="*/ 111919 w 111923"/>
                <a:gd name="connsiteY3" fmla="*/ 5347 h 266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1923" h="266628">
                  <a:moveTo>
                    <a:pt x="0" y="243472"/>
                  </a:moveTo>
                  <a:cubicBezTo>
                    <a:pt x="18653" y="263117"/>
                    <a:pt x="37306" y="282762"/>
                    <a:pt x="50006" y="245853"/>
                  </a:cubicBezTo>
                  <a:cubicBezTo>
                    <a:pt x="62706" y="208944"/>
                    <a:pt x="65881" y="62100"/>
                    <a:pt x="76200" y="22016"/>
                  </a:cubicBezTo>
                  <a:cubicBezTo>
                    <a:pt x="86519" y="-18068"/>
                    <a:pt x="112316" y="9713"/>
                    <a:pt x="111919" y="5347"/>
                  </a:cubicBezTo>
                </a:path>
              </a:pathLst>
            </a:custGeom>
            <a:noFill/>
            <a:ln w="28575">
              <a:solidFill>
                <a:srgbClr val="66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Freihandform 44"/>
            <p:cNvSpPr/>
            <p:nvPr/>
          </p:nvSpPr>
          <p:spPr>
            <a:xfrm>
              <a:off x="9324975" y="1506416"/>
              <a:ext cx="173831" cy="216539"/>
            </a:xfrm>
            <a:custGeom>
              <a:avLst/>
              <a:gdLst>
                <a:gd name="connsiteX0" fmla="*/ 0 w 173831"/>
                <a:gd name="connsiteY0" fmla="*/ 200940 h 216539"/>
                <a:gd name="connsiteX1" fmla="*/ 50006 w 173831"/>
                <a:gd name="connsiteY1" fmla="*/ 198559 h 216539"/>
                <a:gd name="connsiteX2" fmla="*/ 145256 w 173831"/>
                <a:gd name="connsiteY2" fmla="*/ 19965 h 216539"/>
                <a:gd name="connsiteX3" fmla="*/ 173831 w 173831"/>
                <a:gd name="connsiteY3" fmla="*/ 10440 h 216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3831" h="216539">
                  <a:moveTo>
                    <a:pt x="0" y="200940"/>
                  </a:moveTo>
                  <a:cubicBezTo>
                    <a:pt x="12898" y="214830"/>
                    <a:pt x="25797" y="228721"/>
                    <a:pt x="50006" y="198559"/>
                  </a:cubicBezTo>
                  <a:cubicBezTo>
                    <a:pt x="74215" y="168397"/>
                    <a:pt x="124619" y="51318"/>
                    <a:pt x="145256" y="19965"/>
                  </a:cubicBezTo>
                  <a:cubicBezTo>
                    <a:pt x="165894" y="-11388"/>
                    <a:pt x="172640" y="1312"/>
                    <a:pt x="173831" y="10440"/>
                  </a:cubicBezTo>
                </a:path>
              </a:pathLst>
            </a:custGeom>
            <a:noFill/>
            <a:ln w="28575">
              <a:solidFill>
                <a:srgbClr val="66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6" name="Gerader Verbinder 45"/>
            <p:cNvCxnSpPr/>
            <p:nvPr/>
          </p:nvCxnSpPr>
          <p:spPr>
            <a:xfrm>
              <a:off x="1438275" y="1257300"/>
              <a:ext cx="0" cy="215900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r Verbinder 46"/>
            <p:cNvCxnSpPr/>
            <p:nvPr/>
          </p:nvCxnSpPr>
          <p:spPr>
            <a:xfrm flipH="1">
              <a:off x="1229122" y="1585533"/>
              <a:ext cx="5557" cy="228600"/>
            </a:xfrm>
            <a:prstGeom prst="line">
              <a:avLst/>
            </a:prstGeom>
            <a:ln w="76200">
              <a:solidFill>
                <a:srgbClr val="008000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r Verbinder 47"/>
            <p:cNvCxnSpPr/>
            <p:nvPr/>
          </p:nvCxnSpPr>
          <p:spPr>
            <a:xfrm>
              <a:off x="2867025" y="1489075"/>
              <a:ext cx="0" cy="269875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r Verbinder 48"/>
            <p:cNvCxnSpPr/>
            <p:nvPr/>
          </p:nvCxnSpPr>
          <p:spPr>
            <a:xfrm>
              <a:off x="3141543" y="1227931"/>
              <a:ext cx="794" cy="242094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r Verbinder 49"/>
            <p:cNvCxnSpPr/>
            <p:nvPr/>
          </p:nvCxnSpPr>
          <p:spPr>
            <a:xfrm flipH="1">
              <a:off x="4723721" y="1418822"/>
              <a:ext cx="3175" cy="233178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r Verbinder 50"/>
            <p:cNvCxnSpPr/>
            <p:nvPr/>
          </p:nvCxnSpPr>
          <p:spPr>
            <a:xfrm flipH="1">
              <a:off x="4425455" y="1667702"/>
              <a:ext cx="794" cy="233178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r Verbinder 51"/>
            <p:cNvCxnSpPr/>
            <p:nvPr/>
          </p:nvCxnSpPr>
          <p:spPr>
            <a:xfrm flipH="1">
              <a:off x="9285287" y="1667702"/>
              <a:ext cx="1588" cy="233178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r Verbinder 52"/>
            <p:cNvCxnSpPr/>
            <p:nvPr/>
          </p:nvCxnSpPr>
          <p:spPr>
            <a:xfrm flipH="1">
              <a:off x="9536906" y="1411195"/>
              <a:ext cx="2382" cy="212817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r Verbinder 53"/>
            <p:cNvCxnSpPr/>
            <p:nvPr/>
          </p:nvCxnSpPr>
          <p:spPr>
            <a:xfrm flipH="1">
              <a:off x="11092656" y="1411195"/>
              <a:ext cx="2382" cy="212817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r Verbinder 54"/>
            <p:cNvCxnSpPr/>
            <p:nvPr/>
          </p:nvCxnSpPr>
          <p:spPr>
            <a:xfrm flipH="1">
              <a:off x="10902950" y="1775651"/>
              <a:ext cx="2382" cy="212817"/>
            </a:xfrm>
            <a:prstGeom prst="line">
              <a:avLst/>
            </a:prstGeom>
            <a:ln w="762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uppieren 62"/>
          <p:cNvGrpSpPr/>
          <p:nvPr/>
        </p:nvGrpSpPr>
        <p:grpSpPr>
          <a:xfrm>
            <a:off x="813793" y="4391314"/>
            <a:ext cx="10731500" cy="1325035"/>
            <a:chOff x="965200" y="5033963"/>
            <a:chExt cx="10731500" cy="1325035"/>
          </a:xfrm>
        </p:grpSpPr>
        <p:sp>
          <p:nvSpPr>
            <p:cNvPr id="57" name="Freihandform 56"/>
            <p:cNvSpPr/>
            <p:nvPr/>
          </p:nvSpPr>
          <p:spPr>
            <a:xfrm>
              <a:off x="965200" y="5625381"/>
              <a:ext cx="10731500" cy="483319"/>
            </a:xfrm>
            <a:custGeom>
              <a:avLst/>
              <a:gdLst>
                <a:gd name="connsiteX0" fmla="*/ 0 w 10731500"/>
                <a:gd name="connsiteY0" fmla="*/ 127719 h 483319"/>
                <a:gd name="connsiteX1" fmla="*/ 1930400 w 10731500"/>
                <a:gd name="connsiteY1" fmla="*/ 719 h 483319"/>
                <a:gd name="connsiteX2" fmla="*/ 4241800 w 10731500"/>
                <a:gd name="connsiteY2" fmla="*/ 178519 h 483319"/>
                <a:gd name="connsiteX3" fmla="*/ 6451600 w 10731500"/>
                <a:gd name="connsiteY3" fmla="*/ 51519 h 483319"/>
                <a:gd name="connsiteX4" fmla="*/ 10731500 w 10731500"/>
                <a:gd name="connsiteY4" fmla="*/ 483319 h 4833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31500" h="483319">
                  <a:moveTo>
                    <a:pt x="0" y="127719"/>
                  </a:moveTo>
                  <a:cubicBezTo>
                    <a:pt x="611716" y="59985"/>
                    <a:pt x="1223433" y="-7748"/>
                    <a:pt x="1930400" y="719"/>
                  </a:cubicBezTo>
                  <a:cubicBezTo>
                    <a:pt x="2637367" y="9186"/>
                    <a:pt x="3488267" y="170052"/>
                    <a:pt x="4241800" y="178519"/>
                  </a:cubicBezTo>
                  <a:cubicBezTo>
                    <a:pt x="4995333" y="186986"/>
                    <a:pt x="5369983" y="719"/>
                    <a:pt x="6451600" y="51519"/>
                  </a:cubicBezTo>
                  <a:cubicBezTo>
                    <a:pt x="7533217" y="102319"/>
                    <a:pt x="10195983" y="468502"/>
                    <a:pt x="10731500" y="483319"/>
                  </a:cubicBezTo>
                </a:path>
              </a:pathLst>
            </a:custGeom>
            <a:noFill/>
            <a:ln w="38100">
              <a:solidFill>
                <a:srgbClr val="00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Freihandform 57"/>
            <p:cNvSpPr/>
            <p:nvPr/>
          </p:nvSpPr>
          <p:spPr>
            <a:xfrm>
              <a:off x="1604963" y="5033963"/>
              <a:ext cx="1826410" cy="590550"/>
            </a:xfrm>
            <a:custGeom>
              <a:avLst/>
              <a:gdLst>
                <a:gd name="connsiteX0" fmla="*/ 1804987 w 1826410"/>
                <a:gd name="connsiteY0" fmla="*/ 590550 h 590550"/>
                <a:gd name="connsiteX1" fmla="*/ 1571625 w 1826410"/>
                <a:gd name="connsiteY1" fmla="*/ 185737 h 590550"/>
                <a:gd name="connsiteX2" fmla="*/ 0 w 1826410"/>
                <a:gd name="connsiteY2" fmla="*/ 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26410" h="590550">
                  <a:moveTo>
                    <a:pt x="1804987" y="590550"/>
                  </a:moveTo>
                  <a:cubicBezTo>
                    <a:pt x="1838721" y="437356"/>
                    <a:pt x="1872456" y="284162"/>
                    <a:pt x="1571625" y="185737"/>
                  </a:cubicBezTo>
                  <a:cubicBezTo>
                    <a:pt x="1270794" y="87312"/>
                    <a:pt x="259556" y="42069"/>
                    <a:pt x="0" y="0"/>
                  </a:cubicBezTo>
                </a:path>
              </a:pathLst>
            </a:custGeom>
            <a:noFill/>
            <a:ln w="38100">
              <a:solidFill>
                <a:srgbClr val="66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Freihandform 59"/>
            <p:cNvSpPr/>
            <p:nvPr/>
          </p:nvSpPr>
          <p:spPr>
            <a:xfrm>
              <a:off x="3757613" y="5100638"/>
              <a:ext cx="2640361" cy="590550"/>
            </a:xfrm>
            <a:custGeom>
              <a:avLst/>
              <a:gdLst>
                <a:gd name="connsiteX0" fmla="*/ 2562225 w 2640361"/>
                <a:gd name="connsiteY0" fmla="*/ 590550 h 590550"/>
                <a:gd name="connsiteX1" fmla="*/ 2543175 w 2640361"/>
                <a:gd name="connsiteY1" fmla="*/ 328612 h 590550"/>
                <a:gd name="connsiteX2" fmla="*/ 1600200 w 2640361"/>
                <a:gd name="connsiteY2" fmla="*/ 147637 h 590550"/>
                <a:gd name="connsiteX3" fmla="*/ 966787 w 2640361"/>
                <a:gd name="connsiteY3" fmla="*/ 233362 h 590550"/>
                <a:gd name="connsiteX4" fmla="*/ 0 w 2640361"/>
                <a:gd name="connsiteY4" fmla="*/ 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40361" h="590550">
                  <a:moveTo>
                    <a:pt x="2562225" y="590550"/>
                  </a:moveTo>
                  <a:cubicBezTo>
                    <a:pt x="2632869" y="496490"/>
                    <a:pt x="2703513" y="402431"/>
                    <a:pt x="2543175" y="328612"/>
                  </a:cubicBezTo>
                  <a:cubicBezTo>
                    <a:pt x="2382837" y="254793"/>
                    <a:pt x="1862931" y="163512"/>
                    <a:pt x="1600200" y="147637"/>
                  </a:cubicBezTo>
                  <a:cubicBezTo>
                    <a:pt x="1337469" y="131762"/>
                    <a:pt x="1233487" y="257968"/>
                    <a:pt x="966787" y="233362"/>
                  </a:cubicBezTo>
                  <a:cubicBezTo>
                    <a:pt x="700087" y="208756"/>
                    <a:pt x="152400" y="42069"/>
                    <a:pt x="0" y="0"/>
                  </a:cubicBezTo>
                </a:path>
              </a:pathLst>
            </a:custGeom>
            <a:noFill/>
            <a:ln w="38100">
              <a:solidFill>
                <a:srgbClr val="66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Freihandform 60"/>
            <p:cNvSpPr/>
            <p:nvPr/>
          </p:nvSpPr>
          <p:spPr>
            <a:xfrm>
              <a:off x="7519988" y="5210175"/>
              <a:ext cx="2509314" cy="690563"/>
            </a:xfrm>
            <a:custGeom>
              <a:avLst/>
              <a:gdLst>
                <a:gd name="connsiteX0" fmla="*/ 2433637 w 2509314"/>
                <a:gd name="connsiteY0" fmla="*/ 690563 h 690563"/>
                <a:gd name="connsiteX1" fmla="*/ 2424112 w 2509314"/>
                <a:gd name="connsiteY1" fmla="*/ 371475 h 690563"/>
                <a:gd name="connsiteX2" fmla="*/ 1571625 w 2509314"/>
                <a:gd name="connsiteY2" fmla="*/ 133350 h 690563"/>
                <a:gd name="connsiteX3" fmla="*/ 676275 w 2509314"/>
                <a:gd name="connsiteY3" fmla="*/ 157163 h 690563"/>
                <a:gd name="connsiteX4" fmla="*/ 0 w 2509314"/>
                <a:gd name="connsiteY4" fmla="*/ 0 h 6905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09314" h="690563">
                  <a:moveTo>
                    <a:pt x="2433637" y="690563"/>
                  </a:moveTo>
                  <a:cubicBezTo>
                    <a:pt x="2500709" y="577453"/>
                    <a:pt x="2567781" y="464344"/>
                    <a:pt x="2424112" y="371475"/>
                  </a:cubicBezTo>
                  <a:cubicBezTo>
                    <a:pt x="2280443" y="278606"/>
                    <a:pt x="1862931" y="169069"/>
                    <a:pt x="1571625" y="133350"/>
                  </a:cubicBezTo>
                  <a:cubicBezTo>
                    <a:pt x="1280319" y="97631"/>
                    <a:pt x="938212" y="179388"/>
                    <a:pt x="676275" y="157163"/>
                  </a:cubicBezTo>
                  <a:cubicBezTo>
                    <a:pt x="414338" y="134938"/>
                    <a:pt x="109537" y="26194"/>
                    <a:pt x="0" y="0"/>
                  </a:cubicBezTo>
                </a:path>
              </a:pathLst>
            </a:custGeom>
            <a:noFill/>
            <a:ln w="38100">
              <a:solidFill>
                <a:srgbClr val="66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6670101" y="5928111"/>
              <a:ext cx="183415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Zellmembran</a:t>
              </a:r>
              <a:endParaRPr lang="de-DE" sz="2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5" name="Gruppieren 94"/>
          <p:cNvGrpSpPr/>
          <p:nvPr/>
        </p:nvGrpSpPr>
        <p:grpSpPr>
          <a:xfrm>
            <a:off x="3002691" y="1720227"/>
            <a:ext cx="603540" cy="1646991"/>
            <a:chOff x="3208193" y="1830525"/>
            <a:chExt cx="603540" cy="1646991"/>
          </a:xfrm>
        </p:grpSpPr>
        <p:cxnSp>
          <p:nvCxnSpPr>
            <p:cNvPr id="65" name="Gerader Verbinder 64"/>
            <p:cNvCxnSpPr/>
            <p:nvPr/>
          </p:nvCxnSpPr>
          <p:spPr>
            <a:xfrm>
              <a:off x="3509963" y="1830525"/>
              <a:ext cx="1587" cy="230095"/>
            </a:xfrm>
            <a:prstGeom prst="line">
              <a:avLst/>
            </a:prstGeom>
            <a:ln w="28575">
              <a:solidFill>
                <a:srgbClr val="C0C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hteck 85"/>
            <p:cNvSpPr/>
            <p:nvPr/>
          </p:nvSpPr>
          <p:spPr>
            <a:xfrm>
              <a:off x="3208193" y="2018561"/>
              <a:ext cx="603540" cy="1458955"/>
            </a:xfrm>
            <a:prstGeom prst="rect">
              <a:avLst/>
            </a:prstGeom>
            <a:solidFill>
              <a:srgbClr val="CCFF99"/>
            </a:solidFill>
            <a:ln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</a:p>
            <a:p>
              <a:pPr algn="ctr"/>
              <a:r>
                <a:rPr lang="de-DE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Glu</a:t>
              </a:r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Lys</a:t>
              </a:r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  <a:endParaRPr lang="de-DE" dirty="0"/>
            </a:p>
          </p:txBody>
        </p:sp>
      </p:grpSp>
      <p:grpSp>
        <p:nvGrpSpPr>
          <p:cNvPr id="96" name="Gruppieren 95"/>
          <p:cNvGrpSpPr/>
          <p:nvPr/>
        </p:nvGrpSpPr>
        <p:grpSpPr>
          <a:xfrm>
            <a:off x="1915173" y="2781267"/>
            <a:ext cx="603540" cy="1666558"/>
            <a:chOff x="1458912" y="3367405"/>
            <a:chExt cx="603540" cy="1666558"/>
          </a:xfrm>
        </p:grpSpPr>
        <p:cxnSp>
          <p:nvCxnSpPr>
            <p:cNvPr id="69" name="Gerader Verbinder 68"/>
            <p:cNvCxnSpPr/>
            <p:nvPr/>
          </p:nvCxnSpPr>
          <p:spPr>
            <a:xfrm flipV="1">
              <a:off x="1771650" y="4829175"/>
              <a:ext cx="0" cy="204788"/>
            </a:xfrm>
            <a:prstGeom prst="line">
              <a:avLst/>
            </a:prstGeom>
            <a:ln w="28575">
              <a:solidFill>
                <a:srgbClr val="C0C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hteck 87"/>
            <p:cNvSpPr/>
            <p:nvPr/>
          </p:nvSpPr>
          <p:spPr>
            <a:xfrm>
              <a:off x="1458912" y="3367405"/>
              <a:ext cx="603540" cy="1458955"/>
            </a:xfrm>
            <a:prstGeom prst="rect">
              <a:avLst/>
            </a:prstGeom>
            <a:solidFill>
              <a:srgbClr val="CCFF99"/>
            </a:solidFill>
            <a:ln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</a:p>
            <a:p>
              <a:pPr algn="ctr"/>
              <a:r>
                <a:rPr lang="de-DE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Lys</a:t>
              </a:r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Glu</a:t>
              </a:r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4" name="Freihandform 93"/>
          <p:cNvSpPr/>
          <p:nvPr/>
        </p:nvSpPr>
        <p:spPr>
          <a:xfrm>
            <a:off x="2525426" y="2964496"/>
            <a:ext cx="395444" cy="608544"/>
          </a:xfrm>
          <a:custGeom>
            <a:avLst/>
            <a:gdLst>
              <a:gd name="connsiteX0" fmla="*/ 0 w 1098550"/>
              <a:gd name="connsiteY0" fmla="*/ 1041400 h 1093383"/>
              <a:gd name="connsiteX1" fmla="*/ 165100 w 1098550"/>
              <a:gd name="connsiteY1" fmla="*/ 1047750 h 1093383"/>
              <a:gd name="connsiteX2" fmla="*/ 444500 w 1098550"/>
              <a:gd name="connsiteY2" fmla="*/ 552450 h 1093383"/>
              <a:gd name="connsiteX3" fmla="*/ 762000 w 1098550"/>
              <a:gd name="connsiteY3" fmla="*/ 342900 h 1093383"/>
              <a:gd name="connsiteX4" fmla="*/ 901700 w 1098550"/>
              <a:gd name="connsiteY4" fmla="*/ 88900 h 1093383"/>
              <a:gd name="connsiteX5" fmla="*/ 1098550 w 1098550"/>
              <a:gd name="connsiteY5" fmla="*/ 0 h 1093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8550" h="1093383">
                <a:moveTo>
                  <a:pt x="0" y="1041400"/>
                </a:moveTo>
                <a:cubicBezTo>
                  <a:pt x="45508" y="1085321"/>
                  <a:pt x="91017" y="1129242"/>
                  <a:pt x="165100" y="1047750"/>
                </a:cubicBezTo>
                <a:cubicBezTo>
                  <a:pt x="239183" y="966258"/>
                  <a:pt x="345017" y="669925"/>
                  <a:pt x="444500" y="552450"/>
                </a:cubicBezTo>
                <a:cubicBezTo>
                  <a:pt x="543983" y="434975"/>
                  <a:pt x="685800" y="420158"/>
                  <a:pt x="762000" y="342900"/>
                </a:cubicBezTo>
                <a:cubicBezTo>
                  <a:pt x="838200" y="265642"/>
                  <a:pt x="845608" y="146050"/>
                  <a:pt x="901700" y="88900"/>
                </a:cubicBezTo>
                <a:cubicBezTo>
                  <a:pt x="957792" y="31750"/>
                  <a:pt x="1065742" y="17992"/>
                  <a:pt x="1098550" y="0"/>
                </a:cubicBezTo>
              </a:path>
            </a:pathLst>
          </a:custGeom>
          <a:noFill/>
          <a:ln w="38100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06" name="Gruppieren 105"/>
          <p:cNvGrpSpPr/>
          <p:nvPr/>
        </p:nvGrpSpPr>
        <p:grpSpPr>
          <a:xfrm>
            <a:off x="4994567" y="1877194"/>
            <a:ext cx="1971321" cy="2718907"/>
            <a:chOff x="5126631" y="2478741"/>
            <a:chExt cx="1971321" cy="2718907"/>
          </a:xfrm>
        </p:grpSpPr>
        <p:cxnSp>
          <p:nvCxnSpPr>
            <p:cNvPr id="71" name="Gerader Verbinder 70"/>
            <p:cNvCxnSpPr/>
            <p:nvPr/>
          </p:nvCxnSpPr>
          <p:spPr>
            <a:xfrm flipH="1">
              <a:off x="6304591" y="2478741"/>
              <a:ext cx="1" cy="206975"/>
            </a:xfrm>
            <a:prstGeom prst="line">
              <a:avLst/>
            </a:prstGeom>
            <a:ln w="28575">
              <a:solidFill>
                <a:srgbClr val="C0C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r Verbinder 76"/>
            <p:cNvCxnSpPr/>
            <p:nvPr/>
          </p:nvCxnSpPr>
          <p:spPr>
            <a:xfrm flipV="1">
              <a:off x="5443392" y="5059536"/>
              <a:ext cx="0" cy="138112"/>
            </a:xfrm>
            <a:prstGeom prst="line">
              <a:avLst/>
            </a:prstGeom>
            <a:ln w="28575">
              <a:solidFill>
                <a:srgbClr val="C0C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hteck 88"/>
            <p:cNvSpPr/>
            <p:nvPr/>
          </p:nvSpPr>
          <p:spPr>
            <a:xfrm>
              <a:off x="5126631" y="3603454"/>
              <a:ext cx="603540" cy="1458955"/>
            </a:xfrm>
            <a:prstGeom prst="rect">
              <a:avLst/>
            </a:prstGeom>
            <a:solidFill>
              <a:srgbClr val="CCFF99"/>
            </a:solidFill>
            <a:ln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</a:p>
            <a:p>
              <a:pPr algn="ctr"/>
              <a:r>
                <a:rPr lang="de-DE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Lys</a:t>
              </a:r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Glu</a:t>
              </a:r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Rechteck 90"/>
            <p:cNvSpPr/>
            <p:nvPr/>
          </p:nvSpPr>
          <p:spPr>
            <a:xfrm>
              <a:off x="5993633" y="2681134"/>
              <a:ext cx="603540" cy="1214336"/>
            </a:xfrm>
            <a:prstGeom prst="rect">
              <a:avLst/>
            </a:prstGeom>
            <a:solidFill>
              <a:srgbClr val="CCFF99"/>
            </a:solidFill>
            <a:ln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</a:p>
            <a:p>
              <a:pPr algn="ctr"/>
              <a:r>
                <a:rPr lang="de-DE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Glu</a:t>
              </a:r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Lys</a:t>
              </a:r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</a:p>
          </p:txBody>
        </p:sp>
        <p:sp>
          <p:nvSpPr>
            <p:cNvPr id="97" name="Rechteck 96"/>
            <p:cNvSpPr/>
            <p:nvPr/>
          </p:nvSpPr>
          <p:spPr>
            <a:xfrm>
              <a:off x="6557262" y="4139715"/>
              <a:ext cx="540690" cy="412313"/>
            </a:xfrm>
            <a:prstGeom prst="rect">
              <a:avLst/>
            </a:prstGeom>
            <a:solidFill>
              <a:srgbClr val="CCFF99"/>
            </a:solidFill>
            <a:ln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Freihandform 98"/>
            <p:cNvSpPr/>
            <p:nvPr/>
          </p:nvSpPr>
          <p:spPr>
            <a:xfrm>
              <a:off x="5731980" y="3704740"/>
              <a:ext cx="261934" cy="713873"/>
            </a:xfrm>
            <a:custGeom>
              <a:avLst/>
              <a:gdLst>
                <a:gd name="connsiteX0" fmla="*/ 0 w 1038225"/>
                <a:gd name="connsiteY0" fmla="*/ 1191274 h 1243058"/>
                <a:gd name="connsiteX1" fmla="*/ 209550 w 1038225"/>
                <a:gd name="connsiteY1" fmla="*/ 1191274 h 1243058"/>
                <a:gd name="connsiteX2" fmla="*/ 357187 w 1038225"/>
                <a:gd name="connsiteY2" fmla="*/ 653111 h 1243058"/>
                <a:gd name="connsiteX3" fmla="*/ 614362 w 1038225"/>
                <a:gd name="connsiteY3" fmla="*/ 353074 h 1243058"/>
                <a:gd name="connsiteX4" fmla="*/ 747712 w 1038225"/>
                <a:gd name="connsiteY4" fmla="*/ 33986 h 1243058"/>
                <a:gd name="connsiteX5" fmla="*/ 1038225 w 1038225"/>
                <a:gd name="connsiteY5" fmla="*/ 24461 h 12430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38225" h="1243058">
                  <a:moveTo>
                    <a:pt x="0" y="1191274"/>
                  </a:moveTo>
                  <a:cubicBezTo>
                    <a:pt x="75009" y="1236121"/>
                    <a:pt x="150019" y="1280968"/>
                    <a:pt x="209550" y="1191274"/>
                  </a:cubicBezTo>
                  <a:cubicBezTo>
                    <a:pt x="269081" y="1101580"/>
                    <a:pt x="289718" y="792811"/>
                    <a:pt x="357187" y="653111"/>
                  </a:cubicBezTo>
                  <a:cubicBezTo>
                    <a:pt x="424656" y="513411"/>
                    <a:pt x="549275" y="456261"/>
                    <a:pt x="614362" y="353074"/>
                  </a:cubicBezTo>
                  <a:cubicBezTo>
                    <a:pt x="679449" y="249887"/>
                    <a:pt x="677068" y="88755"/>
                    <a:pt x="747712" y="33986"/>
                  </a:cubicBezTo>
                  <a:cubicBezTo>
                    <a:pt x="818356" y="-20783"/>
                    <a:pt x="928290" y="1839"/>
                    <a:pt x="1038225" y="24461"/>
                  </a:cubicBezTo>
                </a:path>
              </a:pathLst>
            </a:custGeom>
            <a:noFill/>
            <a:ln w="38100">
              <a:solidFill>
                <a:srgbClr val="66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03" name="Gekrümmte Verbindung 102"/>
          <p:cNvCxnSpPr/>
          <p:nvPr/>
        </p:nvCxnSpPr>
        <p:spPr>
          <a:xfrm rot="16200000" flipH="1">
            <a:off x="3244572" y="3385699"/>
            <a:ext cx="557414" cy="449363"/>
          </a:xfrm>
          <a:prstGeom prst="curved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hteck 104"/>
          <p:cNvSpPr/>
          <p:nvPr/>
        </p:nvSpPr>
        <p:spPr>
          <a:xfrm>
            <a:off x="3075506" y="3026533"/>
            <a:ext cx="476362" cy="307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15" name="Gruppieren 114"/>
          <p:cNvGrpSpPr/>
          <p:nvPr/>
        </p:nvGrpSpPr>
        <p:grpSpPr>
          <a:xfrm>
            <a:off x="8594558" y="1839990"/>
            <a:ext cx="1702184" cy="2846165"/>
            <a:chOff x="8799274" y="2235776"/>
            <a:chExt cx="1702184" cy="2846165"/>
          </a:xfrm>
        </p:grpSpPr>
        <p:cxnSp>
          <p:nvCxnSpPr>
            <p:cNvPr id="79" name="Gerader Verbinder 78"/>
            <p:cNvCxnSpPr/>
            <p:nvPr/>
          </p:nvCxnSpPr>
          <p:spPr>
            <a:xfrm>
              <a:off x="10199688" y="2235776"/>
              <a:ext cx="0" cy="200819"/>
            </a:xfrm>
            <a:prstGeom prst="line">
              <a:avLst/>
            </a:prstGeom>
            <a:ln w="28575">
              <a:solidFill>
                <a:srgbClr val="C0C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r Verbinder 83"/>
            <p:cNvCxnSpPr/>
            <p:nvPr/>
          </p:nvCxnSpPr>
          <p:spPr>
            <a:xfrm flipV="1">
              <a:off x="9102725" y="4943828"/>
              <a:ext cx="0" cy="138113"/>
            </a:xfrm>
            <a:prstGeom prst="line">
              <a:avLst/>
            </a:prstGeom>
            <a:ln w="28575">
              <a:solidFill>
                <a:srgbClr val="C0C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Rechteck 86"/>
            <p:cNvSpPr/>
            <p:nvPr/>
          </p:nvSpPr>
          <p:spPr>
            <a:xfrm>
              <a:off x="9897918" y="2435272"/>
              <a:ext cx="603540" cy="1458955"/>
            </a:xfrm>
            <a:prstGeom prst="rect">
              <a:avLst/>
            </a:prstGeom>
            <a:solidFill>
              <a:srgbClr val="CCFF99"/>
            </a:solidFill>
            <a:ln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</a:p>
            <a:p>
              <a:pPr algn="ctr"/>
              <a:r>
                <a:rPr lang="de-DE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Glu</a:t>
              </a:r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Lys</a:t>
              </a:r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  <a:endParaRPr lang="de-DE" dirty="0"/>
            </a:p>
          </p:txBody>
        </p:sp>
        <p:sp>
          <p:nvSpPr>
            <p:cNvPr id="92" name="Rechteck 91"/>
            <p:cNvSpPr/>
            <p:nvPr/>
          </p:nvSpPr>
          <p:spPr>
            <a:xfrm>
              <a:off x="8799274" y="3497603"/>
              <a:ext cx="603540" cy="1458955"/>
            </a:xfrm>
            <a:prstGeom prst="rect">
              <a:avLst/>
            </a:prstGeom>
            <a:solidFill>
              <a:srgbClr val="CCFF99"/>
            </a:solidFill>
            <a:ln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</a:p>
            <a:p>
              <a:pPr algn="ctr"/>
              <a:r>
                <a:rPr lang="de-DE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Lys</a:t>
              </a:r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Glu</a:t>
              </a:r>
              <a:endParaRPr lang="de-D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Ala</a:t>
              </a:r>
              <a:endPara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Freihandform 113"/>
            <p:cNvSpPr/>
            <p:nvPr/>
          </p:nvSpPr>
          <p:spPr>
            <a:xfrm>
              <a:off x="9402815" y="3968825"/>
              <a:ext cx="199559" cy="302657"/>
            </a:xfrm>
            <a:custGeom>
              <a:avLst/>
              <a:gdLst>
                <a:gd name="connsiteX0" fmla="*/ 0 w 569119"/>
                <a:gd name="connsiteY0" fmla="*/ 759619 h 791505"/>
                <a:gd name="connsiteX1" fmla="*/ 145256 w 569119"/>
                <a:gd name="connsiteY1" fmla="*/ 754856 h 791505"/>
                <a:gd name="connsiteX2" fmla="*/ 295275 w 569119"/>
                <a:gd name="connsiteY2" fmla="*/ 390525 h 791505"/>
                <a:gd name="connsiteX3" fmla="*/ 523875 w 569119"/>
                <a:gd name="connsiteY3" fmla="*/ 150019 h 791505"/>
                <a:gd name="connsiteX4" fmla="*/ 569119 w 569119"/>
                <a:gd name="connsiteY4" fmla="*/ 0 h 791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9119" h="791505">
                  <a:moveTo>
                    <a:pt x="0" y="759619"/>
                  </a:moveTo>
                  <a:cubicBezTo>
                    <a:pt x="48022" y="787995"/>
                    <a:pt x="96044" y="816372"/>
                    <a:pt x="145256" y="754856"/>
                  </a:cubicBezTo>
                  <a:cubicBezTo>
                    <a:pt x="194469" y="693340"/>
                    <a:pt x="232172" y="491331"/>
                    <a:pt x="295275" y="390525"/>
                  </a:cubicBezTo>
                  <a:cubicBezTo>
                    <a:pt x="358378" y="289719"/>
                    <a:pt x="478234" y="215107"/>
                    <a:pt x="523875" y="150019"/>
                  </a:cubicBezTo>
                  <a:cubicBezTo>
                    <a:pt x="569516" y="84931"/>
                    <a:pt x="561182" y="24606"/>
                    <a:pt x="569119" y="0"/>
                  </a:cubicBezTo>
                </a:path>
              </a:pathLst>
            </a:custGeom>
            <a:noFill/>
            <a:ln w="38100">
              <a:solidFill>
                <a:srgbClr val="66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17" name="Textfeld 116"/>
          <p:cNvSpPr txBox="1"/>
          <p:nvPr/>
        </p:nvSpPr>
        <p:spPr>
          <a:xfrm>
            <a:off x="9877895" y="3771359"/>
            <a:ext cx="17009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Vancomycin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Freihandform 118"/>
          <p:cNvSpPr/>
          <p:nvPr/>
        </p:nvSpPr>
        <p:spPr>
          <a:xfrm>
            <a:off x="9544503" y="2719420"/>
            <a:ext cx="912813" cy="959548"/>
          </a:xfrm>
          <a:custGeom>
            <a:avLst/>
            <a:gdLst>
              <a:gd name="connsiteX0" fmla="*/ 104775 w 869950"/>
              <a:gd name="connsiteY0" fmla="*/ 0 h 955675"/>
              <a:gd name="connsiteX1" fmla="*/ 104775 w 869950"/>
              <a:gd name="connsiteY1" fmla="*/ 809625 h 955675"/>
              <a:gd name="connsiteX2" fmla="*/ 774700 w 869950"/>
              <a:gd name="connsiteY2" fmla="*/ 809625 h 955675"/>
              <a:gd name="connsiteX3" fmla="*/ 771525 w 869950"/>
              <a:gd name="connsiteY3" fmla="*/ 9525 h 955675"/>
              <a:gd name="connsiteX4" fmla="*/ 869950 w 869950"/>
              <a:gd name="connsiteY4" fmla="*/ 9525 h 955675"/>
              <a:gd name="connsiteX5" fmla="*/ 866775 w 869950"/>
              <a:gd name="connsiteY5" fmla="*/ 955675 h 955675"/>
              <a:gd name="connsiteX6" fmla="*/ 3175 w 869950"/>
              <a:gd name="connsiteY6" fmla="*/ 952500 h 955675"/>
              <a:gd name="connsiteX7" fmla="*/ 0 w 869950"/>
              <a:gd name="connsiteY7" fmla="*/ 3175 h 955675"/>
              <a:gd name="connsiteX8" fmla="*/ 104775 w 869950"/>
              <a:gd name="connsiteY8" fmla="*/ 0 h 95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9950" h="955675">
                <a:moveTo>
                  <a:pt x="104775" y="0"/>
                </a:moveTo>
                <a:lnTo>
                  <a:pt x="104775" y="809625"/>
                </a:lnTo>
                <a:lnTo>
                  <a:pt x="774700" y="809625"/>
                </a:lnTo>
                <a:cubicBezTo>
                  <a:pt x="773642" y="542925"/>
                  <a:pt x="772583" y="276225"/>
                  <a:pt x="771525" y="9525"/>
                </a:cubicBezTo>
                <a:lnTo>
                  <a:pt x="869950" y="9525"/>
                </a:lnTo>
                <a:cubicBezTo>
                  <a:pt x="868892" y="324908"/>
                  <a:pt x="867833" y="640292"/>
                  <a:pt x="866775" y="955675"/>
                </a:cubicBezTo>
                <a:lnTo>
                  <a:pt x="3175" y="952500"/>
                </a:lnTo>
                <a:cubicBezTo>
                  <a:pt x="2117" y="636058"/>
                  <a:pt x="1058" y="319617"/>
                  <a:pt x="0" y="3175"/>
                </a:cubicBezTo>
                <a:lnTo>
                  <a:pt x="104775" y="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3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105" grpId="0" animBg="1"/>
      <p:bldP spid="117" grpId="0"/>
      <p:bldP spid="1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Wirksamkeit von 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Vancomycin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0412" y="1337205"/>
            <a:ext cx="5856467" cy="325248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7683" y="4495146"/>
            <a:ext cx="3791857" cy="1861204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2209800" y="2061029"/>
            <a:ext cx="1563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Vancomycin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454168" y="5253854"/>
            <a:ext cx="1127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Dipeptid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99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876333" y="1415629"/>
            <a:ext cx="1563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Vancomycin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876333" y="4433064"/>
            <a:ext cx="2097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Dipeptidsequenz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592002">
            <a:off x="5466738" y="3541613"/>
            <a:ext cx="2072325" cy="107834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7364" y="365125"/>
            <a:ext cx="7061671" cy="3942888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2590" y="4482097"/>
            <a:ext cx="4465928" cy="224777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524500">
            <a:off x="6987439" y="3683903"/>
            <a:ext cx="1902274" cy="10463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666943">
            <a:off x="6882171" y="3811293"/>
            <a:ext cx="1568932" cy="111990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774193">
            <a:off x="6034576" y="3756097"/>
            <a:ext cx="1898360" cy="85818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31869" flipV="1">
            <a:off x="4307065" y="3867729"/>
            <a:ext cx="1687153" cy="12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8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876333" y="1415629"/>
            <a:ext cx="1563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Vancomycin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876333" y="4433064"/>
            <a:ext cx="1540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Depsipeptid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7364" y="365125"/>
            <a:ext cx="7061671" cy="3942888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260" y="4459020"/>
            <a:ext cx="4312460" cy="2082703"/>
          </a:xfrm>
          <a:prstGeom prst="rect">
            <a:avLst/>
          </a:prstGeom>
        </p:spPr>
      </p:pic>
      <p:cxnSp>
        <p:nvCxnSpPr>
          <p:cNvPr id="13" name="Gerade Verbindung mit Pfeil 12"/>
          <p:cNvCxnSpPr/>
          <p:nvPr/>
        </p:nvCxnSpPr>
        <p:spPr>
          <a:xfrm>
            <a:off x="5991367" y="2743200"/>
            <a:ext cx="1132764" cy="2224585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6678199" y="3737186"/>
            <a:ext cx="45429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bstoßende Dipol-Wechselwirkung</a:t>
            </a:r>
            <a:endParaRPr lang="de-DE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1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70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Antibiotikaresistenz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736971" y="1922917"/>
            <a:ext cx="1563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Vancomycin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040594" y="5305250"/>
            <a:ext cx="1540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Depsipeptid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Grafik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0384" y="1399503"/>
            <a:ext cx="5602579" cy="3145833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4513183"/>
            <a:ext cx="4053114" cy="1875321"/>
          </a:xfrm>
          <a:prstGeom prst="rect">
            <a:avLst/>
          </a:prstGeom>
        </p:spPr>
      </p:pic>
      <p:cxnSp>
        <p:nvCxnSpPr>
          <p:cNvPr id="25" name="Gerade Verbindung mit Pfeil 24"/>
          <p:cNvCxnSpPr/>
          <p:nvPr/>
        </p:nvCxnSpPr>
        <p:spPr>
          <a:xfrm>
            <a:off x="5607957" y="3164114"/>
            <a:ext cx="952500" cy="1640115"/>
          </a:xfrm>
          <a:prstGeom prst="straightConnector1">
            <a:avLst/>
          </a:prstGeom>
          <a:ln w="381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6560457" y="3984171"/>
            <a:ext cx="45429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de-DE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bstoßende Dipol-Wechselwirkung</a:t>
            </a:r>
            <a:endParaRPr lang="de-DE" sz="2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76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05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Rezeptorbibliothek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1073148" y="1333500"/>
            <a:ext cx="8358937" cy="2990850"/>
            <a:chOff x="1073148" y="1333500"/>
            <a:chExt cx="8358937" cy="2990850"/>
          </a:xfrm>
        </p:grpSpPr>
        <p:pic>
          <p:nvPicPr>
            <p:cNvPr id="5" name="Grafik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8430" y="1333500"/>
              <a:ext cx="6743655" cy="2990850"/>
            </a:xfrm>
            <a:prstGeom prst="rect">
              <a:avLst/>
            </a:prstGeom>
          </p:spPr>
        </p:pic>
        <p:sp>
          <p:nvSpPr>
            <p:cNvPr id="6" name="Textfeld 5"/>
            <p:cNvSpPr txBox="1"/>
            <p:nvPr/>
          </p:nvSpPr>
          <p:spPr>
            <a:xfrm>
              <a:off x="1073148" y="1704976"/>
              <a:ext cx="33636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synthetisches „</a:t>
              </a:r>
              <a:r>
                <a:rPr lang="de-DE" sz="2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Vancomycin</a:t>
              </a:r>
              <a:r>
                <a:rPr lang="de-DE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“</a:t>
              </a: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" name="Gruppieren 9"/>
          <p:cNvGrpSpPr/>
          <p:nvPr/>
        </p:nvGrpSpPr>
        <p:grpSpPr>
          <a:xfrm>
            <a:off x="2040594" y="4030598"/>
            <a:ext cx="6200888" cy="2095534"/>
            <a:chOff x="2040594" y="4030598"/>
            <a:chExt cx="6200888" cy="2095534"/>
          </a:xfrm>
        </p:grpSpPr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79032" y="4030598"/>
              <a:ext cx="4362450" cy="2095534"/>
            </a:xfrm>
            <a:prstGeom prst="rect">
              <a:avLst/>
            </a:prstGeom>
          </p:spPr>
        </p:pic>
        <p:sp>
          <p:nvSpPr>
            <p:cNvPr id="9" name="Textfeld 8"/>
            <p:cNvSpPr txBox="1"/>
            <p:nvPr/>
          </p:nvSpPr>
          <p:spPr>
            <a:xfrm>
              <a:off x="2040594" y="5118070"/>
              <a:ext cx="15408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Depsipeptid</a:t>
              </a: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940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820943" y="4287234"/>
            <a:ext cx="1540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Depsipeptid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023838" y="1373062"/>
            <a:ext cx="33572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ynthetisches „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Vancomycin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697" y="415347"/>
            <a:ext cx="8904823" cy="3679534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0972" y="4287074"/>
            <a:ext cx="5098272" cy="2462211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286028">
            <a:off x="4247180" y="3408194"/>
            <a:ext cx="2065128" cy="152109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881757">
            <a:off x="5942996" y="3937222"/>
            <a:ext cx="1810118" cy="19508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498966">
            <a:off x="6866300" y="3873359"/>
            <a:ext cx="1102897" cy="129164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6088039">
            <a:off x="7253358" y="3855707"/>
            <a:ext cx="1211502" cy="15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427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820943" y="4287234"/>
            <a:ext cx="1540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Depsipeptid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023838" y="1373062"/>
            <a:ext cx="33572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ynthetisches „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Vancomycin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7697" y="415347"/>
            <a:ext cx="8904823" cy="3679534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0972" y="4287074"/>
            <a:ext cx="5098272" cy="2462211"/>
          </a:xfrm>
          <a:prstGeom prst="rect">
            <a:avLst/>
          </a:prstGeom>
        </p:spPr>
      </p:pic>
      <p:sp>
        <p:nvSpPr>
          <p:cNvPr id="12" name="Nach links gekrümmter Pfeil 11"/>
          <p:cNvSpPr/>
          <p:nvPr/>
        </p:nvSpPr>
        <p:spPr>
          <a:xfrm rot="20033835">
            <a:off x="5172998" y="2335687"/>
            <a:ext cx="449943" cy="548909"/>
          </a:xfrm>
          <a:prstGeom prst="curvedLef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946960" y="600969"/>
            <a:ext cx="3759555" cy="70788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freie Rotation verhindert </a:t>
            </a:r>
          </a:p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abstoßende Wechselwirkungen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Gerader Verbinder 7"/>
          <p:cNvCxnSpPr/>
          <p:nvPr/>
        </p:nvCxnSpPr>
        <p:spPr>
          <a:xfrm>
            <a:off x="4517409" y="1304386"/>
            <a:ext cx="557779" cy="108398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95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Molekulare Erkennung von Peptiden 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01328" y="1684927"/>
            <a:ext cx="10515600" cy="4351338"/>
          </a:xfrm>
        </p:spPr>
        <p:txBody>
          <a:bodyPr/>
          <a:lstStyle/>
          <a:p>
            <a:pPr algn="ctr"/>
            <a:endParaRPr lang="de-DE" dirty="0"/>
          </a:p>
        </p:txBody>
      </p:sp>
      <p:sp>
        <p:nvSpPr>
          <p:cNvPr id="6" name="Ellipse 5"/>
          <p:cNvSpPr/>
          <p:nvPr/>
        </p:nvSpPr>
        <p:spPr>
          <a:xfrm>
            <a:off x="4567013" y="3224967"/>
            <a:ext cx="2537138" cy="1056068"/>
          </a:xfrm>
          <a:prstGeom prst="ellipse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2600" b="1" dirty="0" smtClean="0">
                <a:ln/>
                <a:solidFill>
                  <a:schemeClr val="tx1"/>
                </a:solidFill>
              </a:rPr>
              <a:t>Peptide</a:t>
            </a:r>
            <a:endParaRPr lang="de-DE" sz="2600" b="1" dirty="0">
              <a:ln/>
              <a:solidFill>
                <a:schemeClr val="tx1"/>
              </a:solidFill>
            </a:endParaRPr>
          </a:p>
        </p:txBody>
      </p:sp>
      <p:cxnSp>
        <p:nvCxnSpPr>
          <p:cNvPr id="7" name="Gerade Verbindung mit Pfeil 6"/>
          <p:cNvCxnSpPr/>
          <p:nvPr/>
        </p:nvCxnSpPr>
        <p:spPr>
          <a:xfrm flipH="1" flipV="1">
            <a:off x="4587784" y="2530450"/>
            <a:ext cx="360608" cy="85000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 flipV="1">
            <a:off x="6516318" y="2375377"/>
            <a:ext cx="230288" cy="9312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 flipH="1">
            <a:off x="5553583" y="4281035"/>
            <a:ext cx="135996" cy="88971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 flipH="1">
            <a:off x="3317267" y="3941085"/>
            <a:ext cx="1341214" cy="63397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>
            <a:off x="7043588" y="3893330"/>
            <a:ext cx="1150199" cy="81484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2403362" y="1597020"/>
            <a:ext cx="315022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Signalübertragung</a:t>
            </a:r>
          </a:p>
          <a:p>
            <a:pPr algn="ctr"/>
            <a:r>
              <a:rPr lang="de-DE" sz="26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Neuropeptide</a:t>
            </a:r>
            <a:endParaRPr lang="de-DE" sz="2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6424512" y="1543795"/>
            <a:ext cx="257474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Immunabwehr</a:t>
            </a:r>
          </a:p>
          <a:p>
            <a:pPr algn="ctr"/>
            <a:r>
              <a:rPr lang="de-DE" sz="26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MHC - Proteine</a:t>
            </a:r>
            <a:endParaRPr lang="de-DE" sz="2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8193787" y="4789284"/>
            <a:ext cx="239200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Zellwachstum</a:t>
            </a:r>
          </a:p>
          <a:p>
            <a:pPr algn="ctr"/>
            <a:r>
              <a:rPr lang="de-DE" sz="26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 – Protein</a:t>
            </a:r>
            <a:endParaRPr lang="de-DE" sz="2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4040097" y="5334262"/>
            <a:ext cx="244971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Stoffwechsel</a:t>
            </a:r>
          </a:p>
          <a:p>
            <a:pPr algn="ctr"/>
            <a:r>
              <a:rPr lang="de-DE" sz="26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Peptidhormone</a:t>
            </a:r>
            <a:endParaRPr lang="de-DE" sz="2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1090119" y="4128780"/>
            <a:ext cx="1977722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Antibiotika</a:t>
            </a:r>
          </a:p>
          <a:p>
            <a:pPr algn="ctr"/>
            <a:r>
              <a:rPr lang="de-DE" sz="2600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Vancomycin</a:t>
            </a:r>
            <a:endParaRPr lang="de-DE" sz="2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110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Rezeptorbibliothek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040594" y="5118070"/>
            <a:ext cx="1540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Depsipeptid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2430" y="1428980"/>
            <a:ext cx="6307139" cy="2674479"/>
          </a:xfrm>
          <a:prstGeom prst="rect">
            <a:avLst/>
          </a:prstGeom>
        </p:spPr>
      </p:pic>
      <p:sp>
        <p:nvSpPr>
          <p:cNvPr id="16" name="Textfeld 15"/>
          <p:cNvSpPr txBox="1"/>
          <p:nvPr/>
        </p:nvSpPr>
        <p:spPr>
          <a:xfrm>
            <a:off x="1016282" y="1829663"/>
            <a:ext cx="33572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ynthetisches „</a:t>
            </a:r>
            <a:r>
              <a:rPr lang="de-DE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Vancomycin</a:t>
            </a: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1057" y="4403812"/>
            <a:ext cx="4343400" cy="1952538"/>
          </a:xfrm>
          <a:prstGeom prst="rect">
            <a:avLst/>
          </a:prstGeom>
        </p:spPr>
      </p:pic>
      <p:sp>
        <p:nvSpPr>
          <p:cNvPr id="18" name="Nach links gekrümmter Pfeil 17"/>
          <p:cNvSpPr/>
          <p:nvPr/>
        </p:nvSpPr>
        <p:spPr>
          <a:xfrm rot="20033835">
            <a:off x="10821433" y="3549929"/>
            <a:ext cx="449943" cy="478972"/>
          </a:xfrm>
          <a:prstGeom prst="curvedLeftArrow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0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uppieren 61"/>
          <p:cNvGrpSpPr/>
          <p:nvPr/>
        </p:nvGrpSpPr>
        <p:grpSpPr>
          <a:xfrm>
            <a:off x="372868" y="3476969"/>
            <a:ext cx="2500087" cy="2255296"/>
            <a:chOff x="4412343" y="3396343"/>
            <a:chExt cx="2801258" cy="2714171"/>
          </a:xfrm>
        </p:grpSpPr>
        <p:sp>
          <p:nvSpPr>
            <p:cNvPr id="41" name="Ellipse 40"/>
            <p:cNvSpPr/>
            <p:nvPr/>
          </p:nvSpPr>
          <p:spPr>
            <a:xfrm>
              <a:off x="4412343" y="3396343"/>
              <a:ext cx="2801258" cy="271417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Ellipse 41"/>
            <p:cNvSpPr/>
            <p:nvPr/>
          </p:nvSpPr>
          <p:spPr>
            <a:xfrm>
              <a:off x="5021943" y="4252686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Ellipse 42"/>
            <p:cNvSpPr/>
            <p:nvPr/>
          </p:nvSpPr>
          <p:spPr>
            <a:xfrm>
              <a:off x="5326743" y="3864429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4" name="Ellipse 43"/>
            <p:cNvSpPr/>
            <p:nvPr/>
          </p:nvSpPr>
          <p:spPr>
            <a:xfrm>
              <a:off x="4666343" y="4833258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5" name="Ellipse 44"/>
            <p:cNvSpPr/>
            <p:nvPr/>
          </p:nvSpPr>
          <p:spPr>
            <a:xfrm>
              <a:off x="4971143" y="5435601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6" name="Ellipse 45"/>
            <p:cNvSpPr/>
            <p:nvPr/>
          </p:nvSpPr>
          <p:spPr>
            <a:xfrm>
              <a:off x="5174343" y="4802416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Ellipse 46"/>
            <p:cNvSpPr/>
            <p:nvPr/>
          </p:nvSpPr>
          <p:spPr>
            <a:xfrm>
              <a:off x="6132286" y="3831772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8" name="Ellipse 47"/>
            <p:cNvSpPr/>
            <p:nvPr/>
          </p:nvSpPr>
          <p:spPr>
            <a:xfrm>
              <a:off x="5733143" y="4158343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Ellipse 48"/>
            <p:cNvSpPr/>
            <p:nvPr/>
          </p:nvSpPr>
          <p:spPr>
            <a:xfrm>
              <a:off x="6400800" y="4463144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0" name="Ellipse 49"/>
            <p:cNvSpPr/>
            <p:nvPr/>
          </p:nvSpPr>
          <p:spPr>
            <a:xfrm>
              <a:off x="5609772" y="4441371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1" name="Ellipse 50"/>
            <p:cNvSpPr/>
            <p:nvPr/>
          </p:nvSpPr>
          <p:spPr>
            <a:xfrm>
              <a:off x="5297714" y="5319487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Ellipse 51"/>
            <p:cNvSpPr/>
            <p:nvPr/>
          </p:nvSpPr>
          <p:spPr>
            <a:xfrm>
              <a:off x="4611915" y="4434115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3" name="Ellipse 52"/>
            <p:cNvSpPr/>
            <p:nvPr/>
          </p:nvSpPr>
          <p:spPr>
            <a:xfrm>
              <a:off x="5860144" y="5185229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4" name="Ellipse 53"/>
            <p:cNvSpPr/>
            <p:nvPr/>
          </p:nvSpPr>
          <p:spPr>
            <a:xfrm>
              <a:off x="6172201" y="4265387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5" name="Ellipse 54"/>
            <p:cNvSpPr/>
            <p:nvPr/>
          </p:nvSpPr>
          <p:spPr>
            <a:xfrm>
              <a:off x="6077858" y="5529943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6" name="Ellipse 55"/>
            <p:cNvSpPr/>
            <p:nvPr/>
          </p:nvSpPr>
          <p:spPr>
            <a:xfrm>
              <a:off x="6604000" y="5192486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7" name="Ellipse 56"/>
            <p:cNvSpPr/>
            <p:nvPr/>
          </p:nvSpPr>
          <p:spPr>
            <a:xfrm>
              <a:off x="5566229" y="5704114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8" name="Ellipse 57"/>
            <p:cNvSpPr/>
            <p:nvPr/>
          </p:nvSpPr>
          <p:spPr>
            <a:xfrm>
              <a:off x="5508172" y="4827813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9" name="Ellipse 58"/>
            <p:cNvSpPr/>
            <p:nvPr/>
          </p:nvSpPr>
          <p:spPr>
            <a:xfrm>
              <a:off x="6328231" y="4992915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Ellipse 59"/>
            <p:cNvSpPr/>
            <p:nvPr/>
          </p:nvSpPr>
          <p:spPr>
            <a:xfrm>
              <a:off x="6807200" y="4733472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1" name="Ellipse 60"/>
            <p:cNvSpPr/>
            <p:nvPr/>
          </p:nvSpPr>
          <p:spPr>
            <a:xfrm>
              <a:off x="5656944" y="3565070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6" name="Rechteck 194"/>
          <p:cNvSpPr/>
          <p:nvPr/>
        </p:nvSpPr>
        <p:spPr>
          <a:xfrm>
            <a:off x="1707243" y="777289"/>
            <a:ext cx="79102" cy="2217228"/>
          </a:xfrm>
          <a:custGeom>
            <a:avLst/>
            <a:gdLst/>
            <a:ahLst/>
            <a:cxnLst/>
            <a:rect l="l" t="t" r="r" b="b"/>
            <a:pathLst>
              <a:path w="79102" h="2217228">
                <a:moveTo>
                  <a:pt x="0" y="0"/>
                </a:moveTo>
                <a:lnTo>
                  <a:pt x="79102" y="0"/>
                </a:lnTo>
                <a:lnTo>
                  <a:pt x="79102" y="1870138"/>
                </a:lnTo>
                <a:lnTo>
                  <a:pt x="50958" y="2217228"/>
                </a:lnTo>
                <a:lnTo>
                  <a:pt x="28144" y="2217228"/>
                </a:lnTo>
                <a:lnTo>
                  <a:pt x="0" y="1870138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0D0D0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Rechteck 194"/>
          <p:cNvSpPr/>
          <p:nvPr/>
        </p:nvSpPr>
        <p:spPr>
          <a:xfrm>
            <a:off x="1707243" y="2029377"/>
            <a:ext cx="79102" cy="970181"/>
          </a:xfrm>
          <a:custGeom>
            <a:avLst/>
            <a:gdLst/>
            <a:ahLst/>
            <a:cxnLst/>
            <a:rect l="l" t="t" r="r" b="b"/>
            <a:pathLst>
              <a:path w="79102" h="970181">
                <a:moveTo>
                  <a:pt x="0" y="0"/>
                </a:moveTo>
                <a:lnTo>
                  <a:pt x="79102" y="0"/>
                </a:lnTo>
                <a:lnTo>
                  <a:pt x="79102" y="623091"/>
                </a:lnTo>
                <a:lnTo>
                  <a:pt x="50958" y="970181"/>
                </a:lnTo>
                <a:lnTo>
                  <a:pt x="28144" y="970181"/>
                </a:lnTo>
                <a:lnTo>
                  <a:pt x="0" y="623091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0D0D0D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199"/>
          <p:cNvSpPr/>
          <p:nvPr/>
        </p:nvSpPr>
        <p:spPr>
          <a:xfrm>
            <a:off x="1584552" y="130387"/>
            <a:ext cx="318634" cy="656841"/>
          </a:xfrm>
          <a:custGeom>
            <a:avLst/>
            <a:gdLst/>
            <a:ahLst/>
            <a:cxnLst/>
            <a:rect l="l" t="t" r="r" b="b"/>
            <a:pathLst>
              <a:path w="318634" h="656841">
                <a:moveTo>
                  <a:pt x="77174" y="0"/>
                </a:moveTo>
                <a:lnTo>
                  <a:pt x="241460" y="0"/>
                </a:lnTo>
                <a:cubicBezTo>
                  <a:pt x="284082" y="0"/>
                  <a:pt x="318634" y="36298"/>
                  <a:pt x="318634" y="81074"/>
                </a:cubicBezTo>
                <a:lnTo>
                  <a:pt x="318634" y="108878"/>
                </a:lnTo>
                <a:lnTo>
                  <a:pt x="318634" y="122486"/>
                </a:lnTo>
                <a:lnTo>
                  <a:pt x="318128" y="122486"/>
                </a:lnTo>
                <a:lnTo>
                  <a:pt x="317961" y="126525"/>
                </a:lnTo>
                <a:cubicBezTo>
                  <a:pt x="316367" y="159338"/>
                  <a:pt x="311264" y="230209"/>
                  <a:pt x="295956" y="272164"/>
                </a:cubicBezTo>
                <a:cubicBezTo>
                  <a:pt x="275545" y="328104"/>
                  <a:pt x="224140" y="450569"/>
                  <a:pt x="196170" y="444521"/>
                </a:cubicBezTo>
                <a:lnTo>
                  <a:pt x="194397" y="443322"/>
                </a:lnTo>
                <a:lnTo>
                  <a:pt x="193895" y="444733"/>
                </a:lnTo>
                <a:lnTo>
                  <a:pt x="193852" y="444733"/>
                </a:lnTo>
                <a:lnTo>
                  <a:pt x="212309" y="496608"/>
                </a:lnTo>
                <a:lnTo>
                  <a:pt x="213778" y="496608"/>
                </a:lnTo>
                <a:lnTo>
                  <a:pt x="213778" y="656841"/>
                </a:lnTo>
                <a:lnTo>
                  <a:pt x="102613" y="656841"/>
                </a:lnTo>
                <a:lnTo>
                  <a:pt x="102613" y="499783"/>
                </a:lnTo>
                <a:lnTo>
                  <a:pt x="102273" y="499783"/>
                </a:lnTo>
                <a:lnTo>
                  <a:pt x="102613" y="498827"/>
                </a:lnTo>
                <a:lnTo>
                  <a:pt x="102613" y="496608"/>
                </a:lnTo>
                <a:lnTo>
                  <a:pt x="103403" y="496608"/>
                </a:lnTo>
                <a:lnTo>
                  <a:pt x="121859" y="444733"/>
                </a:lnTo>
                <a:lnTo>
                  <a:pt x="121727" y="444733"/>
                </a:lnTo>
                <a:lnTo>
                  <a:pt x="121557" y="444254"/>
                </a:lnTo>
                <a:lnTo>
                  <a:pt x="110983" y="441146"/>
                </a:lnTo>
                <a:cubicBezTo>
                  <a:pt x="82127" y="420992"/>
                  <a:pt x="40538" y="321112"/>
                  <a:pt x="22678" y="272164"/>
                </a:cubicBezTo>
                <a:cubicBezTo>
                  <a:pt x="7370" y="230209"/>
                  <a:pt x="2268" y="159338"/>
                  <a:pt x="673" y="126525"/>
                </a:cubicBezTo>
                <a:lnTo>
                  <a:pt x="506" y="122486"/>
                </a:lnTo>
                <a:lnTo>
                  <a:pt x="0" y="122486"/>
                </a:lnTo>
                <a:lnTo>
                  <a:pt x="0" y="108878"/>
                </a:lnTo>
                <a:lnTo>
                  <a:pt x="0" y="81074"/>
                </a:lnTo>
                <a:cubicBezTo>
                  <a:pt x="0" y="36298"/>
                  <a:pt x="34552" y="0"/>
                  <a:pt x="77174" y="0"/>
                </a:cubicBezTo>
                <a:close/>
              </a:path>
            </a:pathLst>
          </a:custGeom>
          <a:solidFill>
            <a:srgbClr val="FF8000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Textfeld 67"/>
          <p:cNvSpPr txBox="1"/>
          <p:nvPr/>
        </p:nvSpPr>
        <p:spPr>
          <a:xfrm>
            <a:off x="1834244" y="1049527"/>
            <a:ext cx="2853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arkiertes Substrat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Ellipse 69"/>
          <p:cNvSpPr/>
          <p:nvPr/>
        </p:nvSpPr>
        <p:spPr>
          <a:xfrm>
            <a:off x="1685812" y="3011977"/>
            <a:ext cx="116114" cy="3574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Textfeld 70"/>
          <p:cNvSpPr txBox="1"/>
          <p:nvPr/>
        </p:nvSpPr>
        <p:spPr>
          <a:xfrm>
            <a:off x="42303" y="5692772"/>
            <a:ext cx="39837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Rezeptormoleküle an</a:t>
            </a:r>
          </a:p>
          <a:p>
            <a:r>
              <a:rPr lang="de-DE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verschiedenen Harzkügelchen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Gruppieren 31"/>
          <p:cNvGrpSpPr/>
          <p:nvPr/>
        </p:nvGrpSpPr>
        <p:grpSpPr>
          <a:xfrm>
            <a:off x="4089358" y="3342385"/>
            <a:ext cx="2432884" cy="2388540"/>
            <a:chOff x="4412343" y="3396343"/>
            <a:chExt cx="2801258" cy="2714171"/>
          </a:xfrm>
        </p:grpSpPr>
        <p:sp>
          <p:nvSpPr>
            <p:cNvPr id="33" name="Ellipse 32"/>
            <p:cNvSpPr/>
            <p:nvPr/>
          </p:nvSpPr>
          <p:spPr>
            <a:xfrm>
              <a:off x="4412343" y="3396343"/>
              <a:ext cx="2801258" cy="2714171"/>
            </a:xfrm>
            <a:prstGeom prst="ellipse">
              <a:avLst/>
            </a:prstGeom>
            <a:solidFill>
              <a:srgbClr val="FF33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Ellipse 33"/>
            <p:cNvSpPr/>
            <p:nvPr/>
          </p:nvSpPr>
          <p:spPr>
            <a:xfrm>
              <a:off x="5021943" y="4252686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Ellipse 34"/>
            <p:cNvSpPr/>
            <p:nvPr/>
          </p:nvSpPr>
          <p:spPr>
            <a:xfrm>
              <a:off x="5326743" y="3864429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Ellipse 35"/>
            <p:cNvSpPr/>
            <p:nvPr/>
          </p:nvSpPr>
          <p:spPr>
            <a:xfrm>
              <a:off x="4666343" y="4833258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Ellipse 36"/>
            <p:cNvSpPr/>
            <p:nvPr/>
          </p:nvSpPr>
          <p:spPr>
            <a:xfrm>
              <a:off x="4971143" y="5435601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llipse 37"/>
            <p:cNvSpPr/>
            <p:nvPr/>
          </p:nvSpPr>
          <p:spPr>
            <a:xfrm>
              <a:off x="5174343" y="4802416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>
              <a:off x="6132286" y="3831772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>
              <a:off x="5733143" y="4158343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3" name="Ellipse 62"/>
            <p:cNvSpPr/>
            <p:nvPr/>
          </p:nvSpPr>
          <p:spPr>
            <a:xfrm>
              <a:off x="6400800" y="4463144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4" name="Ellipse 63"/>
            <p:cNvSpPr/>
            <p:nvPr/>
          </p:nvSpPr>
          <p:spPr>
            <a:xfrm>
              <a:off x="5609772" y="4441371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9" name="Ellipse 68"/>
            <p:cNvSpPr/>
            <p:nvPr/>
          </p:nvSpPr>
          <p:spPr>
            <a:xfrm>
              <a:off x="5297714" y="5319487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2" name="Ellipse 71"/>
            <p:cNvSpPr/>
            <p:nvPr/>
          </p:nvSpPr>
          <p:spPr>
            <a:xfrm>
              <a:off x="4611915" y="4434115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3" name="Ellipse 72"/>
            <p:cNvSpPr/>
            <p:nvPr/>
          </p:nvSpPr>
          <p:spPr>
            <a:xfrm>
              <a:off x="5860144" y="5185229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4" name="Ellipse 73"/>
            <p:cNvSpPr/>
            <p:nvPr/>
          </p:nvSpPr>
          <p:spPr>
            <a:xfrm>
              <a:off x="6172201" y="4265387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5" name="Ellipse 74"/>
            <p:cNvSpPr/>
            <p:nvPr/>
          </p:nvSpPr>
          <p:spPr>
            <a:xfrm>
              <a:off x="6077858" y="5529943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6" name="Ellipse 75"/>
            <p:cNvSpPr/>
            <p:nvPr/>
          </p:nvSpPr>
          <p:spPr>
            <a:xfrm>
              <a:off x="6604000" y="5192486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Ellipse 76"/>
            <p:cNvSpPr/>
            <p:nvPr/>
          </p:nvSpPr>
          <p:spPr>
            <a:xfrm>
              <a:off x="5566229" y="5704114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8" name="Ellipse 77"/>
            <p:cNvSpPr/>
            <p:nvPr/>
          </p:nvSpPr>
          <p:spPr>
            <a:xfrm>
              <a:off x="5508172" y="4827813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9" name="Ellipse 78"/>
            <p:cNvSpPr/>
            <p:nvPr/>
          </p:nvSpPr>
          <p:spPr>
            <a:xfrm>
              <a:off x="6328231" y="4992915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0" name="Ellipse 79"/>
            <p:cNvSpPr/>
            <p:nvPr/>
          </p:nvSpPr>
          <p:spPr>
            <a:xfrm>
              <a:off x="6807200" y="4733472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1" name="Ellipse 80"/>
            <p:cNvSpPr/>
            <p:nvPr/>
          </p:nvSpPr>
          <p:spPr>
            <a:xfrm>
              <a:off x="5656944" y="3565070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" name="Pfeil nach rechts 3"/>
          <p:cNvSpPr/>
          <p:nvPr/>
        </p:nvSpPr>
        <p:spPr>
          <a:xfrm>
            <a:off x="2994383" y="4406885"/>
            <a:ext cx="952686" cy="25954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Pfeil nach rechts 81"/>
          <p:cNvSpPr/>
          <p:nvPr/>
        </p:nvSpPr>
        <p:spPr>
          <a:xfrm>
            <a:off x="6635692" y="4339289"/>
            <a:ext cx="2828228" cy="29102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83" name="Gruppieren 82"/>
          <p:cNvGrpSpPr/>
          <p:nvPr/>
        </p:nvGrpSpPr>
        <p:grpSpPr>
          <a:xfrm>
            <a:off x="9553824" y="3360793"/>
            <a:ext cx="2393321" cy="2315616"/>
            <a:chOff x="4412343" y="3396343"/>
            <a:chExt cx="2801258" cy="2714171"/>
          </a:xfrm>
        </p:grpSpPr>
        <p:sp>
          <p:nvSpPr>
            <p:cNvPr id="84" name="Ellipse 83"/>
            <p:cNvSpPr/>
            <p:nvPr/>
          </p:nvSpPr>
          <p:spPr>
            <a:xfrm>
              <a:off x="4412343" y="3396343"/>
              <a:ext cx="2801258" cy="271417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5" name="Ellipse 84"/>
            <p:cNvSpPr/>
            <p:nvPr/>
          </p:nvSpPr>
          <p:spPr>
            <a:xfrm>
              <a:off x="5021943" y="4252686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6" name="Ellipse 85"/>
            <p:cNvSpPr/>
            <p:nvPr/>
          </p:nvSpPr>
          <p:spPr>
            <a:xfrm>
              <a:off x="5326743" y="3864429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7" name="Ellipse 86"/>
            <p:cNvSpPr/>
            <p:nvPr/>
          </p:nvSpPr>
          <p:spPr>
            <a:xfrm>
              <a:off x="4666343" y="4833258"/>
              <a:ext cx="203200" cy="18868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8" name="Ellipse 87"/>
            <p:cNvSpPr/>
            <p:nvPr/>
          </p:nvSpPr>
          <p:spPr>
            <a:xfrm>
              <a:off x="4971143" y="5435601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9" name="Ellipse 88"/>
            <p:cNvSpPr/>
            <p:nvPr/>
          </p:nvSpPr>
          <p:spPr>
            <a:xfrm>
              <a:off x="5174343" y="4802416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0" name="Ellipse 89"/>
            <p:cNvSpPr/>
            <p:nvPr/>
          </p:nvSpPr>
          <p:spPr>
            <a:xfrm>
              <a:off x="6132286" y="3831772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1" name="Ellipse 90"/>
            <p:cNvSpPr/>
            <p:nvPr/>
          </p:nvSpPr>
          <p:spPr>
            <a:xfrm>
              <a:off x="5733143" y="4158343"/>
              <a:ext cx="203200" cy="18868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2" name="Ellipse 91"/>
            <p:cNvSpPr/>
            <p:nvPr/>
          </p:nvSpPr>
          <p:spPr>
            <a:xfrm>
              <a:off x="6400800" y="4463144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3" name="Ellipse 92"/>
            <p:cNvSpPr/>
            <p:nvPr/>
          </p:nvSpPr>
          <p:spPr>
            <a:xfrm>
              <a:off x="5609772" y="4441371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4" name="Ellipse 93"/>
            <p:cNvSpPr/>
            <p:nvPr/>
          </p:nvSpPr>
          <p:spPr>
            <a:xfrm>
              <a:off x="5297714" y="5319487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5" name="Ellipse 94"/>
            <p:cNvSpPr/>
            <p:nvPr/>
          </p:nvSpPr>
          <p:spPr>
            <a:xfrm>
              <a:off x="4611915" y="4434115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6" name="Ellipse 95"/>
            <p:cNvSpPr/>
            <p:nvPr/>
          </p:nvSpPr>
          <p:spPr>
            <a:xfrm>
              <a:off x="5860144" y="5185229"/>
              <a:ext cx="203200" cy="18868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7" name="Ellipse 96"/>
            <p:cNvSpPr/>
            <p:nvPr/>
          </p:nvSpPr>
          <p:spPr>
            <a:xfrm>
              <a:off x="6172201" y="4265387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8" name="Ellipse 97"/>
            <p:cNvSpPr/>
            <p:nvPr/>
          </p:nvSpPr>
          <p:spPr>
            <a:xfrm>
              <a:off x="6077858" y="5529943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9" name="Ellipse 98"/>
            <p:cNvSpPr/>
            <p:nvPr/>
          </p:nvSpPr>
          <p:spPr>
            <a:xfrm>
              <a:off x="6604000" y="5192486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0" name="Ellipse 99"/>
            <p:cNvSpPr/>
            <p:nvPr/>
          </p:nvSpPr>
          <p:spPr>
            <a:xfrm>
              <a:off x="5566229" y="5704114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1" name="Ellipse 100"/>
            <p:cNvSpPr/>
            <p:nvPr/>
          </p:nvSpPr>
          <p:spPr>
            <a:xfrm>
              <a:off x="5508172" y="4827813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2" name="Ellipse 101"/>
            <p:cNvSpPr/>
            <p:nvPr/>
          </p:nvSpPr>
          <p:spPr>
            <a:xfrm>
              <a:off x="6328231" y="4992915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3" name="Ellipse 102"/>
            <p:cNvSpPr/>
            <p:nvPr/>
          </p:nvSpPr>
          <p:spPr>
            <a:xfrm>
              <a:off x="6807200" y="4733472"/>
              <a:ext cx="203200" cy="18868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4" name="Ellipse 103"/>
            <p:cNvSpPr/>
            <p:nvPr/>
          </p:nvSpPr>
          <p:spPr>
            <a:xfrm>
              <a:off x="5656944" y="3565070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05" name="Gruppieren 104"/>
          <p:cNvGrpSpPr/>
          <p:nvPr/>
        </p:nvGrpSpPr>
        <p:grpSpPr>
          <a:xfrm>
            <a:off x="8874722" y="565758"/>
            <a:ext cx="2472664" cy="1505663"/>
            <a:chOff x="7765073" y="38293"/>
            <a:chExt cx="2472664" cy="1505663"/>
          </a:xfrm>
        </p:grpSpPr>
        <p:sp>
          <p:nvSpPr>
            <p:cNvPr id="106" name="Rechteck 105"/>
            <p:cNvSpPr/>
            <p:nvPr/>
          </p:nvSpPr>
          <p:spPr>
            <a:xfrm>
              <a:off x="9296400" y="50800"/>
              <a:ext cx="698222" cy="889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7" name="Flussdiagramm: Grenzstelle 106"/>
            <p:cNvSpPr/>
            <p:nvPr/>
          </p:nvSpPr>
          <p:spPr>
            <a:xfrm>
              <a:off x="9392279" y="816067"/>
              <a:ext cx="497115" cy="121920"/>
            </a:xfrm>
            <a:prstGeom prst="flowChartTerminator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8" name="Trapezoid 107"/>
            <p:cNvSpPr/>
            <p:nvPr/>
          </p:nvSpPr>
          <p:spPr>
            <a:xfrm>
              <a:off x="9229624" y="153031"/>
              <a:ext cx="812170" cy="726894"/>
            </a:xfrm>
            <a:prstGeom prst="trapezoid">
              <a:avLst/>
            </a:prstGeom>
            <a:solidFill>
              <a:srgbClr val="C0C0C0"/>
            </a:solidFill>
            <a:ln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9" name="Textfeld 108"/>
            <p:cNvSpPr txBox="1"/>
            <p:nvPr/>
          </p:nvSpPr>
          <p:spPr>
            <a:xfrm>
              <a:off x="7765073" y="38293"/>
              <a:ext cx="1445460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UV-Licht</a:t>
              </a:r>
              <a:endParaRPr lang="de-DE" sz="2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10" name="Gerader Verbinder 109"/>
            <p:cNvCxnSpPr/>
            <p:nvPr/>
          </p:nvCxnSpPr>
          <p:spPr>
            <a:xfrm>
              <a:off x="9900279" y="1103920"/>
              <a:ext cx="337458" cy="420915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Gerader Verbinder 110"/>
            <p:cNvCxnSpPr/>
            <p:nvPr/>
          </p:nvCxnSpPr>
          <p:spPr>
            <a:xfrm flipH="1">
              <a:off x="9160050" y="1095829"/>
              <a:ext cx="203200" cy="386443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Gerader Verbinder 111"/>
            <p:cNvCxnSpPr/>
            <p:nvPr/>
          </p:nvCxnSpPr>
          <p:spPr>
            <a:xfrm>
              <a:off x="9620880" y="1110340"/>
              <a:ext cx="19956" cy="433616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" name="Textfeld 112"/>
          <p:cNvSpPr txBox="1"/>
          <p:nvPr/>
        </p:nvSpPr>
        <p:spPr>
          <a:xfrm>
            <a:off x="6754509" y="3865010"/>
            <a:ext cx="231986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de-DE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Inkubierung</a:t>
            </a:r>
            <a:endParaRPr lang="de-DE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Textfeld 113"/>
          <p:cNvSpPr txBox="1"/>
          <p:nvPr/>
        </p:nvSpPr>
        <p:spPr>
          <a:xfrm>
            <a:off x="6921495" y="4661029"/>
            <a:ext cx="195322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2) Waschen</a:t>
            </a:r>
            <a:endParaRPr lang="de-DE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00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3.7037E-6 L 0.00286 0.2055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" y="10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70" grpId="0" animBg="1"/>
      <p:bldP spid="70" grpId="1" animBg="1"/>
      <p:bldP spid="70" grpId="2" animBg="1"/>
      <p:bldP spid="4" grpId="0" animBg="1"/>
      <p:bldP spid="82" grpId="0" animBg="1"/>
      <p:bldP spid="113" grpId="0"/>
      <p:bldP spid="1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ieren 3"/>
          <p:cNvGrpSpPr/>
          <p:nvPr/>
        </p:nvGrpSpPr>
        <p:grpSpPr>
          <a:xfrm>
            <a:off x="486631" y="2584727"/>
            <a:ext cx="2801258" cy="2714171"/>
            <a:chOff x="4412343" y="3396343"/>
            <a:chExt cx="2801258" cy="2714171"/>
          </a:xfrm>
        </p:grpSpPr>
        <p:sp>
          <p:nvSpPr>
            <p:cNvPr id="5" name="Ellipse 4"/>
            <p:cNvSpPr/>
            <p:nvPr/>
          </p:nvSpPr>
          <p:spPr>
            <a:xfrm>
              <a:off x="4412343" y="3396343"/>
              <a:ext cx="2801258" cy="271417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Ellipse 5"/>
            <p:cNvSpPr/>
            <p:nvPr/>
          </p:nvSpPr>
          <p:spPr>
            <a:xfrm>
              <a:off x="5021943" y="4252686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/>
            <p:cNvSpPr/>
            <p:nvPr/>
          </p:nvSpPr>
          <p:spPr>
            <a:xfrm>
              <a:off x="5326743" y="3864429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4666343" y="4833258"/>
              <a:ext cx="203200" cy="18868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4971143" y="5435601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5174343" y="4802416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>
              <a:off x="6132286" y="3831772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>
              <a:off x="5733143" y="4158343"/>
              <a:ext cx="203200" cy="18868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>
              <a:off x="6400800" y="4463144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>
              <a:off x="5609772" y="4441371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>
              <a:off x="5297714" y="5319487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>
              <a:off x="4611915" y="4434115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5860144" y="5185229"/>
              <a:ext cx="203200" cy="18868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6172201" y="4265387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/>
            <p:cNvSpPr/>
            <p:nvPr/>
          </p:nvSpPr>
          <p:spPr>
            <a:xfrm>
              <a:off x="6077858" y="5529943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6604000" y="5192486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5566229" y="5704114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>
              <a:off x="5508172" y="4827813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Ellipse 22"/>
            <p:cNvSpPr/>
            <p:nvPr/>
          </p:nvSpPr>
          <p:spPr>
            <a:xfrm>
              <a:off x="6328231" y="4992915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6807200" y="4733472"/>
              <a:ext cx="203200" cy="18868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>
              <a:off x="5656944" y="3565070"/>
              <a:ext cx="203200" cy="18868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1371498" y="869598"/>
            <a:ext cx="2343255" cy="1493156"/>
            <a:chOff x="9160050" y="50800"/>
            <a:chExt cx="2343255" cy="1493156"/>
          </a:xfrm>
        </p:grpSpPr>
        <p:sp>
          <p:nvSpPr>
            <p:cNvPr id="27" name="Rechteck 26"/>
            <p:cNvSpPr/>
            <p:nvPr/>
          </p:nvSpPr>
          <p:spPr>
            <a:xfrm>
              <a:off x="9296400" y="50800"/>
              <a:ext cx="698222" cy="889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Flussdiagramm: Grenzstelle 27"/>
            <p:cNvSpPr/>
            <p:nvPr/>
          </p:nvSpPr>
          <p:spPr>
            <a:xfrm>
              <a:off x="9392279" y="816067"/>
              <a:ext cx="497115" cy="121920"/>
            </a:xfrm>
            <a:prstGeom prst="flowChartTerminator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Trapezoid 28"/>
            <p:cNvSpPr/>
            <p:nvPr/>
          </p:nvSpPr>
          <p:spPr>
            <a:xfrm>
              <a:off x="9229624" y="153031"/>
              <a:ext cx="812170" cy="726894"/>
            </a:xfrm>
            <a:prstGeom prst="trapezoid">
              <a:avLst/>
            </a:prstGeom>
            <a:solidFill>
              <a:srgbClr val="C0C0C0"/>
            </a:solidFill>
            <a:ln>
              <a:solidFill>
                <a:srgbClr val="C0C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Textfeld 29"/>
            <p:cNvSpPr txBox="1"/>
            <p:nvPr/>
          </p:nvSpPr>
          <p:spPr>
            <a:xfrm>
              <a:off x="10057845" y="234105"/>
              <a:ext cx="1445460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UV-Licht</a:t>
              </a:r>
              <a:endParaRPr lang="de-DE" sz="2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1" name="Gerader Verbinder 30"/>
            <p:cNvCxnSpPr/>
            <p:nvPr/>
          </p:nvCxnSpPr>
          <p:spPr>
            <a:xfrm>
              <a:off x="9900279" y="1103920"/>
              <a:ext cx="337458" cy="420915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31"/>
            <p:cNvCxnSpPr/>
            <p:nvPr/>
          </p:nvCxnSpPr>
          <p:spPr>
            <a:xfrm flipH="1">
              <a:off x="9160050" y="1095829"/>
              <a:ext cx="203200" cy="386443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/>
            <p:cNvCxnSpPr/>
            <p:nvPr/>
          </p:nvCxnSpPr>
          <p:spPr>
            <a:xfrm>
              <a:off x="9620880" y="1110340"/>
              <a:ext cx="19956" cy="433616"/>
            </a:xfrm>
            <a:prstGeom prst="line">
              <a:avLst/>
            </a:prstGeom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Pfeil nach rechts 33"/>
          <p:cNvSpPr/>
          <p:nvPr/>
        </p:nvSpPr>
        <p:spPr>
          <a:xfrm>
            <a:off x="3398962" y="3819624"/>
            <a:ext cx="1836058" cy="212273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43" name="Gruppieren 42"/>
          <p:cNvGrpSpPr/>
          <p:nvPr/>
        </p:nvGrpSpPr>
        <p:grpSpPr>
          <a:xfrm>
            <a:off x="5430746" y="3175195"/>
            <a:ext cx="1598477" cy="1448790"/>
            <a:chOff x="5430746" y="3175195"/>
            <a:chExt cx="1598477" cy="1448790"/>
          </a:xfrm>
        </p:grpSpPr>
        <p:sp>
          <p:nvSpPr>
            <p:cNvPr id="35" name="Ecken des Rechtecks auf der gleichen Seite abrunden 150"/>
            <p:cNvSpPr/>
            <p:nvPr/>
          </p:nvSpPr>
          <p:spPr>
            <a:xfrm flipV="1">
              <a:off x="5430746" y="3183985"/>
              <a:ext cx="252000" cy="144000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6" name="Ecken des Rechtecks auf der gleichen Seite abrunden 150"/>
            <p:cNvSpPr/>
            <p:nvPr/>
          </p:nvSpPr>
          <p:spPr>
            <a:xfrm flipV="1">
              <a:off x="5878472" y="3176460"/>
              <a:ext cx="252000" cy="144000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Ecken des Rechtecks auf der gleichen Seite abrunden 150"/>
            <p:cNvSpPr/>
            <p:nvPr/>
          </p:nvSpPr>
          <p:spPr>
            <a:xfrm flipV="1">
              <a:off x="6327600" y="3176460"/>
              <a:ext cx="252000" cy="144000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" name="Ecken des Rechtecks auf der gleichen Seite abrunden 150"/>
            <p:cNvSpPr/>
            <p:nvPr/>
          </p:nvSpPr>
          <p:spPr>
            <a:xfrm flipV="1">
              <a:off x="6777223" y="3175195"/>
              <a:ext cx="252000" cy="1440000"/>
            </a:xfrm>
            <a:prstGeom prst="round2SameRect">
              <a:avLst>
                <a:gd name="adj1" fmla="val 50000"/>
                <a:gd name="adj2" fmla="val 0"/>
              </a:avLst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Ellipse 38"/>
            <p:cNvSpPr/>
            <p:nvPr/>
          </p:nvSpPr>
          <p:spPr>
            <a:xfrm>
              <a:off x="5453497" y="4416578"/>
              <a:ext cx="203200" cy="18868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>
              <a:off x="5902625" y="4413528"/>
              <a:ext cx="203200" cy="18868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Ellipse 40"/>
            <p:cNvSpPr/>
            <p:nvPr/>
          </p:nvSpPr>
          <p:spPr>
            <a:xfrm>
              <a:off x="6352000" y="4413527"/>
              <a:ext cx="203200" cy="18868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Ellipse 41"/>
            <p:cNvSpPr/>
            <p:nvPr/>
          </p:nvSpPr>
          <p:spPr>
            <a:xfrm>
              <a:off x="6801623" y="4403599"/>
              <a:ext cx="203200" cy="18868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4" name="Textfeld 43"/>
          <p:cNvSpPr txBox="1"/>
          <p:nvPr/>
        </p:nvSpPr>
        <p:spPr>
          <a:xfrm>
            <a:off x="3162084" y="2900451"/>
            <a:ext cx="220765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Isolierung der</a:t>
            </a:r>
          </a:p>
          <a:p>
            <a:pPr algn="ctr"/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markierten</a:t>
            </a:r>
            <a:endParaRPr lang="de-DE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390220" y="3999946"/>
            <a:ext cx="1707519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Harz-</a:t>
            </a:r>
          </a:p>
          <a:p>
            <a:pPr algn="ctr"/>
            <a:r>
              <a:rPr lang="de-DE" sz="2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kügelchen</a:t>
            </a:r>
            <a:endParaRPr lang="de-DE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Pfeil nach rechts 45"/>
          <p:cNvSpPr/>
          <p:nvPr/>
        </p:nvSpPr>
        <p:spPr>
          <a:xfrm>
            <a:off x="7090230" y="3832326"/>
            <a:ext cx="2263760" cy="19957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Textfeld 46"/>
          <p:cNvSpPr txBox="1"/>
          <p:nvPr/>
        </p:nvSpPr>
        <p:spPr>
          <a:xfrm>
            <a:off x="7090229" y="3339883"/>
            <a:ext cx="226376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Identifizierung</a:t>
            </a:r>
            <a:endParaRPr lang="de-DE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hteck 47"/>
          <p:cNvSpPr/>
          <p:nvPr/>
        </p:nvSpPr>
        <p:spPr>
          <a:xfrm>
            <a:off x="9414996" y="3597376"/>
            <a:ext cx="2510971" cy="6694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Textfeld 48"/>
          <p:cNvSpPr txBox="1"/>
          <p:nvPr/>
        </p:nvSpPr>
        <p:spPr>
          <a:xfrm>
            <a:off x="9814596" y="3680968"/>
            <a:ext cx="153920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Rezeptor</a:t>
            </a:r>
            <a:endParaRPr lang="de-DE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38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44" grpId="0"/>
      <p:bldP spid="45" grpId="0"/>
      <p:bldP spid="46" grpId="0" animBg="1"/>
      <p:bldP spid="47" grpId="0"/>
      <p:bldP spid="48" grpId="0" animBg="1"/>
      <p:bldP spid="4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177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593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uppieren 35"/>
          <p:cNvGrpSpPr/>
          <p:nvPr/>
        </p:nvGrpSpPr>
        <p:grpSpPr>
          <a:xfrm>
            <a:off x="1618342" y="3706050"/>
            <a:ext cx="3243007" cy="2309359"/>
            <a:chOff x="1275442" y="3418341"/>
            <a:chExt cx="3983137" cy="2663144"/>
          </a:xfrm>
        </p:grpSpPr>
        <p:pic>
          <p:nvPicPr>
            <p:cNvPr id="18" name="Grafik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75442" y="3418341"/>
              <a:ext cx="3983137" cy="2663144"/>
            </a:xfrm>
            <a:prstGeom prst="rect">
              <a:avLst/>
            </a:prstGeom>
          </p:spPr>
        </p:pic>
        <p:sp>
          <p:nvSpPr>
            <p:cNvPr id="22" name="Textfeld 21"/>
            <p:cNvSpPr txBox="1"/>
            <p:nvPr/>
          </p:nvSpPr>
          <p:spPr>
            <a:xfrm>
              <a:off x="2590382" y="5029200"/>
              <a:ext cx="1531188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Enzym </a:t>
              </a:r>
              <a:endParaRPr lang="de-DE" sz="3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5" name="Gruppieren 34"/>
          <p:cNvGrpSpPr/>
          <p:nvPr/>
        </p:nvGrpSpPr>
        <p:grpSpPr>
          <a:xfrm>
            <a:off x="7355631" y="3706050"/>
            <a:ext cx="2867869" cy="2309359"/>
            <a:chOff x="6619031" y="3418341"/>
            <a:chExt cx="3983137" cy="2663144"/>
          </a:xfrm>
        </p:grpSpPr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9031" y="3418341"/>
              <a:ext cx="3983137" cy="2663144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p:spPr>
        </p:pic>
        <p:sp>
          <p:nvSpPr>
            <p:cNvPr id="23" name="Textfeld 22"/>
            <p:cNvSpPr txBox="1"/>
            <p:nvPr/>
          </p:nvSpPr>
          <p:spPr>
            <a:xfrm>
              <a:off x="7933971" y="5029199"/>
              <a:ext cx="1531188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30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Enzym </a:t>
              </a:r>
              <a:endParaRPr lang="de-DE" sz="3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8198681" y="973869"/>
            <a:ext cx="1510470" cy="1647226"/>
            <a:chOff x="7981776" y="2608772"/>
            <a:chExt cx="2081334" cy="1641940"/>
          </a:xfrm>
        </p:grpSpPr>
        <p:pic>
          <p:nvPicPr>
            <p:cNvPr id="25" name="Grafik 2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981776" y="2608772"/>
              <a:ext cx="2081334" cy="1641940"/>
            </a:xfrm>
            <a:prstGeom prst="rect">
              <a:avLst/>
            </a:prstGeom>
          </p:spPr>
        </p:pic>
        <p:sp>
          <p:nvSpPr>
            <p:cNvPr id="27" name="Textfeld 26"/>
            <p:cNvSpPr txBox="1"/>
            <p:nvPr/>
          </p:nvSpPr>
          <p:spPr>
            <a:xfrm>
              <a:off x="7981776" y="3214299"/>
              <a:ext cx="156645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Substrat 2</a:t>
              </a:r>
              <a:endParaRPr lang="de-DE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5562600" y="1714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2663545" y="1094040"/>
            <a:ext cx="1658905" cy="2271069"/>
            <a:chOff x="2466306" y="225468"/>
            <a:chExt cx="2052144" cy="2406650"/>
          </a:xfrm>
          <a:solidFill>
            <a:srgbClr val="0000FF"/>
          </a:solidFill>
        </p:grpSpPr>
        <p:sp>
          <p:nvSpPr>
            <p:cNvPr id="9" name="Freihandform 8"/>
            <p:cNvSpPr/>
            <p:nvPr/>
          </p:nvSpPr>
          <p:spPr>
            <a:xfrm>
              <a:off x="2466306" y="225468"/>
              <a:ext cx="2052144" cy="2406650"/>
            </a:xfrm>
            <a:custGeom>
              <a:avLst/>
              <a:gdLst>
                <a:gd name="connsiteX0" fmla="*/ 26493 w 2052143"/>
                <a:gd name="connsiteY0" fmla="*/ 1130300 h 2406650"/>
                <a:gd name="connsiteX1" fmla="*/ 26493 w 2052143"/>
                <a:gd name="connsiteY1" fmla="*/ 2032000 h 2406650"/>
                <a:gd name="connsiteX2" fmla="*/ 718643 w 2052143"/>
                <a:gd name="connsiteY2" fmla="*/ 2038350 h 2406650"/>
                <a:gd name="connsiteX3" fmla="*/ 724993 w 2052143"/>
                <a:gd name="connsiteY3" fmla="*/ 2406650 h 2406650"/>
                <a:gd name="connsiteX4" fmla="*/ 1194893 w 2052143"/>
                <a:gd name="connsiteY4" fmla="*/ 2406650 h 2406650"/>
                <a:gd name="connsiteX5" fmla="*/ 1207593 w 2052143"/>
                <a:gd name="connsiteY5" fmla="*/ 1771650 h 2406650"/>
                <a:gd name="connsiteX6" fmla="*/ 2052143 w 2052143"/>
                <a:gd name="connsiteY6" fmla="*/ 1765300 h 2406650"/>
                <a:gd name="connsiteX7" fmla="*/ 2039443 w 2052143"/>
                <a:gd name="connsiteY7" fmla="*/ 0 h 2406650"/>
                <a:gd name="connsiteX8" fmla="*/ 1093 w 2052143"/>
                <a:gd name="connsiteY8" fmla="*/ 0 h 2406650"/>
                <a:gd name="connsiteX9" fmla="*/ 26493 w 2052143"/>
                <a:gd name="connsiteY9" fmla="*/ 1130300 h 2406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52143" h="2406650">
                  <a:moveTo>
                    <a:pt x="26493" y="1130300"/>
                  </a:moveTo>
                  <a:lnTo>
                    <a:pt x="26493" y="2032000"/>
                  </a:lnTo>
                  <a:lnTo>
                    <a:pt x="718643" y="2038350"/>
                  </a:lnTo>
                  <a:lnTo>
                    <a:pt x="724993" y="2406650"/>
                  </a:lnTo>
                  <a:lnTo>
                    <a:pt x="1194893" y="2406650"/>
                  </a:lnTo>
                  <a:lnTo>
                    <a:pt x="1207593" y="1771650"/>
                  </a:lnTo>
                  <a:lnTo>
                    <a:pt x="2052143" y="1765300"/>
                  </a:lnTo>
                  <a:cubicBezTo>
                    <a:pt x="2047910" y="1176867"/>
                    <a:pt x="2043676" y="588433"/>
                    <a:pt x="2039443" y="0"/>
                  </a:cubicBezTo>
                  <a:lnTo>
                    <a:pt x="1093" y="0"/>
                  </a:lnTo>
                  <a:cubicBezTo>
                    <a:pt x="-1024" y="376767"/>
                    <a:pt x="-3140" y="753533"/>
                    <a:pt x="26493" y="1130300"/>
                  </a:cubicBezTo>
                  <a:close/>
                </a:path>
              </a:pathLst>
            </a:custGeom>
            <a:grp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2523489" y="742600"/>
              <a:ext cx="1937778" cy="4566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Substrat 1</a:t>
              </a:r>
              <a:endParaRPr lang="de-DE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feld 4"/>
          <p:cNvSpPr txBox="1"/>
          <p:nvPr/>
        </p:nvSpPr>
        <p:spPr>
          <a:xfrm>
            <a:off x="2698943" y="154128"/>
            <a:ext cx="724429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400" b="1" dirty="0">
                <a:latin typeface="Arial" panose="020B0604020202020204" pitchFamily="34" charset="0"/>
                <a:cs typeface="Arial" panose="020B0604020202020204" pitchFamily="34" charset="0"/>
              </a:rPr>
              <a:t>Schlüssel-Schloss-Prinzip</a:t>
            </a:r>
          </a:p>
        </p:txBody>
      </p:sp>
    </p:spTree>
    <p:extLst>
      <p:ext uri="{BB962C8B-B14F-4D97-AF65-F5344CB8AC3E}">
        <p14:creationId xmlns:p14="http://schemas.microsoft.com/office/powerpoint/2010/main" val="344939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5.55112E-17 L -0.00651 0.2155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6" y="1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6296E-6 L 5E-6 0.2453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2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905234" y="1290578"/>
            <a:ext cx="38651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zwischen neutralen Gruppen: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3860" y="2660323"/>
            <a:ext cx="838317" cy="609685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3047623" y="3471447"/>
            <a:ext cx="3754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zwischen Peptidbindungen: 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5334" y="4946449"/>
            <a:ext cx="666843" cy="476316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5425" y="1905727"/>
            <a:ext cx="1247536" cy="12646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11281" y="2732318"/>
            <a:ext cx="1386479" cy="432367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90981" y="4120344"/>
            <a:ext cx="1177089" cy="1234347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11281" y="4550147"/>
            <a:ext cx="1487108" cy="126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254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4457" y="365125"/>
            <a:ext cx="11248571" cy="1325563"/>
          </a:xfrm>
        </p:spPr>
        <p:txBody>
          <a:bodyPr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Salzbrücken (ionische Wechselwirkungen)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1340021" y="1922956"/>
            <a:ext cx="5286923" cy="1383326"/>
            <a:chOff x="1340021" y="1922956"/>
            <a:chExt cx="5286923" cy="1383326"/>
          </a:xfrm>
        </p:grpSpPr>
        <p:sp>
          <p:nvSpPr>
            <p:cNvPr id="5" name="Textfeld 4"/>
            <p:cNvSpPr txBox="1"/>
            <p:nvPr/>
          </p:nvSpPr>
          <p:spPr>
            <a:xfrm>
              <a:off x="1340021" y="1922956"/>
              <a:ext cx="18149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Anziehung:</a:t>
              </a: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6" name="Grafik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50045" y="2591807"/>
              <a:ext cx="1009791" cy="714475"/>
            </a:xfrm>
            <a:prstGeom prst="rect">
              <a:avLst/>
            </a:prstGeom>
          </p:spPr>
        </p:pic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55153" y="2306017"/>
              <a:ext cx="1371791" cy="1000265"/>
            </a:xfrm>
            <a:prstGeom prst="rect">
              <a:avLst/>
            </a:prstGeom>
          </p:spPr>
        </p:pic>
      </p:grpSp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4139" y="2676484"/>
            <a:ext cx="1228896" cy="590632"/>
          </a:xfrm>
          <a:prstGeom prst="rect">
            <a:avLst/>
          </a:prstGeom>
        </p:spPr>
      </p:pic>
      <p:grpSp>
        <p:nvGrpSpPr>
          <p:cNvPr id="16" name="Gruppieren 15"/>
          <p:cNvGrpSpPr/>
          <p:nvPr/>
        </p:nvGrpSpPr>
        <p:grpSpPr>
          <a:xfrm>
            <a:off x="1340021" y="3820063"/>
            <a:ext cx="5078595" cy="1468198"/>
            <a:chOff x="1340021" y="3820063"/>
            <a:chExt cx="5078595" cy="1468198"/>
          </a:xfrm>
        </p:grpSpPr>
        <p:sp>
          <p:nvSpPr>
            <p:cNvPr id="12" name="Textfeld 11"/>
            <p:cNvSpPr txBox="1"/>
            <p:nvPr/>
          </p:nvSpPr>
          <p:spPr>
            <a:xfrm>
              <a:off x="1340021" y="3820063"/>
              <a:ext cx="18421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Abstoßung:</a:t>
              </a: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50045" y="4602365"/>
              <a:ext cx="981212" cy="685896"/>
            </a:xfrm>
            <a:prstGeom prst="rect">
              <a:avLst/>
            </a:prstGeom>
          </p:spPr>
        </p:pic>
        <p:pic>
          <p:nvPicPr>
            <p:cNvPr id="14" name="Grafik 1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123035" y="4583313"/>
              <a:ext cx="1295581" cy="704948"/>
            </a:xfrm>
            <a:prstGeom prst="rect">
              <a:avLst/>
            </a:prstGeom>
          </p:spPr>
        </p:pic>
      </p:grpSp>
      <p:pic>
        <p:nvPicPr>
          <p:cNvPr id="15" name="Grafik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03612" y="4614256"/>
            <a:ext cx="1419423" cy="72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69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Hydrophobe Wechselwirkungen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545" y="1909058"/>
            <a:ext cx="5239481" cy="3591426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3378200" y="2024606"/>
            <a:ext cx="1044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Wasser</a:t>
            </a: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85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882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Breitbild</PresentationFormat>
  <Paragraphs>95</Paragraphs>
  <Slides>23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PowerPoint-Präsentation</vt:lpstr>
      <vt:lpstr> Molekulare Erkennung von Peptiden </vt:lpstr>
      <vt:lpstr>PowerPoint-Präsentation</vt:lpstr>
      <vt:lpstr>PowerPoint-Präsentation</vt:lpstr>
      <vt:lpstr>PowerPoint-Präsentation</vt:lpstr>
      <vt:lpstr>PowerPoint-Präsentation</vt:lpstr>
      <vt:lpstr>Salzbrücken (ionische Wechselwirkungen)</vt:lpstr>
      <vt:lpstr>Hydrophobe Wechselwirkungen</vt:lpstr>
      <vt:lpstr>PowerPoint-Präsentation</vt:lpstr>
      <vt:lpstr>PowerPoint-Präsentation</vt:lpstr>
      <vt:lpstr>Wirksamkeit von Vancomycin</vt:lpstr>
      <vt:lpstr>PowerPoint-Präsentation</vt:lpstr>
      <vt:lpstr>PowerPoint-Präsentation</vt:lpstr>
      <vt:lpstr>PowerPoint-Präsentation</vt:lpstr>
      <vt:lpstr>Antibiotikaresistenz</vt:lpstr>
      <vt:lpstr>PowerPoint-Präsentation</vt:lpstr>
      <vt:lpstr>Rezeptorbibliothek</vt:lpstr>
      <vt:lpstr>PowerPoint-Präsentation</vt:lpstr>
      <vt:lpstr>PowerPoint-Präsentation</vt:lpstr>
      <vt:lpstr>Rezeptorbibliothek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markus.troeger@gmx.net</dc:creator>
  <cp:lastModifiedBy>Markus Tröger</cp:lastModifiedBy>
  <cp:revision>69</cp:revision>
  <dcterms:created xsi:type="dcterms:W3CDTF">2015-05-12T19:44:28Z</dcterms:created>
  <dcterms:modified xsi:type="dcterms:W3CDTF">2016-07-12T07:09:21Z</dcterms:modified>
</cp:coreProperties>
</file>