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66" y="5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AFBB35EE-D2E0-4AA7-B8A6-BAF427AC9FC0}"/>
              </a:ext>
            </a:extLst>
          </p:cNvPr>
          <p:cNvSpPr/>
          <p:nvPr/>
        </p:nvSpPr>
        <p:spPr>
          <a:xfrm>
            <a:off x="2194562" y="1654630"/>
            <a:ext cx="6480000" cy="4320000"/>
          </a:xfrm>
          <a:prstGeom prst="ellipse">
            <a:avLst/>
          </a:prstGeom>
          <a:solidFill>
            <a:schemeClr val="bg2"/>
          </a:solidFill>
          <a:ln w="222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5" name="Freihandform: Form 44">
            <a:extLst>
              <a:ext uri="{FF2B5EF4-FFF2-40B4-BE49-F238E27FC236}">
                <a16:creationId xmlns:a16="http://schemas.microsoft.com/office/drawing/2014/main" id="{FCA3F401-E570-4D13-9F39-ADBD58150892}"/>
              </a:ext>
            </a:extLst>
          </p:cNvPr>
          <p:cNvSpPr/>
          <p:nvPr/>
        </p:nvSpPr>
        <p:spPr>
          <a:xfrm>
            <a:off x="5786932" y="3809820"/>
            <a:ext cx="2325185" cy="962025"/>
          </a:xfrm>
          <a:custGeom>
            <a:avLst/>
            <a:gdLst>
              <a:gd name="connsiteX0" fmla="*/ 521504 w 2325185"/>
              <a:gd name="connsiteY0" fmla="*/ 0 h 962025"/>
              <a:gd name="connsiteX1" fmla="*/ 2033058 w 2325185"/>
              <a:gd name="connsiteY1" fmla="*/ 0 h 962025"/>
              <a:gd name="connsiteX2" fmla="*/ 2069281 w 2325185"/>
              <a:gd name="connsiteY2" fmla="*/ 36223 h 962025"/>
              <a:gd name="connsiteX3" fmla="*/ 2069281 w 2325185"/>
              <a:gd name="connsiteY3" fmla="*/ 181109 h 962025"/>
              <a:gd name="connsiteX4" fmla="*/ 2033058 w 2325185"/>
              <a:gd name="connsiteY4" fmla="*/ 217332 h 962025"/>
              <a:gd name="connsiteX5" fmla="*/ 985341 w 2325185"/>
              <a:gd name="connsiteY5" fmla="*/ 217332 h 962025"/>
              <a:gd name="connsiteX6" fmla="*/ 985341 w 2325185"/>
              <a:gd name="connsiteY6" fmla="*/ 415620 h 962025"/>
              <a:gd name="connsiteX7" fmla="*/ 1547777 w 2325185"/>
              <a:gd name="connsiteY7" fmla="*/ 415620 h 962025"/>
              <a:gd name="connsiteX8" fmla="*/ 1584000 w 2325185"/>
              <a:gd name="connsiteY8" fmla="*/ 451843 h 962025"/>
              <a:gd name="connsiteX9" fmla="*/ 1584000 w 2325185"/>
              <a:gd name="connsiteY9" fmla="*/ 596729 h 962025"/>
              <a:gd name="connsiteX10" fmla="*/ 1547777 w 2325185"/>
              <a:gd name="connsiteY10" fmla="*/ 632952 h 962025"/>
              <a:gd name="connsiteX11" fmla="*/ 1261568 w 2325185"/>
              <a:gd name="connsiteY11" fmla="*/ 632952 h 962025"/>
              <a:gd name="connsiteX12" fmla="*/ 1261568 w 2325185"/>
              <a:gd name="connsiteY12" fmla="*/ 744693 h 962025"/>
              <a:gd name="connsiteX13" fmla="*/ 2288962 w 2325185"/>
              <a:gd name="connsiteY13" fmla="*/ 744693 h 962025"/>
              <a:gd name="connsiteX14" fmla="*/ 2325185 w 2325185"/>
              <a:gd name="connsiteY14" fmla="*/ 780916 h 962025"/>
              <a:gd name="connsiteX15" fmla="*/ 2325185 w 2325185"/>
              <a:gd name="connsiteY15" fmla="*/ 925802 h 962025"/>
              <a:gd name="connsiteX16" fmla="*/ 2288962 w 2325185"/>
              <a:gd name="connsiteY16" fmla="*/ 962025 h 962025"/>
              <a:gd name="connsiteX17" fmla="*/ 777408 w 2325185"/>
              <a:gd name="connsiteY17" fmla="*/ 962025 h 962025"/>
              <a:gd name="connsiteX18" fmla="*/ 741185 w 2325185"/>
              <a:gd name="connsiteY18" fmla="*/ 925802 h 962025"/>
              <a:gd name="connsiteX19" fmla="*/ 741185 w 2325185"/>
              <a:gd name="connsiteY19" fmla="*/ 780916 h 962025"/>
              <a:gd name="connsiteX20" fmla="*/ 777408 w 2325185"/>
              <a:gd name="connsiteY20" fmla="*/ 744693 h 962025"/>
              <a:gd name="connsiteX21" fmla="*/ 942481 w 2325185"/>
              <a:gd name="connsiteY21" fmla="*/ 744693 h 962025"/>
              <a:gd name="connsiteX22" fmla="*/ 942481 w 2325185"/>
              <a:gd name="connsiteY22" fmla="*/ 632952 h 962025"/>
              <a:gd name="connsiteX23" fmla="*/ 36223 w 2325185"/>
              <a:gd name="connsiteY23" fmla="*/ 632952 h 962025"/>
              <a:gd name="connsiteX24" fmla="*/ 0 w 2325185"/>
              <a:gd name="connsiteY24" fmla="*/ 596729 h 962025"/>
              <a:gd name="connsiteX25" fmla="*/ 0 w 2325185"/>
              <a:gd name="connsiteY25" fmla="*/ 451843 h 962025"/>
              <a:gd name="connsiteX26" fmla="*/ 36223 w 2325185"/>
              <a:gd name="connsiteY26" fmla="*/ 415620 h 962025"/>
              <a:gd name="connsiteX27" fmla="*/ 679983 w 2325185"/>
              <a:gd name="connsiteY27" fmla="*/ 415620 h 962025"/>
              <a:gd name="connsiteX28" fmla="*/ 679983 w 2325185"/>
              <a:gd name="connsiteY28" fmla="*/ 217332 h 962025"/>
              <a:gd name="connsiteX29" fmla="*/ 521504 w 2325185"/>
              <a:gd name="connsiteY29" fmla="*/ 217332 h 962025"/>
              <a:gd name="connsiteX30" fmla="*/ 485281 w 2325185"/>
              <a:gd name="connsiteY30" fmla="*/ 181109 h 962025"/>
              <a:gd name="connsiteX31" fmla="*/ 485281 w 2325185"/>
              <a:gd name="connsiteY31" fmla="*/ 36223 h 962025"/>
              <a:gd name="connsiteX32" fmla="*/ 521504 w 2325185"/>
              <a:gd name="connsiteY32" fmla="*/ 0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325185" h="962025">
                <a:moveTo>
                  <a:pt x="521504" y="0"/>
                </a:moveTo>
                <a:lnTo>
                  <a:pt x="2033058" y="0"/>
                </a:lnTo>
                <a:cubicBezTo>
                  <a:pt x="2053063" y="0"/>
                  <a:pt x="2069281" y="16218"/>
                  <a:pt x="2069281" y="36223"/>
                </a:cubicBezTo>
                <a:lnTo>
                  <a:pt x="2069281" y="181109"/>
                </a:lnTo>
                <a:cubicBezTo>
                  <a:pt x="2069281" y="201114"/>
                  <a:pt x="2053063" y="217332"/>
                  <a:pt x="2033058" y="217332"/>
                </a:cubicBezTo>
                <a:lnTo>
                  <a:pt x="985341" y="217332"/>
                </a:lnTo>
                <a:lnTo>
                  <a:pt x="985341" y="415620"/>
                </a:lnTo>
                <a:lnTo>
                  <a:pt x="1547777" y="415620"/>
                </a:lnTo>
                <a:cubicBezTo>
                  <a:pt x="1567782" y="415620"/>
                  <a:pt x="1584000" y="431838"/>
                  <a:pt x="1584000" y="451843"/>
                </a:cubicBezTo>
                <a:lnTo>
                  <a:pt x="1584000" y="596729"/>
                </a:lnTo>
                <a:cubicBezTo>
                  <a:pt x="1584000" y="616734"/>
                  <a:pt x="1567782" y="632952"/>
                  <a:pt x="1547777" y="632952"/>
                </a:cubicBezTo>
                <a:lnTo>
                  <a:pt x="1261568" y="632952"/>
                </a:lnTo>
                <a:lnTo>
                  <a:pt x="1261568" y="744693"/>
                </a:lnTo>
                <a:lnTo>
                  <a:pt x="2288962" y="744693"/>
                </a:lnTo>
                <a:cubicBezTo>
                  <a:pt x="2308967" y="744693"/>
                  <a:pt x="2325185" y="760911"/>
                  <a:pt x="2325185" y="780916"/>
                </a:cubicBezTo>
                <a:lnTo>
                  <a:pt x="2325185" y="925802"/>
                </a:lnTo>
                <a:cubicBezTo>
                  <a:pt x="2325185" y="945807"/>
                  <a:pt x="2308967" y="962025"/>
                  <a:pt x="2288962" y="962025"/>
                </a:cubicBezTo>
                <a:lnTo>
                  <a:pt x="777408" y="962025"/>
                </a:lnTo>
                <a:cubicBezTo>
                  <a:pt x="757403" y="962025"/>
                  <a:pt x="741185" y="945807"/>
                  <a:pt x="741185" y="925802"/>
                </a:cubicBezTo>
                <a:lnTo>
                  <a:pt x="741185" y="780916"/>
                </a:lnTo>
                <a:cubicBezTo>
                  <a:pt x="741185" y="760911"/>
                  <a:pt x="757403" y="744693"/>
                  <a:pt x="777408" y="744693"/>
                </a:cubicBezTo>
                <a:lnTo>
                  <a:pt x="942481" y="744693"/>
                </a:lnTo>
                <a:lnTo>
                  <a:pt x="942481" y="632952"/>
                </a:lnTo>
                <a:lnTo>
                  <a:pt x="36223" y="632952"/>
                </a:lnTo>
                <a:cubicBezTo>
                  <a:pt x="16218" y="632952"/>
                  <a:pt x="0" y="616734"/>
                  <a:pt x="0" y="596729"/>
                </a:cubicBezTo>
                <a:lnTo>
                  <a:pt x="0" y="451843"/>
                </a:lnTo>
                <a:cubicBezTo>
                  <a:pt x="0" y="431838"/>
                  <a:pt x="16218" y="415620"/>
                  <a:pt x="36223" y="415620"/>
                </a:cubicBezTo>
                <a:lnTo>
                  <a:pt x="679983" y="415620"/>
                </a:lnTo>
                <a:lnTo>
                  <a:pt x="679983" y="217332"/>
                </a:lnTo>
                <a:lnTo>
                  <a:pt x="521504" y="217332"/>
                </a:lnTo>
                <a:cubicBezTo>
                  <a:pt x="501499" y="217332"/>
                  <a:pt x="485281" y="201114"/>
                  <a:pt x="485281" y="181109"/>
                </a:cubicBezTo>
                <a:lnTo>
                  <a:pt x="485281" y="36223"/>
                </a:lnTo>
                <a:cubicBezTo>
                  <a:pt x="485281" y="16218"/>
                  <a:pt x="501499" y="0"/>
                  <a:pt x="521504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B51EDE4E-F659-4405-A582-AA3B20902032}"/>
              </a:ext>
            </a:extLst>
          </p:cNvPr>
          <p:cNvGrpSpPr/>
          <p:nvPr/>
        </p:nvGrpSpPr>
        <p:grpSpPr>
          <a:xfrm>
            <a:off x="3208700" y="4082122"/>
            <a:ext cx="1274601" cy="290508"/>
            <a:chOff x="3208700" y="4082122"/>
            <a:chExt cx="1274601" cy="290508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FEC861FB-035D-4B2E-BFE5-199B860D5955}"/>
                </a:ext>
              </a:extLst>
            </p:cNvPr>
            <p:cNvCxnSpPr/>
            <p:nvPr/>
          </p:nvCxnSpPr>
          <p:spPr>
            <a:xfrm flipH="1">
              <a:off x="3213463" y="4084630"/>
              <a:ext cx="576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57FD6864-D9B2-4408-9AF8-9153FE5374D1}"/>
                </a:ext>
              </a:extLst>
            </p:cNvPr>
            <p:cNvCxnSpPr/>
            <p:nvPr/>
          </p:nvCxnSpPr>
          <p:spPr>
            <a:xfrm>
              <a:off x="3213463" y="4084630"/>
              <a:ext cx="0" cy="288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A7CC3F5B-0708-4BB2-8D77-49BF0EC0FF75}"/>
                </a:ext>
              </a:extLst>
            </p:cNvPr>
            <p:cNvCxnSpPr/>
            <p:nvPr/>
          </p:nvCxnSpPr>
          <p:spPr>
            <a:xfrm>
              <a:off x="3213463" y="4372630"/>
              <a:ext cx="576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D24D79FA-593D-4370-BDF3-858D1AACE26C}"/>
                </a:ext>
              </a:extLst>
            </p:cNvPr>
            <p:cNvCxnSpPr/>
            <p:nvPr/>
          </p:nvCxnSpPr>
          <p:spPr>
            <a:xfrm>
              <a:off x="3208700" y="4232480"/>
              <a:ext cx="576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B483DC1E-2A05-470D-ABAA-00CC47743FB8}"/>
                </a:ext>
              </a:extLst>
            </p:cNvPr>
            <p:cNvCxnSpPr/>
            <p:nvPr/>
          </p:nvCxnSpPr>
          <p:spPr>
            <a:xfrm flipH="1">
              <a:off x="3889738" y="4084630"/>
              <a:ext cx="576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C9CED5F9-7877-4A4B-AF87-D45100AC78C9}"/>
                </a:ext>
              </a:extLst>
            </p:cNvPr>
            <p:cNvCxnSpPr/>
            <p:nvPr/>
          </p:nvCxnSpPr>
          <p:spPr>
            <a:xfrm flipH="1">
              <a:off x="3889738" y="4226122"/>
              <a:ext cx="576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E94D02AB-6D4E-4416-956B-491B96F9D3F5}"/>
                </a:ext>
              </a:extLst>
            </p:cNvPr>
            <p:cNvCxnSpPr/>
            <p:nvPr/>
          </p:nvCxnSpPr>
          <p:spPr>
            <a:xfrm flipH="1">
              <a:off x="3889738" y="4372630"/>
              <a:ext cx="576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1007F3D4-1E25-4891-928C-3DC20D32D8B2}"/>
                </a:ext>
              </a:extLst>
            </p:cNvPr>
            <p:cNvCxnSpPr/>
            <p:nvPr/>
          </p:nvCxnSpPr>
          <p:spPr>
            <a:xfrm>
              <a:off x="4483301" y="4082122"/>
              <a:ext cx="0" cy="288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6AF3E8DF-1184-4AD0-BB63-5B4A6B878729}"/>
                </a:ext>
              </a:extLst>
            </p:cNvPr>
            <p:cNvCxnSpPr/>
            <p:nvPr/>
          </p:nvCxnSpPr>
          <p:spPr>
            <a:xfrm>
              <a:off x="3538538" y="4157212"/>
              <a:ext cx="612000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E9916FBE-BE35-4BB1-94DD-20B008D22D5A}"/>
                </a:ext>
              </a:extLst>
            </p:cNvPr>
            <p:cNvCxnSpPr/>
            <p:nvPr/>
          </p:nvCxnSpPr>
          <p:spPr>
            <a:xfrm>
              <a:off x="3538538" y="4313924"/>
              <a:ext cx="612000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Flussdiagramm: Magnetplattenspeicher 17">
            <a:extLst>
              <a:ext uri="{FF2B5EF4-FFF2-40B4-BE49-F238E27FC236}">
                <a16:creationId xmlns:a16="http://schemas.microsoft.com/office/drawing/2014/main" id="{FC9BA315-89D3-4A65-A9E2-9C1CD94BFEA6}"/>
              </a:ext>
            </a:extLst>
          </p:cNvPr>
          <p:cNvSpPr/>
          <p:nvPr/>
        </p:nvSpPr>
        <p:spPr>
          <a:xfrm>
            <a:off x="6402808" y="1775486"/>
            <a:ext cx="250618" cy="684084"/>
          </a:xfrm>
          <a:prstGeom prst="flowChartMagneticDisk">
            <a:avLst/>
          </a:prstGeom>
          <a:solidFill>
            <a:schemeClr val="accent6"/>
          </a:solidFill>
          <a:ln w="222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212D43A-BE4A-4C10-925B-4C27BCA5A1BA}"/>
              </a:ext>
            </a:extLst>
          </p:cNvPr>
          <p:cNvSpPr/>
          <p:nvPr/>
        </p:nvSpPr>
        <p:spPr>
          <a:xfrm>
            <a:off x="1924562" y="3544630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A93A84E-A69F-4BDF-9C30-A1583E27E52E}"/>
              </a:ext>
            </a:extLst>
          </p:cNvPr>
          <p:cNvSpPr/>
          <p:nvPr/>
        </p:nvSpPr>
        <p:spPr>
          <a:xfrm>
            <a:off x="3213463" y="1889759"/>
            <a:ext cx="540000" cy="5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09355BA-1573-4D82-A0A6-523909E32D38}"/>
              </a:ext>
            </a:extLst>
          </p:cNvPr>
          <p:cNvSpPr/>
          <p:nvPr/>
        </p:nvSpPr>
        <p:spPr>
          <a:xfrm>
            <a:off x="3823063" y="2544032"/>
            <a:ext cx="180000" cy="180000"/>
          </a:xfrm>
          <a:prstGeom prst="ellips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CB94DE7-167D-43ED-8C6A-9F6017EE7C9A}"/>
              </a:ext>
            </a:extLst>
          </p:cNvPr>
          <p:cNvSpPr/>
          <p:nvPr/>
        </p:nvSpPr>
        <p:spPr>
          <a:xfrm>
            <a:off x="3404563" y="3355921"/>
            <a:ext cx="180000" cy="180000"/>
          </a:xfrm>
          <a:prstGeom prst="ellips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50EACAC-C49B-453E-BBD0-064DF4E2C20E}"/>
              </a:ext>
            </a:extLst>
          </p:cNvPr>
          <p:cNvSpPr/>
          <p:nvPr/>
        </p:nvSpPr>
        <p:spPr>
          <a:xfrm>
            <a:off x="3134108" y="3498393"/>
            <a:ext cx="180000" cy="180000"/>
          </a:xfrm>
          <a:prstGeom prst="ellips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9F2F77F-DC30-4E8F-9D29-F3D575540D41}"/>
              </a:ext>
            </a:extLst>
          </p:cNvPr>
          <p:cNvSpPr/>
          <p:nvPr/>
        </p:nvSpPr>
        <p:spPr>
          <a:xfrm>
            <a:off x="3286508" y="3650793"/>
            <a:ext cx="180000" cy="180000"/>
          </a:xfrm>
          <a:prstGeom prst="ellips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412EEFB-5503-46FF-99A9-E7A9FCA3A1C5}"/>
              </a:ext>
            </a:extLst>
          </p:cNvPr>
          <p:cNvSpPr/>
          <p:nvPr/>
        </p:nvSpPr>
        <p:spPr>
          <a:xfrm>
            <a:off x="1557625" y="3977212"/>
            <a:ext cx="180000" cy="180000"/>
          </a:xfrm>
          <a:prstGeom prst="ellipse">
            <a:avLst/>
          </a:prstGeom>
          <a:solidFill>
            <a:srgbClr val="9933FF"/>
          </a:solidFill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8F56D5E6-A475-432F-A46A-8AB22D81B726}"/>
              </a:ext>
            </a:extLst>
          </p:cNvPr>
          <p:cNvSpPr/>
          <p:nvPr/>
        </p:nvSpPr>
        <p:spPr>
          <a:xfrm>
            <a:off x="4854290" y="4251532"/>
            <a:ext cx="180000" cy="180000"/>
          </a:xfrm>
          <a:prstGeom prst="ellipse">
            <a:avLst/>
          </a:prstGeom>
          <a:solidFill>
            <a:srgbClr val="9933FF"/>
          </a:solidFill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A625F1F0-5FFF-4250-85F5-50D9CDD7D714}"/>
              </a:ext>
            </a:extLst>
          </p:cNvPr>
          <p:cNvSpPr/>
          <p:nvPr/>
        </p:nvSpPr>
        <p:spPr>
          <a:xfrm>
            <a:off x="5041526" y="4395223"/>
            <a:ext cx="180000" cy="180000"/>
          </a:xfrm>
          <a:prstGeom prst="ellipse">
            <a:avLst/>
          </a:prstGeom>
          <a:solidFill>
            <a:srgbClr val="9933FF"/>
          </a:solidFill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8C0C038-7A60-4D81-AC56-227579684E45}"/>
              </a:ext>
            </a:extLst>
          </p:cNvPr>
          <p:cNvSpPr/>
          <p:nvPr/>
        </p:nvSpPr>
        <p:spPr>
          <a:xfrm>
            <a:off x="6141439" y="3295491"/>
            <a:ext cx="180000" cy="180000"/>
          </a:xfrm>
          <a:prstGeom prst="ellipse">
            <a:avLst/>
          </a:prstGeom>
          <a:solidFill>
            <a:srgbClr val="9933FF"/>
          </a:solidFill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E93DBF3-EA58-433A-AD31-4B5E2037D961}"/>
              </a:ext>
            </a:extLst>
          </p:cNvPr>
          <p:cNvSpPr/>
          <p:nvPr/>
        </p:nvSpPr>
        <p:spPr>
          <a:xfrm>
            <a:off x="6420148" y="3214200"/>
            <a:ext cx="180000" cy="180000"/>
          </a:xfrm>
          <a:prstGeom prst="ellipse">
            <a:avLst/>
          </a:prstGeom>
          <a:solidFill>
            <a:srgbClr val="9933FF"/>
          </a:solidFill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Gleichschenkliges Dreieck 6">
            <a:extLst>
              <a:ext uri="{FF2B5EF4-FFF2-40B4-BE49-F238E27FC236}">
                <a16:creationId xmlns:a16="http://schemas.microsoft.com/office/drawing/2014/main" id="{71AD7CE1-EB7E-44E7-A7B6-DB1F61F0BB01}"/>
              </a:ext>
            </a:extLst>
          </p:cNvPr>
          <p:cNvSpPr>
            <a:spLocks noChangeAspect="1"/>
          </p:cNvSpPr>
          <p:nvPr/>
        </p:nvSpPr>
        <p:spPr>
          <a:xfrm>
            <a:off x="3208700" y="1822064"/>
            <a:ext cx="540000" cy="54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Flussdiagramm: Magnetplattenspeicher 45">
            <a:extLst>
              <a:ext uri="{FF2B5EF4-FFF2-40B4-BE49-F238E27FC236}">
                <a16:creationId xmlns:a16="http://schemas.microsoft.com/office/drawing/2014/main" id="{348C3E3E-755E-47D8-89BC-A86FCED0CCAF}"/>
              </a:ext>
            </a:extLst>
          </p:cNvPr>
          <p:cNvSpPr/>
          <p:nvPr/>
        </p:nvSpPr>
        <p:spPr>
          <a:xfrm>
            <a:off x="6824663" y="4638675"/>
            <a:ext cx="271462" cy="338138"/>
          </a:xfrm>
          <a:prstGeom prst="flowChartMagneticDisk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5EF3F25D-695A-4AEC-9F77-E9991AD25D15}"/>
              </a:ext>
            </a:extLst>
          </p:cNvPr>
          <p:cNvSpPr/>
          <p:nvPr/>
        </p:nvSpPr>
        <p:spPr>
          <a:xfrm>
            <a:off x="2800232" y="1639554"/>
            <a:ext cx="180000" cy="180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Legende: mit Linie ohne Rahmen 62">
            <a:extLst>
              <a:ext uri="{FF2B5EF4-FFF2-40B4-BE49-F238E27FC236}">
                <a16:creationId xmlns:a16="http://schemas.microsoft.com/office/drawing/2014/main" id="{F8CCCA89-B6BF-4799-BFE2-31545AF59B1D}"/>
              </a:ext>
            </a:extLst>
          </p:cNvPr>
          <p:cNvSpPr/>
          <p:nvPr/>
        </p:nvSpPr>
        <p:spPr>
          <a:xfrm>
            <a:off x="4075611" y="1195703"/>
            <a:ext cx="914400" cy="612648"/>
          </a:xfrm>
          <a:prstGeom prst="callout1">
            <a:avLst>
              <a:gd name="adj1" fmla="val 48601"/>
              <a:gd name="adj2" fmla="val 1191"/>
              <a:gd name="adj3" fmla="val 130979"/>
              <a:gd name="adj4" fmla="val -45000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Na</a:t>
            </a:r>
            <a:r>
              <a:rPr lang="de-DE" sz="1400" baseline="30000" dirty="0">
                <a:solidFill>
                  <a:schemeClr val="tx1"/>
                </a:solidFill>
              </a:rPr>
              <a:t>+</a:t>
            </a:r>
            <a:r>
              <a:rPr lang="de-DE" sz="1400" dirty="0">
                <a:solidFill>
                  <a:schemeClr val="tx1"/>
                </a:solidFill>
              </a:rPr>
              <a:t>/K</a:t>
            </a:r>
            <a:r>
              <a:rPr lang="de-DE" sz="1400" baseline="30000" dirty="0">
                <a:solidFill>
                  <a:schemeClr val="tx1"/>
                </a:solidFill>
              </a:rPr>
              <a:t>+</a:t>
            </a:r>
            <a:r>
              <a:rPr lang="de-DE" sz="1400" dirty="0">
                <a:solidFill>
                  <a:schemeClr val="tx1"/>
                </a:solidFill>
              </a:rPr>
              <a:t>-ATPase</a:t>
            </a:r>
          </a:p>
        </p:txBody>
      </p:sp>
      <p:sp>
        <p:nvSpPr>
          <p:cNvPr id="65" name="Legende: mit Linie ohne Rahmen 64">
            <a:extLst>
              <a:ext uri="{FF2B5EF4-FFF2-40B4-BE49-F238E27FC236}">
                <a16:creationId xmlns:a16="http://schemas.microsoft.com/office/drawing/2014/main" id="{6C8A30DB-60FB-4A41-B832-CFB31D55D1B0}"/>
              </a:ext>
            </a:extLst>
          </p:cNvPr>
          <p:cNvSpPr/>
          <p:nvPr/>
        </p:nvSpPr>
        <p:spPr>
          <a:xfrm>
            <a:off x="1471749" y="4807744"/>
            <a:ext cx="1262742" cy="612648"/>
          </a:xfrm>
          <a:prstGeom prst="callout1">
            <a:avLst>
              <a:gd name="adj1" fmla="val -5415"/>
              <a:gd name="adj2" fmla="val 37184"/>
              <a:gd name="adj3" fmla="val -141942"/>
              <a:gd name="adj4" fmla="val 53391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400" dirty="0">
                <a:solidFill>
                  <a:schemeClr val="tx1"/>
                </a:solidFill>
              </a:rPr>
              <a:t>Na</a:t>
            </a:r>
            <a:r>
              <a:rPr lang="de-DE" sz="1400" baseline="30000" dirty="0">
                <a:solidFill>
                  <a:schemeClr val="tx1"/>
                </a:solidFill>
              </a:rPr>
              <a:t>+</a:t>
            </a:r>
            <a:r>
              <a:rPr lang="de-DE" sz="1400" dirty="0">
                <a:solidFill>
                  <a:schemeClr val="tx1"/>
                </a:solidFill>
              </a:rPr>
              <a:t>/Ca</a:t>
            </a:r>
            <a:r>
              <a:rPr lang="de-DE" sz="1400" baseline="30000" dirty="0">
                <a:solidFill>
                  <a:schemeClr val="tx1"/>
                </a:solidFill>
              </a:rPr>
              <a:t>2+</a:t>
            </a:r>
            <a:r>
              <a:rPr lang="de-DE" sz="1400" dirty="0">
                <a:solidFill>
                  <a:schemeClr val="tx1"/>
                </a:solidFill>
              </a:rPr>
              <a:t>-Austauscher</a:t>
            </a:r>
          </a:p>
        </p:txBody>
      </p:sp>
      <p:sp>
        <p:nvSpPr>
          <p:cNvPr id="66" name="Legende: mit Linie ohne Rahmen 65">
            <a:extLst>
              <a:ext uri="{FF2B5EF4-FFF2-40B4-BE49-F238E27FC236}">
                <a16:creationId xmlns:a16="http://schemas.microsoft.com/office/drawing/2014/main" id="{F164AD86-939D-4477-8817-A603129E8222}"/>
              </a:ext>
            </a:extLst>
          </p:cNvPr>
          <p:cNvSpPr/>
          <p:nvPr/>
        </p:nvSpPr>
        <p:spPr>
          <a:xfrm>
            <a:off x="3186693" y="4692316"/>
            <a:ext cx="1322919" cy="612648"/>
          </a:xfrm>
          <a:prstGeom prst="callout1">
            <a:avLst>
              <a:gd name="adj1" fmla="val 20172"/>
              <a:gd name="adj2" fmla="val 33139"/>
              <a:gd name="adj3" fmla="val -33911"/>
              <a:gd name="adj4" fmla="val 41319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Myofilament</a:t>
            </a:r>
          </a:p>
        </p:txBody>
      </p:sp>
      <p:sp>
        <p:nvSpPr>
          <p:cNvPr id="67" name="Legende: mit Linie ohne Rahmen 66">
            <a:extLst>
              <a:ext uri="{FF2B5EF4-FFF2-40B4-BE49-F238E27FC236}">
                <a16:creationId xmlns:a16="http://schemas.microsoft.com/office/drawing/2014/main" id="{01BFA1BB-1B46-4B87-AE0D-DB5B1A516696}"/>
              </a:ext>
            </a:extLst>
          </p:cNvPr>
          <p:cNvSpPr/>
          <p:nvPr/>
        </p:nvSpPr>
        <p:spPr>
          <a:xfrm>
            <a:off x="1647625" y="1203868"/>
            <a:ext cx="1136093" cy="612648"/>
          </a:xfrm>
          <a:prstGeom prst="callout1">
            <a:avLst>
              <a:gd name="adj1" fmla="val 69923"/>
              <a:gd name="adj2" fmla="val 85952"/>
              <a:gd name="adj3" fmla="val 150879"/>
              <a:gd name="adj4" fmla="val 156367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i="1" dirty="0" err="1">
                <a:solidFill>
                  <a:schemeClr val="tx1"/>
                </a:solidFill>
              </a:rPr>
              <a:t>Crateagus</a:t>
            </a:r>
            <a:endParaRPr lang="de-DE" sz="1400" b="1" i="1" dirty="0">
              <a:solidFill>
                <a:schemeClr val="tx1"/>
              </a:solidFill>
            </a:endParaRPr>
          </a:p>
        </p:txBody>
      </p:sp>
      <p:sp>
        <p:nvSpPr>
          <p:cNvPr id="68" name="Legende: mit Linie ohne Rahmen 67">
            <a:extLst>
              <a:ext uri="{FF2B5EF4-FFF2-40B4-BE49-F238E27FC236}">
                <a16:creationId xmlns:a16="http://schemas.microsoft.com/office/drawing/2014/main" id="{3DCFF46D-429B-4FFA-BF30-F0614C3A3311}"/>
              </a:ext>
            </a:extLst>
          </p:cNvPr>
          <p:cNvSpPr/>
          <p:nvPr/>
        </p:nvSpPr>
        <p:spPr>
          <a:xfrm>
            <a:off x="7096125" y="1349829"/>
            <a:ext cx="1273082" cy="612648"/>
          </a:xfrm>
          <a:prstGeom prst="callout1">
            <a:avLst>
              <a:gd name="adj1" fmla="val 54287"/>
              <a:gd name="adj2" fmla="val 10137"/>
              <a:gd name="adj3" fmla="val 132400"/>
              <a:gd name="adj4" fmla="val -40385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L-Typ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Ca</a:t>
            </a:r>
            <a:r>
              <a:rPr lang="de-DE" sz="1400" baseline="30000" dirty="0">
                <a:solidFill>
                  <a:schemeClr val="tx1"/>
                </a:solidFill>
              </a:rPr>
              <a:t>2+</a:t>
            </a:r>
            <a:r>
              <a:rPr lang="de-DE" sz="1400" dirty="0">
                <a:solidFill>
                  <a:schemeClr val="tx1"/>
                </a:solidFill>
              </a:rPr>
              <a:t>-Kanal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1E60044-59FD-400F-A28B-1973B3388E17}"/>
              </a:ext>
            </a:extLst>
          </p:cNvPr>
          <p:cNvSpPr txBox="1"/>
          <p:nvPr/>
        </p:nvSpPr>
        <p:spPr>
          <a:xfrm>
            <a:off x="6700002" y="4914037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ATP</a:t>
            </a:r>
          </a:p>
        </p:txBody>
      </p:sp>
      <p:sp>
        <p:nvSpPr>
          <p:cNvPr id="70" name="Legende: mit Linie ohne Rahmen 69">
            <a:extLst>
              <a:ext uri="{FF2B5EF4-FFF2-40B4-BE49-F238E27FC236}">
                <a16:creationId xmlns:a16="http://schemas.microsoft.com/office/drawing/2014/main" id="{C264297D-4918-4FB1-B489-735F57E40133}"/>
              </a:ext>
            </a:extLst>
          </p:cNvPr>
          <p:cNvSpPr/>
          <p:nvPr/>
        </p:nvSpPr>
        <p:spPr>
          <a:xfrm>
            <a:off x="7995581" y="5301081"/>
            <a:ext cx="1910938" cy="612648"/>
          </a:xfrm>
          <a:prstGeom prst="callout1">
            <a:avLst>
              <a:gd name="adj1" fmla="val 7158"/>
              <a:gd name="adj2" fmla="val 14431"/>
              <a:gd name="adj3" fmla="val -96165"/>
              <a:gd name="adj4" fmla="val -29506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 err="1">
                <a:solidFill>
                  <a:schemeClr val="tx1"/>
                </a:solidFill>
              </a:rPr>
              <a:t>Sarkoplamatisches</a:t>
            </a:r>
            <a:r>
              <a:rPr lang="de-DE" sz="1400" dirty="0">
                <a:solidFill>
                  <a:schemeClr val="tx1"/>
                </a:solidFill>
              </a:rPr>
              <a:t> Retikulum</a:t>
            </a:r>
          </a:p>
        </p:txBody>
      </p:sp>
      <p:sp>
        <p:nvSpPr>
          <p:cNvPr id="71" name="Legende: mit Linie ohne Rahmen 70">
            <a:extLst>
              <a:ext uri="{FF2B5EF4-FFF2-40B4-BE49-F238E27FC236}">
                <a16:creationId xmlns:a16="http://schemas.microsoft.com/office/drawing/2014/main" id="{FEC2FA1A-4479-4B51-B875-AB1D236804A9}"/>
              </a:ext>
            </a:extLst>
          </p:cNvPr>
          <p:cNvSpPr/>
          <p:nvPr/>
        </p:nvSpPr>
        <p:spPr>
          <a:xfrm>
            <a:off x="4995480" y="5937351"/>
            <a:ext cx="1458691" cy="612648"/>
          </a:xfrm>
          <a:prstGeom prst="callout1">
            <a:avLst>
              <a:gd name="adj1" fmla="val 18751"/>
              <a:gd name="adj2" fmla="val 42790"/>
              <a:gd name="adj3" fmla="val -179090"/>
              <a:gd name="adj4" fmla="val 134946"/>
            </a:avLst>
          </a:prstGeom>
          <a:noFill/>
          <a:ln w="2222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Ca</a:t>
            </a:r>
            <a:r>
              <a:rPr lang="de-DE" sz="1400" baseline="30000" dirty="0">
                <a:solidFill>
                  <a:schemeClr val="tx1"/>
                </a:solidFill>
              </a:rPr>
              <a:t>2+</a:t>
            </a:r>
            <a:r>
              <a:rPr lang="de-DE" sz="1400" dirty="0">
                <a:solidFill>
                  <a:schemeClr val="tx1"/>
                </a:solidFill>
              </a:rPr>
              <a:t>-ATPase</a:t>
            </a:r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  <a:tailEnd type="triangle"/>
        </a:ln>
      </a:spPr>
      <a:bodyPr rtlCol="0" anchor="ctr"/>
      <a:lstStyle>
        <a:defPPr algn="ctr"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</Words>
  <Application>Microsoft Office PowerPoint</Application>
  <PresentationFormat>A4-Papier (210 x 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8</cp:revision>
  <dcterms:created xsi:type="dcterms:W3CDTF">2020-05-18T07:49:30Z</dcterms:created>
  <dcterms:modified xsi:type="dcterms:W3CDTF">2020-05-22T11:14:14Z</dcterms:modified>
</cp:coreProperties>
</file>