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
  </p:notesMasterIdLst>
  <p:sldIdLst>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6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69345479827679E-2"/>
          <c:y val="2.7035332877132251E-2"/>
          <c:w val="0.73524178194790091"/>
          <c:h val="0.91152072876574897"/>
        </c:manualLayout>
      </c:layout>
      <c:ofPieChart>
        <c:ofPieType val="pie"/>
        <c:varyColors val="1"/>
        <c:ser>
          <c:idx val="0"/>
          <c:order val="0"/>
          <c:tx>
            <c:strRef>
              <c:f>Tabelle1!$B$1</c:f>
              <c:strCache>
                <c:ptCount val="1"/>
                <c:pt idx="0">
                  <c:v>Verkauf</c:v>
                </c:pt>
              </c:strCache>
            </c:strRef>
          </c:tx>
          <c:dPt>
            <c:idx val="0"/>
            <c:bubble3D val="0"/>
            <c:spPr>
              <a:solidFill>
                <a:srgbClr val="0000FF"/>
              </a:solidFill>
              <a:ln w="19050">
                <a:solidFill>
                  <a:schemeClr val="lt1"/>
                </a:solidFill>
              </a:ln>
              <a:effectLst/>
            </c:spPr>
          </c:dPt>
          <c:dPt>
            <c:idx val="1"/>
            <c:bubble3D val="0"/>
            <c:spPr>
              <a:solidFill>
                <a:srgbClr val="00FFFF"/>
              </a:solidFill>
              <a:ln w="19050">
                <a:solidFill>
                  <a:schemeClr val="lt1"/>
                </a:solidFill>
              </a:ln>
              <a:effectLst/>
            </c:spPr>
          </c:dPt>
          <c:dPt>
            <c:idx val="2"/>
            <c:bubble3D val="0"/>
            <c:spPr>
              <a:solidFill>
                <a:srgbClr val="008000"/>
              </a:solidFill>
              <a:ln w="19050">
                <a:solidFill>
                  <a:schemeClr val="lt1"/>
                </a:solidFill>
              </a:ln>
              <a:effectLst/>
            </c:spPr>
          </c:dPt>
          <c:dPt>
            <c:idx val="3"/>
            <c:bubble3D val="0"/>
            <c:spPr>
              <a:solidFill>
                <a:srgbClr val="FFFF00"/>
              </a:solidFill>
              <a:ln w="19050">
                <a:solidFill>
                  <a:schemeClr val="lt1"/>
                </a:solidFill>
              </a:ln>
              <a:effectLst/>
            </c:spPr>
          </c:dPt>
          <c:dPt>
            <c:idx val="4"/>
            <c:bubble3D val="0"/>
            <c:spPr>
              <a:solidFill>
                <a:srgbClr val="C00000"/>
              </a:solidFill>
              <a:ln w="19050">
                <a:noFill/>
              </a:ln>
              <a:effectLst/>
            </c:spPr>
          </c:dPt>
          <c:dPt>
            <c:idx val="5"/>
            <c:bubble3D val="0"/>
            <c:spPr>
              <a:solidFill>
                <a:srgbClr val="000000"/>
              </a:solidFill>
              <a:ln w="19050">
                <a:solidFill>
                  <a:schemeClr val="lt1"/>
                </a:solidFill>
              </a:ln>
              <a:effectLst/>
            </c:spPr>
          </c:dPt>
          <c:dPt>
            <c:idx val="6"/>
            <c:bubble3D val="0"/>
            <c:spPr>
              <a:solidFill>
                <a:srgbClr val="7030A0"/>
              </a:solidFill>
              <a:ln w="19050">
                <a:solidFill>
                  <a:schemeClr val="lt1"/>
                </a:solidFill>
              </a:ln>
              <a:effectLst/>
            </c:spPr>
          </c:dPt>
          <c:dPt>
            <c:idx val="7"/>
            <c:bubble3D val="0"/>
            <c:spPr>
              <a:solidFill>
                <a:srgbClr val="FF00FF"/>
              </a:solidFill>
              <a:ln w="19050">
                <a:solidFill>
                  <a:schemeClr val="lt1"/>
                </a:solidFill>
              </a:ln>
              <a:effectLst/>
            </c:spPr>
          </c:dPt>
          <c:dPt>
            <c:idx val="8"/>
            <c:bubble3D val="0"/>
            <c:spPr>
              <a:solidFill>
                <a:srgbClr val="FF6600"/>
              </a:solidFill>
              <a:ln w="19050">
                <a:solidFill>
                  <a:schemeClr val="lt1"/>
                </a:solidFill>
              </a:ln>
              <a:effectLst/>
            </c:spPr>
          </c:dPt>
          <c:dPt>
            <c:idx val="9"/>
            <c:bubble3D val="0"/>
            <c:spPr>
              <a:solidFill>
                <a:srgbClr val="FFC000"/>
              </a:solidFill>
              <a:ln w="19050">
                <a:solidFill>
                  <a:schemeClr val="lt1"/>
                </a:solidFill>
              </a:ln>
              <a:effectLst/>
            </c:spPr>
          </c:dPt>
          <c:dPt>
            <c:idx val="10"/>
            <c:bubble3D val="0"/>
            <c:spPr>
              <a:solidFill>
                <a:srgbClr val="92D050"/>
              </a:solidFill>
              <a:ln w="19050">
                <a:solidFill>
                  <a:schemeClr val="lt1"/>
                </a:solidFill>
              </a:ln>
              <a:effectLst/>
            </c:spPr>
          </c:dPt>
          <c:dPt>
            <c:idx val="11"/>
            <c:bubble3D val="0"/>
            <c:spPr>
              <a:solidFill>
                <a:srgbClr val="003300"/>
              </a:solidFill>
              <a:ln w="19050">
                <a:solidFill>
                  <a:schemeClr val="lt1"/>
                </a:solidFill>
              </a:ln>
              <a:effectLst/>
            </c:spPr>
          </c:dPt>
          <c:dPt>
            <c:idx val="12"/>
            <c:bubble3D val="0"/>
            <c:spPr>
              <a:solidFill>
                <a:schemeClr val="accent5">
                  <a:lumMod val="60000"/>
                  <a:lumOff val="40000"/>
                </a:schemeClr>
              </a:solidFill>
              <a:ln w="19050">
                <a:solidFill>
                  <a:schemeClr val="lt1"/>
                </a:solidFill>
              </a:ln>
              <a:effectLst/>
            </c:spPr>
          </c:dPt>
          <c:dPt>
            <c:idx val="13"/>
            <c:bubble3D val="0"/>
            <c:spPr>
              <a:solidFill>
                <a:srgbClr val="002060"/>
              </a:solidFill>
              <a:ln w="19050">
                <a:solidFill>
                  <a:schemeClr val="lt1"/>
                </a:solidFill>
              </a:ln>
              <a:effectLst/>
            </c:spPr>
          </c:dPt>
          <c:dPt>
            <c:idx val="14"/>
            <c:bubble3D val="0"/>
            <c:spPr>
              <a:solidFill>
                <a:schemeClr val="accent6">
                  <a:lumMod val="60000"/>
                  <a:lumOff val="40000"/>
                </a:schemeClr>
              </a:solidFill>
              <a:ln w="19050">
                <a:solidFill>
                  <a:schemeClr val="lt1"/>
                </a:solidFill>
              </a:ln>
              <a:effectLst/>
            </c:spPr>
          </c:dPt>
          <c:cat>
            <c:strRef>
              <c:f>Tabelle1!$A$2:$A$15</c:f>
              <c:strCache>
                <c:ptCount val="14"/>
                <c:pt idx="0">
                  <c:v>Wasser</c:v>
                </c:pt>
                <c:pt idx="1">
                  <c:v>Ethanol</c:v>
                </c:pt>
                <c:pt idx="2">
                  <c:v>Mehrwertige Alkohole</c:v>
                </c:pt>
                <c:pt idx="3">
                  <c:v>Kohlenhydrate</c:v>
                </c:pt>
                <c:pt idx="4">
                  <c:v>Säuren</c:v>
                </c:pt>
                <c:pt idx="5">
                  <c:v>Spuren diverser Stoffe</c:v>
                </c:pt>
                <c:pt idx="6">
                  <c:v>Aromastoffe</c:v>
                </c:pt>
                <c:pt idx="7">
                  <c:v>Vitamine</c:v>
                </c:pt>
                <c:pt idx="8">
                  <c:v>Stickstoffverbindungen</c:v>
                </c:pt>
                <c:pt idx="9">
                  <c:v>Methanol</c:v>
                </c:pt>
                <c:pt idx="10">
                  <c:v>Aldehyde</c:v>
                </c:pt>
                <c:pt idx="11">
                  <c:v>Phenolische Substanzen</c:v>
                </c:pt>
                <c:pt idx="12">
                  <c:v>Pestizidrückstände</c:v>
                </c:pt>
                <c:pt idx="13">
                  <c:v>Mykotoxine</c:v>
                </c:pt>
              </c:strCache>
            </c:strRef>
          </c:cat>
          <c:val>
            <c:numRef>
              <c:f>Tabelle1!$B$2:$B$15</c:f>
              <c:numCache>
                <c:formatCode>General</c:formatCode>
                <c:ptCount val="14"/>
                <c:pt idx="0">
                  <c:v>775</c:v>
                </c:pt>
                <c:pt idx="1">
                  <c:v>94</c:v>
                </c:pt>
                <c:pt idx="2">
                  <c:v>15</c:v>
                </c:pt>
                <c:pt idx="3">
                  <c:v>100</c:v>
                </c:pt>
                <c:pt idx="4">
                  <c:v>8</c:v>
                </c:pt>
                <c:pt idx="5">
                  <c:v>2</c:v>
                </c:pt>
                <c:pt idx="6">
                  <c:v>1</c:v>
                </c:pt>
                <c:pt idx="7">
                  <c:v>0.7</c:v>
                </c:pt>
                <c:pt idx="8">
                  <c:v>0.6</c:v>
                </c:pt>
                <c:pt idx="9">
                  <c:v>0.7</c:v>
                </c:pt>
                <c:pt idx="10">
                  <c:v>0.2</c:v>
                </c:pt>
                <c:pt idx="11">
                  <c:v>2.5</c:v>
                </c:pt>
                <c:pt idx="12">
                  <c:v>0.2</c:v>
                </c:pt>
                <c:pt idx="13">
                  <c:v>0.1</c:v>
                </c:pt>
              </c:numCache>
            </c:numRef>
          </c:val>
        </c:ser>
        <c:dLbls>
          <c:showLegendKey val="0"/>
          <c:showVal val="0"/>
          <c:showCatName val="0"/>
          <c:showSerName val="0"/>
          <c:showPercent val="0"/>
          <c:showBubbleSize val="0"/>
          <c:showLeaderLines val="1"/>
        </c:dLbls>
        <c:gapWidth val="100"/>
        <c:splitType val="pos"/>
        <c:splitPos val="8"/>
        <c:secondPieSize val="75"/>
        <c:serLines>
          <c:spPr>
            <a:ln w="25400" cap="flat" cmpd="sng" algn="ctr">
              <a:solidFill>
                <a:schemeClr val="tx1"/>
              </a:solidFill>
              <a:round/>
            </a:ln>
            <a:effectLst/>
          </c:spPr>
        </c:serLines>
      </c:ofPieChart>
      <c:spPr>
        <a:noFill/>
        <a:ln w="25400">
          <a:noFill/>
        </a:ln>
        <a:effectLst/>
      </c:spPr>
    </c:plotArea>
    <c:legend>
      <c:legendPos val="r"/>
      <c:layout>
        <c:manualLayout>
          <c:xMode val="edge"/>
          <c:yMode val="edge"/>
          <c:x val="0.77268305836945006"/>
          <c:y val="2.9881106463089512E-2"/>
          <c:w val="0.20905610172905606"/>
          <c:h val="0.9212106797499357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0.10759</cdr:x>
      <cdr:y>0.58441</cdr:y>
    </cdr:from>
    <cdr:to>
      <cdr:x>0.19243</cdr:x>
      <cdr:y>0.67685</cdr:y>
    </cdr:to>
    <cdr:sp macro="" textlink="">
      <cdr:nvSpPr>
        <cdr:cNvPr id="2" name="Textfeld 1"/>
        <cdr:cNvSpPr txBox="1"/>
      </cdr:nvSpPr>
      <cdr:spPr>
        <a:xfrm xmlns:a="http://schemas.openxmlformats.org/drawingml/2006/main">
          <a:off x="1324600" y="3019805"/>
          <a:ext cx="1044544" cy="4776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2400" b="1" dirty="0" smtClean="0">
              <a:solidFill>
                <a:schemeClr val="bg1"/>
              </a:solidFill>
            </a:rPr>
            <a:t>78 %</a:t>
          </a:r>
          <a:endParaRPr lang="de-DE" sz="2400" b="1" dirty="0">
            <a:solidFill>
              <a:schemeClr val="bg1"/>
            </a:solidFill>
          </a:endParaRPr>
        </a:p>
      </cdr:txBody>
    </cdr:sp>
  </cdr:relSizeAnchor>
  <cdr:relSizeAnchor xmlns:cdr="http://schemas.openxmlformats.org/drawingml/2006/chartDrawing">
    <cdr:from>
      <cdr:x>0.21324</cdr:x>
      <cdr:y>0.15416</cdr:y>
    </cdr:from>
    <cdr:to>
      <cdr:x>0.29808</cdr:x>
      <cdr:y>0.2466</cdr:y>
    </cdr:to>
    <cdr:sp macro="" textlink="">
      <cdr:nvSpPr>
        <cdr:cNvPr id="3" name="Textfeld 1"/>
        <cdr:cNvSpPr txBox="1"/>
      </cdr:nvSpPr>
      <cdr:spPr>
        <a:xfrm xmlns:a="http://schemas.openxmlformats.org/drawingml/2006/main">
          <a:off x="2625376" y="796575"/>
          <a:ext cx="1044543" cy="4776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2400" b="1" dirty="0" smtClean="0"/>
            <a:t>9 %</a:t>
          </a:r>
          <a:endParaRPr lang="de-DE" sz="2400" b="1" dirty="0"/>
        </a:p>
      </cdr:txBody>
    </cdr:sp>
  </cdr:relSizeAnchor>
  <cdr:relSizeAnchor xmlns:cdr="http://schemas.openxmlformats.org/drawingml/2006/chartDrawing">
    <cdr:from>
      <cdr:x>0.2633</cdr:x>
      <cdr:y>0.21361</cdr:y>
    </cdr:from>
    <cdr:to>
      <cdr:x>0.32802</cdr:x>
      <cdr:y>0.33449</cdr:y>
    </cdr:to>
    <cdr:sp macro="" textlink="">
      <cdr:nvSpPr>
        <cdr:cNvPr id="4" name="Textfeld 1"/>
        <cdr:cNvSpPr txBox="1"/>
      </cdr:nvSpPr>
      <cdr:spPr>
        <a:xfrm xmlns:a="http://schemas.openxmlformats.org/drawingml/2006/main">
          <a:off x="3241714" y="1103789"/>
          <a:ext cx="796828" cy="6246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2400" b="1" dirty="0" smtClean="0"/>
            <a:t>2 %</a:t>
          </a:r>
          <a:endParaRPr lang="de-DE" sz="2400" b="1" dirty="0"/>
        </a:p>
      </cdr:txBody>
    </cdr:sp>
  </cdr:relSizeAnchor>
  <cdr:relSizeAnchor xmlns:cdr="http://schemas.openxmlformats.org/drawingml/2006/chartDrawing">
    <cdr:from>
      <cdr:x>0.30214</cdr:x>
      <cdr:y>0.41115</cdr:y>
    </cdr:from>
    <cdr:to>
      <cdr:x>0.38698</cdr:x>
      <cdr:y>0.50359</cdr:y>
    </cdr:to>
    <cdr:sp macro="" textlink="">
      <cdr:nvSpPr>
        <cdr:cNvPr id="5" name="Textfeld 1"/>
        <cdr:cNvSpPr txBox="1"/>
      </cdr:nvSpPr>
      <cdr:spPr>
        <a:xfrm xmlns:a="http://schemas.openxmlformats.org/drawingml/2006/main">
          <a:off x="3719973" y="2124536"/>
          <a:ext cx="1044543" cy="477667"/>
        </a:xfrm>
        <a:prstGeom xmlns:a="http://schemas.openxmlformats.org/drawingml/2006/main" prst="rect">
          <a:avLst/>
        </a:prstGeom>
      </cdr:spPr>
      <cdr:txBody>
        <a:bodyPr xmlns:a="http://schemas.openxmlformats.org/drawingml/2006/main" wrap="square" rtlCol="0"/>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DE" sz="2400" b="1" dirty="0"/>
            <a:t>1</a:t>
          </a:r>
          <a:r>
            <a:rPr lang="de-DE" sz="2400" b="1" dirty="0" smtClean="0"/>
            <a:t> %</a:t>
          </a:r>
          <a:endParaRPr lang="de-DE" sz="2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FC0732-1C5F-4D3A-AB01-25B1B59BBD1A}" type="datetimeFigureOut">
              <a:rPr lang="de-DE" smtClean="0"/>
              <a:t>29.07.2015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A2292F-5B70-45DE-916D-7CE7484E16A5}" type="slidenum">
              <a:rPr lang="de-DE" smtClean="0"/>
              <a:t>‹Nr.›</a:t>
            </a:fld>
            <a:endParaRPr lang="de-DE"/>
          </a:p>
        </p:txBody>
      </p:sp>
    </p:spTree>
    <p:extLst>
      <p:ext uri="{BB962C8B-B14F-4D97-AF65-F5344CB8AC3E}">
        <p14:creationId xmlns:p14="http://schemas.microsoft.com/office/powerpoint/2010/main" val="3188259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Nun haben wir das Analyseverfahren kennengelernt und</a:t>
            </a:r>
            <a:r>
              <a:rPr lang="de-DE" baseline="0" dirty="0" smtClean="0"/>
              <a:t> welche Ergebnisse liefert ist hier in einer Übersicht dargestellt.</a:t>
            </a:r>
          </a:p>
          <a:p>
            <a:r>
              <a:rPr lang="de-DE" baseline="0" dirty="0" smtClean="0"/>
              <a:t>Hauptbestandteile nennen. </a:t>
            </a:r>
            <a:r>
              <a:rPr lang="de-DE" dirty="0" smtClean="0"/>
              <a:t>Ihr</a:t>
            </a:r>
            <a:r>
              <a:rPr lang="de-DE" baseline="0" dirty="0" smtClean="0"/>
              <a:t> seht es gibt eine Menge von Inhaltsstoffen in unterschiedlichen prozentualem Vorkommen. Heute möchte ich mir nur einige herausgreifen, die eine besondere Wirkung auf unsere Gesundheit haben, weil es sonst den Rahmen der Veranstaltung übersteigen würde.</a:t>
            </a:r>
          </a:p>
        </p:txBody>
      </p:sp>
      <p:sp>
        <p:nvSpPr>
          <p:cNvPr id="4" name="Foliennummernplatzhalter 3"/>
          <p:cNvSpPr>
            <a:spLocks noGrp="1"/>
          </p:cNvSpPr>
          <p:nvPr>
            <p:ph type="sldNum" sz="quarter" idx="10"/>
          </p:nvPr>
        </p:nvSpPr>
        <p:spPr/>
        <p:txBody>
          <a:bodyPr/>
          <a:lstStyle/>
          <a:p>
            <a:fld id="{DB9F4F3C-8880-4281-AAE9-8A91F0EE843D}"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882321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3500" y="217488"/>
            <a:ext cx="9067800" cy="1865312"/>
          </a:xfrm>
        </p:spPr>
        <p:txBody>
          <a:bodyPr anchor="b"/>
          <a:lstStyle>
            <a:lvl1pPr algn="ctr">
              <a:defRPr sz="6000" b="1" baseline="0"/>
            </a:lvl1pPr>
          </a:lstStyle>
          <a:p>
            <a:endParaRPr lang="de-DE" dirty="0"/>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0" y="2098675"/>
            <a:ext cx="4114800" cy="4114800"/>
          </a:xfrm>
          <a:prstGeom prst="rect">
            <a:avLst/>
          </a:prstGeom>
        </p:spPr>
      </p:pic>
    </p:spTree>
    <p:extLst>
      <p:ext uri="{BB962C8B-B14F-4D97-AF65-F5344CB8AC3E}">
        <p14:creationId xmlns:p14="http://schemas.microsoft.com/office/powerpoint/2010/main" val="32789695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88676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47717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3500" y="217488"/>
            <a:ext cx="9067800" cy="1865312"/>
          </a:xfrm>
        </p:spPr>
        <p:txBody>
          <a:bodyPr anchor="b"/>
          <a:lstStyle>
            <a:lvl1pPr algn="ctr">
              <a:defRPr sz="6000" b="1" baseline="0"/>
            </a:lvl1pPr>
          </a:lstStyle>
          <a:p>
            <a:endParaRPr lang="de-DE" dirty="0"/>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0" y="2098675"/>
            <a:ext cx="4114800" cy="4114800"/>
          </a:xfrm>
          <a:prstGeom prst="rect">
            <a:avLst/>
          </a:prstGeom>
        </p:spPr>
      </p:pic>
    </p:spTree>
    <p:extLst>
      <p:ext uri="{BB962C8B-B14F-4D97-AF65-F5344CB8AC3E}">
        <p14:creationId xmlns:p14="http://schemas.microsoft.com/office/powerpoint/2010/main" val="29846192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4800" b="1"/>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normAutofit/>
          </a:bodyPr>
          <a:lstStyle>
            <a:lvl1pPr>
              <a:defRPr sz="3600"/>
            </a:lvl1pPr>
            <a:lvl2pPr>
              <a:defRPr sz="3200"/>
            </a:lvl2pPr>
            <a:lvl3pPr>
              <a:defRPr sz="2800"/>
            </a:lvl3pPr>
            <a:lvl4pPr>
              <a:defRPr sz="2400"/>
            </a:lvl4pPr>
            <a:lvl5pPr>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9200" y="122238"/>
            <a:ext cx="1524000" cy="1524000"/>
          </a:xfrm>
          <a:prstGeom prst="rect">
            <a:avLst/>
          </a:prstGeom>
        </p:spPr>
      </p:pic>
      <p:sp>
        <p:nvSpPr>
          <p:cNvPr id="12" name="Rechteck 11"/>
          <p:cNvSpPr/>
          <p:nvPr userDrawn="1"/>
        </p:nvSpPr>
        <p:spPr>
          <a:xfrm>
            <a:off x="-88900" y="1690688"/>
            <a:ext cx="12280900" cy="4572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Tree>
    <p:extLst>
      <p:ext uri="{BB962C8B-B14F-4D97-AF65-F5344CB8AC3E}">
        <p14:creationId xmlns:p14="http://schemas.microsoft.com/office/powerpoint/2010/main" val="9974799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457576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966479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364666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36624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925825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0229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4800" b="1"/>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normAutofit/>
          </a:bodyPr>
          <a:lstStyle>
            <a:lvl1pPr>
              <a:defRPr sz="3600"/>
            </a:lvl1pPr>
            <a:lvl2pPr>
              <a:defRPr sz="3200"/>
            </a:lvl2pPr>
            <a:lvl3pPr>
              <a:defRPr sz="2800"/>
            </a:lvl3pPr>
            <a:lvl4pPr>
              <a:defRPr sz="2400"/>
            </a:lvl4pPr>
            <a:lvl5pPr>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pic>
        <p:nvPicPr>
          <p:cNvPr id="9" name="Grafik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09200" y="122238"/>
            <a:ext cx="1524000" cy="1524000"/>
          </a:xfrm>
          <a:prstGeom prst="rect">
            <a:avLst/>
          </a:prstGeom>
        </p:spPr>
      </p:pic>
      <p:sp>
        <p:nvSpPr>
          <p:cNvPr id="12" name="Rechteck 11"/>
          <p:cNvSpPr/>
          <p:nvPr userDrawn="1"/>
        </p:nvSpPr>
        <p:spPr>
          <a:xfrm>
            <a:off x="-88900" y="1690688"/>
            <a:ext cx="12280900" cy="4572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Tree>
    <p:extLst>
      <p:ext uri="{BB962C8B-B14F-4D97-AF65-F5344CB8AC3E}">
        <p14:creationId xmlns:p14="http://schemas.microsoft.com/office/powerpoint/2010/main" val="26719372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640593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538946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31806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83928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77642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16222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97824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49663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27326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859368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068807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AD821-6EB2-416D-B915-8C48F49A6BDB}" type="datetimeFigureOut">
              <a:rPr lang="de-DE" smtClean="0">
                <a:solidFill>
                  <a:prstClr val="black">
                    <a:tint val="75000"/>
                  </a:prstClr>
                </a:solidFill>
              </a:rPr>
              <a:pPr/>
              <a:t>29.07.2015</a:t>
            </a:fld>
            <a:endParaRPr lang="de-DE">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7D42D-232D-4660-BFEE-2A360960B24A}"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036023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Inhaltsstoffe des Weines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53558969"/>
              </p:ext>
            </p:extLst>
          </p:nvPr>
        </p:nvGraphicFramePr>
        <p:xfrm>
          <a:off x="-119920" y="1690688"/>
          <a:ext cx="12311920" cy="51673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feld 1"/>
          <p:cNvSpPr txBox="1"/>
          <p:nvPr/>
        </p:nvSpPr>
        <p:spPr>
          <a:xfrm>
            <a:off x="3121794" y="3419102"/>
            <a:ext cx="914399" cy="47767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2400" b="1" dirty="0" smtClean="0">
                <a:solidFill>
                  <a:prstClr val="black"/>
                </a:solidFill>
              </a:rPr>
              <a:t>10 %</a:t>
            </a:r>
            <a:endParaRPr lang="de-DE" sz="2400" b="1" dirty="0">
              <a:solidFill>
                <a:prstClr val="black"/>
              </a:solidFill>
            </a:endParaRPr>
          </a:p>
        </p:txBody>
      </p:sp>
    </p:spTree>
    <p:extLst>
      <p:ext uri="{BB962C8B-B14F-4D97-AF65-F5344CB8AC3E}">
        <p14:creationId xmlns:p14="http://schemas.microsoft.com/office/powerpoint/2010/main" val="3241189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Words>
  <Application>Microsoft Office PowerPoint</Application>
  <PresentationFormat>Breitbild</PresentationFormat>
  <Paragraphs>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vt:i4>
      </vt:variant>
    </vt:vector>
  </HeadingPairs>
  <TitlesOfParts>
    <vt:vector size="6" baseType="lpstr">
      <vt:lpstr>Arial</vt:lpstr>
      <vt:lpstr>Calibri</vt:lpstr>
      <vt:lpstr>Calibri Light</vt:lpstr>
      <vt:lpstr>1_Office Theme</vt:lpstr>
      <vt:lpstr>Office Theme</vt:lpstr>
      <vt:lpstr>Inhaltsstoffe des Weines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Inhaltsstoffe des Weines</dc:title>
  <dc:creator>Sabrina Scholz</dc:creator>
  <cp:lastModifiedBy>Sabrina Scholz</cp:lastModifiedBy>
  <cp:revision>4</cp:revision>
  <dcterms:created xsi:type="dcterms:W3CDTF">2015-07-28T18:45:50Z</dcterms:created>
  <dcterms:modified xsi:type="dcterms:W3CDTF">2015-07-29T16:17:37Z</dcterms:modified>
</cp:coreProperties>
</file>