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120" userDrawn="1">
          <p15:clr>
            <a:srgbClr val="A4A3A4"/>
          </p15:clr>
        </p15:guide>
        <p15:guide id="3" pos="1759" userDrawn="1">
          <p15:clr>
            <a:srgbClr val="A4A3A4"/>
          </p15:clr>
        </p15:guide>
        <p15:guide id="4" pos="4481" userDrawn="1">
          <p15:clr>
            <a:srgbClr val="A4A3A4"/>
          </p15:clr>
        </p15:guide>
        <p15:guide id="5" orient="horz" pos="1457" userDrawn="1">
          <p15:clr>
            <a:srgbClr val="A4A3A4"/>
          </p15:clr>
        </p15:guide>
        <p15:guide id="6" orient="horz" pos="799" userDrawn="1">
          <p15:clr>
            <a:srgbClr val="A4A3A4"/>
          </p15:clr>
        </p15:guide>
        <p15:guide id="7" orient="horz" pos="2840" userDrawn="1">
          <p15:clr>
            <a:srgbClr val="A4A3A4"/>
          </p15:clr>
        </p15:guide>
        <p15:guide id="8" pos="3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772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108" y="1386"/>
      </p:cViewPr>
      <p:guideLst>
        <p:guide pos="3120"/>
        <p:guide pos="1759"/>
        <p:guide pos="4481"/>
        <p:guide orient="horz" pos="1457"/>
        <p:guide orient="horz" pos="799"/>
        <p:guide orient="horz" pos="2840"/>
        <p:guide pos="3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77356AD-FAF5-4A1F-8C4B-91855DC4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Schematische Darstellung von PVC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65BDC76-EA0B-4545-B5A1-8D7DE3C0353A}"/>
              </a:ext>
            </a:extLst>
          </p:cNvPr>
          <p:cNvSpPr/>
          <p:nvPr/>
        </p:nvSpPr>
        <p:spPr>
          <a:xfrm>
            <a:off x="616334" y="4292775"/>
            <a:ext cx="1440000" cy="72000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H	Cl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AB12497F-93B1-44D5-932C-D5061DE987BC}"/>
              </a:ext>
            </a:extLst>
          </p:cNvPr>
          <p:cNvSpPr/>
          <p:nvPr/>
        </p:nvSpPr>
        <p:spPr>
          <a:xfrm>
            <a:off x="616334" y="5358645"/>
            <a:ext cx="1440000" cy="72000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H	H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40B6D6C-922D-43C9-84A0-75574240A503}"/>
              </a:ext>
            </a:extLst>
          </p:cNvPr>
          <p:cNvSpPr txBox="1"/>
          <p:nvPr/>
        </p:nvSpPr>
        <p:spPr>
          <a:xfrm>
            <a:off x="-14514" y="4418269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δ</a:t>
            </a:r>
            <a:r>
              <a:rPr lang="de-DE" sz="2400" dirty="0"/>
              <a:t>+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5A6A5BD-98E4-4735-A5DB-5DC4F246FAB3}"/>
              </a:ext>
            </a:extLst>
          </p:cNvPr>
          <p:cNvSpPr txBox="1"/>
          <p:nvPr/>
        </p:nvSpPr>
        <p:spPr>
          <a:xfrm>
            <a:off x="-13068" y="5493452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δ</a:t>
            </a:r>
            <a:r>
              <a:rPr lang="de-DE" sz="2400" dirty="0"/>
              <a:t>+</a:t>
            </a:r>
          </a:p>
        </p:txBody>
      </p: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9F38CA92-1630-4047-BA20-96617045981C}"/>
              </a:ext>
            </a:extLst>
          </p:cNvPr>
          <p:cNvGrpSpPr/>
          <p:nvPr/>
        </p:nvGrpSpPr>
        <p:grpSpPr>
          <a:xfrm>
            <a:off x="-9860" y="2130089"/>
            <a:ext cx="2661465" cy="720000"/>
            <a:chOff x="-9860" y="2130089"/>
            <a:chExt cx="2661465" cy="720000"/>
          </a:xfrm>
        </p:grpSpPr>
        <p:sp>
          <p:nvSpPr>
            <p:cNvPr id="2" name="Ellipse 1">
              <a:extLst>
                <a:ext uri="{FF2B5EF4-FFF2-40B4-BE49-F238E27FC236}">
                  <a16:creationId xmlns:a16="http://schemas.microsoft.com/office/drawing/2014/main" id="{DDCB3366-A479-4641-B668-F30DEE69724F}"/>
                </a:ext>
              </a:extLst>
            </p:cNvPr>
            <p:cNvSpPr/>
            <p:nvPr/>
          </p:nvSpPr>
          <p:spPr>
            <a:xfrm>
              <a:off x="616334" y="2130089"/>
              <a:ext cx="1440000" cy="7200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/>
                <a:t>H	Cl</a:t>
              </a:r>
            </a:p>
          </p:txBody>
        </p:sp>
        <p:sp>
          <p:nvSpPr>
            <p:cNvPr id="3" name="Textfeld 2">
              <a:extLst>
                <a:ext uri="{FF2B5EF4-FFF2-40B4-BE49-F238E27FC236}">
                  <a16:creationId xmlns:a16="http://schemas.microsoft.com/office/drawing/2014/main" id="{1D087BC9-B06D-4C3B-B27D-202F482FCFAC}"/>
                </a:ext>
              </a:extLst>
            </p:cNvPr>
            <p:cNvSpPr txBox="1"/>
            <p:nvPr/>
          </p:nvSpPr>
          <p:spPr>
            <a:xfrm>
              <a:off x="-9860" y="2256825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+</a:t>
              </a: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1DFFB7AE-B07C-4B76-B72C-33F2637893A6}"/>
                </a:ext>
              </a:extLst>
            </p:cNvPr>
            <p:cNvSpPr txBox="1"/>
            <p:nvPr/>
          </p:nvSpPr>
          <p:spPr>
            <a:xfrm>
              <a:off x="2192825" y="2257544"/>
              <a:ext cx="4587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-</a:t>
              </a:r>
            </a:p>
          </p:txBody>
        </p:sp>
      </p:grpSp>
      <p:grpSp>
        <p:nvGrpSpPr>
          <p:cNvPr id="67" name="Gruppieren 66">
            <a:extLst>
              <a:ext uri="{FF2B5EF4-FFF2-40B4-BE49-F238E27FC236}">
                <a16:creationId xmlns:a16="http://schemas.microsoft.com/office/drawing/2014/main" id="{AA9A6AF2-3AE4-41FA-A40F-4F277675A6E4}"/>
              </a:ext>
            </a:extLst>
          </p:cNvPr>
          <p:cNvGrpSpPr/>
          <p:nvPr/>
        </p:nvGrpSpPr>
        <p:grpSpPr>
          <a:xfrm>
            <a:off x="-13068" y="3226905"/>
            <a:ext cx="2741617" cy="720000"/>
            <a:chOff x="-13068" y="3226905"/>
            <a:chExt cx="2741617" cy="720000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2C2CF01A-979A-443F-A30D-C426D005532B}"/>
                </a:ext>
              </a:extLst>
            </p:cNvPr>
            <p:cNvSpPr/>
            <p:nvPr/>
          </p:nvSpPr>
          <p:spPr>
            <a:xfrm>
              <a:off x="616334" y="3226905"/>
              <a:ext cx="1440000" cy="7200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/>
                <a:t>H	H</a:t>
              </a:r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7F6D29F3-DE5D-4242-8709-3560FFFFA9EF}"/>
                </a:ext>
              </a:extLst>
            </p:cNvPr>
            <p:cNvSpPr txBox="1"/>
            <p:nvPr/>
          </p:nvSpPr>
          <p:spPr>
            <a:xfrm>
              <a:off x="-13068" y="3334372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+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F24067F3-9123-4CD4-8CCC-26D563BA7B41}"/>
                </a:ext>
              </a:extLst>
            </p:cNvPr>
            <p:cNvSpPr txBox="1"/>
            <p:nvPr/>
          </p:nvSpPr>
          <p:spPr>
            <a:xfrm>
              <a:off x="2192825" y="3338236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+</a:t>
              </a:r>
            </a:p>
          </p:txBody>
        </p:sp>
      </p:grpSp>
      <p:sp>
        <p:nvSpPr>
          <p:cNvPr id="22" name="Textfeld 21">
            <a:extLst>
              <a:ext uri="{FF2B5EF4-FFF2-40B4-BE49-F238E27FC236}">
                <a16:creationId xmlns:a16="http://schemas.microsoft.com/office/drawing/2014/main" id="{B761D56A-A795-4F90-BFEB-2E5F86815DBF}"/>
              </a:ext>
            </a:extLst>
          </p:cNvPr>
          <p:cNvSpPr txBox="1"/>
          <p:nvPr/>
        </p:nvSpPr>
        <p:spPr>
          <a:xfrm>
            <a:off x="2192825" y="4418268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δ</a:t>
            </a:r>
            <a:r>
              <a:rPr lang="de-DE" sz="2400" dirty="0"/>
              <a:t>-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405636D2-6B4C-4AB6-8491-6AEC16964B2F}"/>
              </a:ext>
            </a:extLst>
          </p:cNvPr>
          <p:cNvSpPr txBox="1"/>
          <p:nvPr/>
        </p:nvSpPr>
        <p:spPr>
          <a:xfrm>
            <a:off x="2192825" y="5494162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δ</a:t>
            </a:r>
            <a:r>
              <a:rPr lang="de-DE" sz="2400" dirty="0"/>
              <a:t>+</a:t>
            </a:r>
          </a:p>
        </p:txBody>
      </p: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B64D3383-3BA2-42D6-BEE8-1841F86D96B6}"/>
              </a:ext>
            </a:extLst>
          </p:cNvPr>
          <p:cNvGrpSpPr/>
          <p:nvPr/>
        </p:nvGrpSpPr>
        <p:grpSpPr>
          <a:xfrm>
            <a:off x="3587824" y="2138709"/>
            <a:ext cx="2743063" cy="3948556"/>
            <a:chOff x="722880" y="1276837"/>
            <a:chExt cx="2743063" cy="3948556"/>
          </a:xfrm>
        </p:grpSpPr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CF680D35-6F91-43E2-AF65-FAF964414E0B}"/>
                </a:ext>
              </a:extLst>
            </p:cNvPr>
            <p:cNvSpPr/>
            <p:nvPr/>
          </p:nvSpPr>
          <p:spPr>
            <a:xfrm>
              <a:off x="1353728" y="1276837"/>
              <a:ext cx="1440000" cy="7200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/>
                <a:t>H	Cl</a:t>
              </a:r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334419FC-642F-4920-B87F-3A409C646016}"/>
                </a:ext>
              </a:extLst>
            </p:cNvPr>
            <p:cNvSpPr/>
            <p:nvPr/>
          </p:nvSpPr>
          <p:spPr>
            <a:xfrm>
              <a:off x="1353728" y="2373653"/>
              <a:ext cx="1440000" cy="7200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/>
                <a:t>H	H</a:t>
              </a:r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94D8892A-E4EF-46D2-961A-25491FA82EE7}"/>
                </a:ext>
              </a:extLst>
            </p:cNvPr>
            <p:cNvSpPr/>
            <p:nvPr/>
          </p:nvSpPr>
          <p:spPr>
            <a:xfrm>
              <a:off x="1353728" y="3439523"/>
              <a:ext cx="1440000" cy="7200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/>
                <a:t>H	Cl</a:t>
              </a:r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82BC0B8E-EB29-4D29-A5A9-0A75E48E7B6C}"/>
                </a:ext>
              </a:extLst>
            </p:cNvPr>
            <p:cNvSpPr/>
            <p:nvPr/>
          </p:nvSpPr>
          <p:spPr>
            <a:xfrm>
              <a:off x="1353728" y="4505393"/>
              <a:ext cx="1440000" cy="7200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/>
                <a:t>H	H</a:t>
              </a:r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0D90B98B-A072-4126-B4F2-97EA617E0D14}"/>
                </a:ext>
              </a:extLst>
            </p:cNvPr>
            <p:cNvSpPr txBox="1"/>
            <p:nvPr/>
          </p:nvSpPr>
          <p:spPr>
            <a:xfrm>
              <a:off x="727534" y="1403573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+</a:t>
              </a:r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F5BA5AE1-D42D-4BE3-AB28-9CD71D683AD0}"/>
                </a:ext>
              </a:extLst>
            </p:cNvPr>
            <p:cNvSpPr txBox="1"/>
            <p:nvPr/>
          </p:nvSpPr>
          <p:spPr>
            <a:xfrm>
              <a:off x="724326" y="2481120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+</a:t>
              </a:r>
            </a:p>
          </p:txBody>
        </p: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339B4F13-5A9C-4584-990E-EAF727E88FF8}"/>
                </a:ext>
              </a:extLst>
            </p:cNvPr>
            <p:cNvSpPr txBox="1"/>
            <p:nvPr/>
          </p:nvSpPr>
          <p:spPr>
            <a:xfrm>
              <a:off x="722880" y="3565017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+</a:t>
              </a:r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9CCAB58A-C4D0-409E-8E37-0009B1B74B6D}"/>
                </a:ext>
              </a:extLst>
            </p:cNvPr>
            <p:cNvSpPr txBox="1"/>
            <p:nvPr/>
          </p:nvSpPr>
          <p:spPr>
            <a:xfrm>
              <a:off x="724326" y="4640200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+</a:t>
              </a:r>
            </a:p>
          </p:txBody>
        </p:sp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71F5CE61-BEBD-4FE3-B927-48EC7CEB22D4}"/>
                </a:ext>
              </a:extLst>
            </p:cNvPr>
            <p:cNvSpPr txBox="1"/>
            <p:nvPr/>
          </p:nvSpPr>
          <p:spPr>
            <a:xfrm>
              <a:off x="2930219" y="1404292"/>
              <a:ext cx="4587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-</a:t>
              </a:r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5039546E-E759-4412-BBB0-0CC445F19D9A}"/>
                </a:ext>
              </a:extLst>
            </p:cNvPr>
            <p:cNvSpPr txBox="1"/>
            <p:nvPr/>
          </p:nvSpPr>
          <p:spPr>
            <a:xfrm>
              <a:off x="2930219" y="248498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+</a:t>
              </a:r>
            </a:p>
          </p:txBody>
        </p: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BE687A81-5191-41FB-83E7-E17574BC0A9C}"/>
                </a:ext>
              </a:extLst>
            </p:cNvPr>
            <p:cNvSpPr txBox="1"/>
            <p:nvPr/>
          </p:nvSpPr>
          <p:spPr>
            <a:xfrm>
              <a:off x="2930219" y="3565016"/>
              <a:ext cx="4587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-</a:t>
              </a:r>
            </a:p>
          </p:txBody>
        </p:sp>
        <p:sp>
          <p:nvSpPr>
            <p:cNvPr id="37" name="Textfeld 36">
              <a:extLst>
                <a:ext uri="{FF2B5EF4-FFF2-40B4-BE49-F238E27FC236}">
                  <a16:creationId xmlns:a16="http://schemas.microsoft.com/office/drawing/2014/main" id="{74741A1D-12E7-49E4-950A-02ED7F903B7E}"/>
                </a:ext>
              </a:extLst>
            </p:cNvPr>
            <p:cNvSpPr txBox="1"/>
            <p:nvPr/>
          </p:nvSpPr>
          <p:spPr>
            <a:xfrm>
              <a:off x="2930219" y="4640910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+</a:t>
              </a:r>
            </a:p>
          </p:txBody>
        </p:sp>
      </p:grp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DBDC7FFD-B6CD-4B37-8FB8-02565455852E}"/>
              </a:ext>
            </a:extLst>
          </p:cNvPr>
          <p:cNvGrpSpPr/>
          <p:nvPr/>
        </p:nvGrpSpPr>
        <p:grpSpPr>
          <a:xfrm>
            <a:off x="7178856" y="2138709"/>
            <a:ext cx="2743063" cy="3948556"/>
            <a:chOff x="722880" y="1276837"/>
            <a:chExt cx="2743063" cy="3948556"/>
          </a:xfrm>
        </p:grpSpPr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415E467B-D801-4A4B-B2C8-A9DC610045BD}"/>
                </a:ext>
              </a:extLst>
            </p:cNvPr>
            <p:cNvSpPr/>
            <p:nvPr/>
          </p:nvSpPr>
          <p:spPr>
            <a:xfrm>
              <a:off x="1353728" y="1276837"/>
              <a:ext cx="1440000" cy="7200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/>
                <a:t>H	Cl</a:t>
              </a:r>
            </a:p>
          </p:txBody>
        </p:sp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37126FF6-EA08-4BE4-AF37-1EB0CCE5B6E5}"/>
                </a:ext>
              </a:extLst>
            </p:cNvPr>
            <p:cNvSpPr/>
            <p:nvPr/>
          </p:nvSpPr>
          <p:spPr>
            <a:xfrm>
              <a:off x="1353728" y="2373653"/>
              <a:ext cx="1440000" cy="7200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/>
                <a:t>H	H</a:t>
              </a:r>
            </a:p>
          </p:txBody>
        </p: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E4FED6C8-56B6-40AC-8157-2803CD3B1167}"/>
                </a:ext>
              </a:extLst>
            </p:cNvPr>
            <p:cNvSpPr/>
            <p:nvPr/>
          </p:nvSpPr>
          <p:spPr>
            <a:xfrm>
              <a:off x="1353728" y="3439523"/>
              <a:ext cx="1440000" cy="7200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/>
                <a:t>H	Cl</a:t>
              </a:r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3E6A550-502A-49F6-A1F7-1C8EB4E8DBA1}"/>
                </a:ext>
              </a:extLst>
            </p:cNvPr>
            <p:cNvSpPr/>
            <p:nvPr/>
          </p:nvSpPr>
          <p:spPr>
            <a:xfrm>
              <a:off x="1353728" y="4505393"/>
              <a:ext cx="1440000" cy="7200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/>
                <a:t>H	H</a:t>
              </a:r>
            </a:p>
          </p:txBody>
        </p: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C3EDE546-A0CC-434C-BB10-3F498CDACCE0}"/>
                </a:ext>
              </a:extLst>
            </p:cNvPr>
            <p:cNvSpPr txBox="1"/>
            <p:nvPr/>
          </p:nvSpPr>
          <p:spPr>
            <a:xfrm>
              <a:off x="727534" y="1403573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+</a:t>
              </a:r>
            </a:p>
          </p:txBody>
        </p:sp>
        <p:sp>
          <p:nvSpPr>
            <p:cNvPr id="44" name="Textfeld 43">
              <a:extLst>
                <a:ext uri="{FF2B5EF4-FFF2-40B4-BE49-F238E27FC236}">
                  <a16:creationId xmlns:a16="http://schemas.microsoft.com/office/drawing/2014/main" id="{0BECD94C-968A-45A1-BB3C-0A1CE015A86F}"/>
                </a:ext>
              </a:extLst>
            </p:cNvPr>
            <p:cNvSpPr txBox="1"/>
            <p:nvPr/>
          </p:nvSpPr>
          <p:spPr>
            <a:xfrm>
              <a:off x="724326" y="2481120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+</a:t>
              </a:r>
            </a:p>
          </p:txBody>
        </p:sp>
        <p:sp>
          <p:nvSpPr>
            <p:cNvPr id="45" name="Textfeld 44">
              <a:extLst>
                <a:ext uri="{FF2B5EF4-FFF2-40B4-BE49-F238E27FC236}">
                  <a16:creationId xmlns:a16="http://schemas.microsoft.com/office/drawing/2014/main" id="{97EAA419-D7A7-43DC-BB3E-383DCE9DCD33}"/>
                </a:ext>
              </a:extLst>
            </p:cNvPr>
            <p:cNvSpPr txBox="1"/>
            <p:nvPr/>
          </p:nvSpPr>
          <p:spPr>
            <a:xfrm>
              <a:off x="722880" y="3565017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+</a:t>
              </a:r>
            </a:p>
          </p:txBody>
        </p:sp>
        <p:sp>
          <p:nvSpPr>
            <p:cNvPr id="46" name="Textfeld 45">
              <a:extLst>
                <a:ext uri="{FF2B5EF4-FFF2-40B4-BE49-F238E27FC236}">
                  <a16:creationId xmlns:a16="http://schemas.microsoft.com/office/drawing/2014/main" id="{8D2626F8-57A2-4DD8-AB3D-156B1ED3BD6F}"/>
                </a:ext>
              </a:extLst>
            </p:cNvPr>
            <p:cNvSpPr txBox="1"/>
            <p:nvPr/>
          </p:nvSpPr>
          <p:spPr>
            <a:xfrm>
              <a:off x="724326" y="4640200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+</a:t>
              </a:r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B46D9785-7046-4A26-94A4-96041B5ACC8F}"/>
                </a:ext>
              </a:extLst>
            </p:cNvPr>
            <p:cNvSpPr txBox="1"/>
            <p:nvPr/>
          </p:nvSpPr>
          <p:spPr>
            <a:xfrm>
              <a:off x="2930219" y="1404292"/>
              <a:ext cx="4587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-</a:t>
              </a:r>
            </a:p>
          </p:txBody>
        </p:sp>
        <p:sp>
          <p:nvSpPr>
            <p:cNvPr id="48" name="Textfeld 47">
              <a:extLst>
                <a:ext uri="{FF2B5EF4-FFF2-40B4-BE49-F238E27FC236}">
                  <a16:creationId xmlns:a16="http://schemas.microsoft.com/office/drawing/2014/main" id="{B05F980D-930C-4DF9-8E52-3F4458C8409F}"/>
                </a:ext>
              </a:extLst>
            </p:cNvPr>
            <p:cNvSpPr txBox="1"/>
            <p:nvPr/>
          </p:nvSpPr>
          <p:spPr>
            <a:xfrm>
              <a:off x="2930219" y="248498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+</a:t>
              </a:r>
            </a:p>
          </p:txBody>
        </p:sp>
        <p:sp>
          <p:nvSpPr>
            <p:cNvPr id="49" name="Textfeld 48">
              <a:extLst>
                <a:ext uri="{FF2B5EF4-FFF2-40B4-BE49-F238E27FC236}">
                  <a16:creationId xmlns:a16="http://schemas.microsoft.com/office/drawing/2014/main" id="{0990BA8C-0AE7-4C91-86EB-E368D006A92E}"/>
                </a:ext>
              </a:extLst>
            </p:cNvPr>
            <p:cNvSpPr txBox="1"/>
            <p:nvPr/>
          </p:nvSpPr>
          <p:spPr>
            <a:xfrm>
              <a:off x="2930219" y="3565016"/>
              <a:ext cx="4587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-</a:t>
              </a:r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C8AA0AC6-8C0A-4C87-AE12-BB850222FACE}"/>
                </a:ext>
              </a:extLst>
            </p:cNvPr>
            <p:cNvSpPr txBox="1"/>
            <p:nvPr/>
          </p:nvSpPr>
          <p:spPr>
            <a:xfrm>
              <a:off x="2930219" y="4640910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/>
                <a:t>δ</a:t>
              </a:r>
              <a:r>
                <a:rPr lang="de-DE" sz="2400" dirty="0"/>
                <a:t>+</a:t>
              </a:r>
            </a:p>
          </p:txBody>
        </p:sp>
      </p:grpSp>
      <p:cxnSp>
        <p:nvCxnSpPr>
          <p:cNvPr id="52" name="Gerader Verbinder 51">
            <a:extLst>
              <a:ext uri="{FF2B5EF4-FFF2-40B4-BE49-F238E27FC236}">
                <a16:creationId xmlns:a16="http://schemas.microsoft.com/office/drawing/2014/main" id="{3832F71F-5A34-4627-B068-5B411954AAA2}"/>
              </a:ext>
            </a:extLst>
          </p:cNvPr>
          <p:cNvCxnSpPr/>
          <p:nvPr/>
        </p:nvCxnSpPr>
        <p:spPr>
          <a:xfrm>
            <a:off x="1353169" y="1620201"/>
            <a:ext cx="0" cy="50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7D902C25-C664-4E93-B0B4-B776F92E5A6F}"/>
              </a:ext>
            </a:extLst>
          </p:cNvPr>
          <p:cNvCxnSpPr/>
          <p:nvPr/>
        </p:nvCxnSpPr>
        <p:spPr>
          <a:xfrm>
            <a:off x="4956341" y="1649229"/>
            <a:ext cx="0" cy="50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CC28DF9E-FD79-4554-8740-0F69F57E94B4}"/>
              </a:ext>
            </a:extLst>
          </p:cNvPr>
          <p:cNvCxnSpPr/>
          <p:nvPr/>
        </p:nvCxnSpPr>
        <p:spPr>
          <a:xfrm>
            <a:off x="8544999" y="1663743"/>
            <a:ext cx="0" cy="50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r Verbinder 55">
            <a:extLst>
              <a:ext uri="{FF2B5EF4-FFF2-40B4-BE49-F238E27FC236}">
                <a16:creationId xmlns:a16="http://schemas.microsoft.com/office/drawing/2014/main" id="{1ABA63CC-C482-4462-B382-02E41E05C349}"/>
              </a:ext>
            </a:extLst>
          </p:cNvPr>
          <p:cNvCxnSpPr>
            <a:stCxn id="20" idx="3"/>
            <a:endCxn id="30" idx="1"/>
          </p:cNvCxnSpPr>
          <p:nvPr/>
        </p:nvCxnSpPr>
        <p:spPr>
          <a:xfrm>
            <a:off x="2651605" y="2488377"/>
            <a:ext cx="940873" cy="790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B6E0AEB4-3863-43A1-9BEE-915969676E66}"/>
              </a:ext>
            </a:extLst>
          </p:cNvPr>
          <p:cNvCxnSpPr>
            <a:stCxn id="22" idx="3"/>
            <a:endCxn id="32" idx="1"/>
          </p:cNvCxnSpPr>
          <p:nvPr/>
        </p:nvCxnSpPr>
        <p:spPr>
          <a:xfrm>
            <a:off x="2651605" y="4649101"/>
            <a:ext cx="936219" cy="862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AD55EA23-A923-43FB-8B55-33DCC828462B}"/>
              </a:ext>
            </a:extLst>
          </p:cNvPr>
          <p:cNvCxnSpPr>
            <a:stCxn id="34" idx="3"/>
            <a:endCxn id="43" idx="1"/>
          </p:cNvCxnSpPr>
          <p:nvPr/>
        </p:nvCxnSpPr>
        <p:spPr>
          <a:xfrm flipV="1">
            <a:off x="6253943" y="2496278"/>
            <a:ext cx="929567" cy="71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>
            <a:extLst>
              <a:ext uri="{FF2B5EF4-FFF2-40B4-BE49-F238E27FC236}">
                <a16:creationId xmlns:a16="http://schemas.microsoft.com/office/drawing/2014/main" id="{5D639DC7-688F-4C0B-8279-00CB28626696}"/>
              </a:ext>
            </a:extLst>
          </p:cNvPr>
          <p:cNvCxnSpPr>
            <a:stCxn id="36" idx="3"/>
            <a:endCxn id="45" idx="1"/>
          </p:cNvCxnSpPr>
          <p:nvPr/>
        </p:nvCxnSpPr>
        <p:spPr>
          <a:xfrm>
            <a:off x="6253943" y="4657721"/>
            <a:ext cx="924913" cy="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feld 63">
            <a:extLst>
              <a:ext uri="{FF2B5EF4-FFF2-40B4-BE49-F238E27FC236}">
                <a16:creationId xmlns:a16="http://schemas.microsoft.com/office/drawing/2014/main" id="{3A2C1C9F-5091-4163-8846-D79368244C0C}"/>
              </a:ext>
            </a:extLst>
          </p:cNvPr>
          <p:cNvSpPr txBox="1"/>
          <p:nvPr/>
        </p:nvSpPr>
        <p:spPr>
          <a:xfrm>
            <a:off x="2270219" y="1371023"/>
            <a:ext cx="1860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Dipol-Dipol-</a:t>
            </a:r>
          </a:p>
          <a:p>
            <a:r>
              <a:rPr lang="de-DE" dirty="0">
                <a:solidFill>
                  <a:schemeClr val="accent1"/>
                </a:solidFill>
              </a:rPr>
              <a:t>Wechselwirkung</a:t>
            </a:r>
          </a:p>
        </p:txBody>
      </p: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uppieren 63">
            <a:extLst>
              <a:ext uri="{FF2B5EF4-FFF2-40B4-BE49-F238E27FC236}">
                <a16:creationId xmlns:a16="http://schemas.microsoft.com/office/drawing/2014/main" id="{34A00E8C-6E39-46E0-A5DB-9301A7446AE1}"/>
              </a:ext>
            </a:extLst>
          </p:cNvPr>
          <p:cNvGrpSpPr/>
          <p:nvPr/>
        </p:nvGrpSpPr>
        <p:grpSpPr>
          <a:xfrm>
            <a:off x="-44402" y="406399"/>
            <a:ext cx="10014718" cy="6278747"/>
            <a:chOff x="-25352" y="654049"/>
            <a:chExt cx="10014718" cy="6278747"/>
          </a:xfrm>
        </p:grpSpPr>
        <p:grpSp>
          <p:nvGrpSpPr>
            <p:cNvPr id="52" name="Gruppieren 51">
              <a:extLst>
                <a:ext uri="{FF2B5EF4-FFF2-40B4-BE49-F238E27FC236}">
                  <a16:creationId xmlns:a16="http://schemas.microsoft.com/office/drawing/2014/main" id="{CE84EC73-EA61-4044-9BED-7DD1987F3F16}"/>
                </a:ext>
              </a:extLst>
            </p:cNvPr>
            <p:cNvGrpSpPr/>
            <p:nvPr/>
          </p:nvGrpSpPr>
          <p:grpSpPr>
            <a:xfrm>
              <a:off x="-25352" y="936978"/>
              <a:ext cx="5640356" cy="5717088"/>
              <a:chOff x="-668306" y="951266"/>
              <a:chExt cx="5640356" cy="5717088"/>
            </a:xfrm>
          </p:grpSpPr>
          <p:grpSp>
            <p:nvGrpSpPr>
              <p:cNvPr id="3" name="Gruppieren 2">
                <a:extLst>
                  <a:ext uri="{FF2B5EF4-FFF2-40B4-BE49-F238E27FC236}">
                    <a16:creationId xmlns:a16="http://schemas.microsoft.com/office/drawing/2014/main" id="{86D7C861-DFDE-4D37-9792-981EF5F8FA95}"/>
                  </a:ext>
                </a:extLst>
              </p:cNvPr>
              <p:cNvGrpSpPr/>
              <p:nvPr/>
            </p:nvGrpSpPr>
            <p:grpSpPr>
              <a:xfrm>
                <a:off x="-286652" y="2078830"/>
                <a:ext cx="2661465" cy="720000"/>
                <a:chOff x="-9860" y="2130089"/>
                <a:chExt cx="2661465" cy="720000"/>
              </a:xfrm>
            </p:grpSpPr>
            <p:sp>
              <p:nvSpPr>
                <p:cNvPr id="4" name="Ellipse 3">
                  <a:extLst>
                    <a:ext uri="{FF2B5EF4-FFF2-40B4-BE49-F238E27FC236}">
                      <a16:creationId xmlns:a16="http://schemas.microsoft.com/office/drawing/2014/main" id="{CB6091BE-B227-4C89-AF53-E557F0921E8D}"/>
                    </a:ext>
                  </a:extLst>
                </p:cNvPr>
                <p:cNvSpPr/>
                <p:nvPr/>
              </p:nvSpPr>
              <p:spPr>
                <a:xfrm>
                  <a:off x="616334" y="2130089"/>
                  <a:ext cx="1440000" cy="720000"/>
                </a:xfrm>
                <a:prstGeom prst="ellips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b="1" dirty="0"/>
                    <a:t>H	Cl</a:t>
                  </a:r>
                </a:p>
              </p:txBody>
            </p:sp>
            <p:sp>
              <p:nvSpPr>
                <p:cNvPr id="5" name="Textfeld 4">
                  <a:extLst>
                    <a:ext uri="{FF2B5EF4-FFF2-40B4-BE49-F238E27FC236}">
                      <a16:creationId xmlns:a16="http://schemas.microsoft.com/office/drawing/2014/main" id="{9F05F685-E15D-4B64-93D1-66600BCA2129}"/>
                    </a:ext>
                  </a:extLst>
                </p:cNvPr>
                <p:cNvSpPr txBox="1"/>
                <p:nvPr/>
              </p:nvSpPr>
              <p:spPr>
                <a:xfrm>
                  <a:off x="-9860" y="2256825"/>
                  <a:ext cx="5357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+</a:t>
                  </a:r>
                </a:p>
              </p:txBody>
            </p:sp>
            <p:sp>
              <p:nvSpPr>
                <p:cNvPr id="6" name="Textfeld 5">
                  <a:extLst>
                    <a:ext uri="{FF2B5EF4-FFF2-40B4-BE49-F238E27FC236}">
                      <a16:creationId xmlns:a16="http://schemas.microsoft.com/office/drawing/2014/main" id="{6D2A6DF8-4F57-4D56-A337-BEA13A0D5A0B}"/>
                    </a:ext>
                  </a:extLst>
                </p:cNvPr>
                <p:cNvSpPr txBox="1"/>
                <p:nvPr/>
              </p:nvSpPr>
              <p:spPr>
                <a:xfrm>
                  <a:off x="2192825" y="2257544"/>
                  <a:ext cx="45878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-</a:t>
                  </a:r>
                </a:p>
              </p:txBody>
            </p:sp>
          </p:grpSp>
          <p:grpSp>
            <p:nvGrpSpPr>
              <p:cNvPr id="7" name="Gruppieren 6">
                <a:extLst>
                  <a:ext uri="{FF2B5EF4-FFF2-40B4-BE49-F238E27FC236}">
                    <a16:creationId xmlns:a16="http://schemas.microsoft.com/office/drawing/2014/main" id="{BA40EC80-C6A7-45B5-B3D0-D18CB2B990AB}"/>
                  </a:ext>
                </a:extLst>
              </p:cNvPr>
              <p:cNvGrpSpPr/>
              <p:nvPr/>
            </p:nvGrpSpPr>
            <p:grpSpPr>
              <a:xfrm>
                <a:off x="1425988" y="951266"/>
                <a:ext cx="2741617" cy="720000"/>
                <a:chOff x="-13068" y="3226905"/>
                <a:chExt cx="2741617" cy="720000"/>
              </a:xfrm>
            </p:grpSpPr>
            <p:sp>
              <p:nvSpPr>
                <p:cNvPr id="8" name="Ellipse 7">
                  <a:extLst>
                    <a:ext uri="{FF2B5EF4-FFF2-40B4-BE49-F238E27FC236}">
                      <a16:creationId xmlns:a16="http://schemas.microsoft.com/office/drawing/2014/main" id="{7F617879-22A8-4B0E-B378-1F8F8FC4E0C1}"/>
                    </a:ext>
                  </a:extLst>
                </p:cNvPr>
                <p:cNvSpPr/>
                <p:nvPr/>
              </p:nvSpPr>
              <p:spPr>
                <a:xfrm>
                  <a:off x="616334" y="3226905"/>
                  <a:ext cx="1440000" cy="720000"/>
                </a:xfrm>
                <a:prstGeom prst="ellips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b="1" dirty="0"/>
                    <a:t>H	H</a:t>
                  </a:r>
                </a:p>
              </p:txBody>
            </p:sp>
            <p:sp>
              <p:nvSpPr>
                <p:cNvPr id="9" name="Textfeld 8">
                  <a:extLst>
                    <a:ext uri="{FF2B5EF4-FFF2-40B4-BE49-F238E27FC236}">
                      <a16:creationId xmlns:a16="http://schemas.microsoft.com/office/drawing/2014/main" id="{CB9350F2-021A-4CCD-8C31-3F26F32B7390}"/>
                    </a:ext>
                  </a:extLst>
                </p:cNvPr>
                <p:cNvSpPr txBox="1"/>
                <p:nvPr/>
              </p:nvSpPr>
              <p:spPr>
                <a:xfrm>
                  <a:off x="-13068" y="3334372"/>
                  <a:ext cx="5357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+</a:t>
                  </a:r>
                </a:p>
              </p:txBody>
            </p:sp>
            <p:sp>
              <p:nvSpPr>
                <p:cNvPr id="10" name="Textfeld 9">
                  <a:extLst>
                    <a:ext uri="{FF2B5EF4-FFF2-40B4-BE49-F238E27FC236}">
                      <a16:creationId xmlns:a16="http://schemas.microsoft.com/office/drawing/2014/main" id="{F2AE0C4F-1EDD-47D1-B307-A9CABCE51C0A}"/>
                    </a:ext>
                  </a:extLst>
                </p:cNvPr>
                <p:cNvSpPr txBox="1"/>
                <p:nvPr/>
              </p:nvSpPr>
              <p:spPr>
                <a:xfrm>
                  <a:off x="2192825" y="3338236"/>
                  <a:ext cx="5357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+</a:t>
                  </a:r>
                </a:p>
              </p:txBody>
            </p:sp>
          </p:grpSp>
          <p:grpSp>
            <p:nvGrpSpPr>
              <p:cNvPr id="19" name="Gruppieren 18">
                <a:extLst>
                  <a:ext uri="{FF2B5EF4-FFF2-40B4-BE49-F238E27FC236}">
                    <a16:creationId xmlns:a16="http://schemas.microsoft.com/office/drawing/2014/main" id="{28C5C132-A430-41CF-AE2A-6A0F4FC76D35}"/>
                  </a:ext>
                </a:extLst>
              </p:cNvPr>
              <p:cNvGrpSpPr/>
              <p:nvPr/>
            </p:nvGrpSpPr>
            <p:grpSpPr>
              <a:xfrm>
                <a:off x="-668306" y="3515380"/>
                <a:ext cx="2741617" cy="720000"/>
                <a:chOff x="-13068" y="3226905"/>
                <a:chExt cx="2741617" cy="720000"/>
              </a:xfrm>
            </p:grpSpPr>
            <p:sp>
              <p:nvSpPr>
                <p:cNvPr id="20" name="Ellipse 19">
                  <a:extLst>
                    <a:ext uri="{FF2B5EF4-FFF2-40B4-BE49-F238E27FC236}">
                      <a16:creationId xmlns:a16="http://schemas.microsoft.com/office/drawing/2014/main" id="{4EBAB975-737F-4D13-B7A0-463B68150013}"/>
                    </a:ext>
                  </a:extLst>
                </p:cNvPr>
                <p:cNvSpPr/>
                <p:nvPr/>
              </p:nvSpPr>
              <p:spPr>
                <a:xfrm>
                  <a:off x="616334" y="3226905"/>
                  <a:ext cx="1440000" cy="720000"/>
                </a:xfrm>
                <a:prstGeom prst="ellips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b="1" dirty="0"/>
                    <a:t>H	H</a:t>
                  </a:r>
                </a:p>
              </p:txBody>
            </p:sp>
            <p:sp>
              <p:nvSpPr>
                <p:cNvPr id="21" name="Textfeld 20">
                  <a:extLst>
                    <a:ext uri="{FF2B5EF4-FFF2-40B4-BE49-F238E27FC236}">
                      <a16:creationId xmlns:a16="http://schemas.microsoft.com/office/drawing/2014/main" id="{9D874165-CBC3-4988-90B9-E21262415C44}"/>
                    </a:ext>
                  </a:extLst>
                </p:cNvPr>
                <p:cNvSpPr txBox="1"/>
                <p:nvPr/>
              </p:nvSpPr>
              <p:spPr>
                <a:xfrm>
                  <a:off x="-13068" y="3334372"/>
                  <a:ext cx="5357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+</a:t>
                  </a:r>
                </a:p>
              </p:txBody>
            </p:sp>
            <p:sp>
              <p:nvSpPr>
                <p:cNvPr id="22" name="Textfeld 21">
                  <a:extLst>
                    <a:ext uri="{FF2B5EF4-FFF2-40B4-BE49-F238E27FC236}">
                      <a16:creationId xmlns:a16="http://schemas.microsoft.com/office/drawing/2014/main" id="{39E4A1CD-2FF8-4752-BA88-C96A17F10374}"/>
                    </a:ext>
                  </a:extLst>
                </p:cNvPr>
                <p:cNvSpPr txBox="1"/>
                <p:nvPr/>
              </p:nvSpPr>
              <p:spPr>
                <a:xfrm>
                  <a:off x="2192825" y="3338236"/>
                  <a:ext cx="5357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+</a:t>
                  </a:r>
                </a:p>
              </p:txBody>
            </p:sp>
          </p:grpSp>
          <p:grpSp>
            <p:nvGrpSpPr>
              <p:cNvPr id="23" name="Gruppieren 22">
                <a:extLst>
                  <a:ext uri="{FF2B5EF4-FFF2-40B4-BE49-F238E27FC236}">
                    <a16:creationId xmlns:a16="http://schemas.microsoft.com/office/drawing/2014/main" id="{D9B3A106-873D-4075-94D4-90C67E0157CA}"/>
                  </a:ext>
                </a:extLst>
              </p:cNvPr>
              <p:cNvGrpSpPr/>
              <p:nvPr/>
            </p:nvGrpSpPr>
            <p:grpSpPr>
              <a:xfrm>
                <a:off x="-300511" y="4957268"/>
                <a:ext cx="2661465" cy="720000"/>
                <a:chOff x="-9860" y="2130089"/>
                <a:chExt cx="2661465" cy="720000"/>
              </a:xfrm>
            </p:grpSpPr>
            <p:sp>
              <p:nvSpPr>
                <p:cNvPr id="24" name="Ellipse 23">
                  <a:extLst>
                    <a:ext uri="{FF2B5EF4-FFF2-40B4-BE49-F238E27FC236}">
                      <a16:creationId xmlns:a16="http://schemas.microsoft.com/office/drawing/2014/main" id="{C7DF9509-F854-41EC-BCC0-68627C304969}"/>
                    </a:ext>
                  </a:extLst>
                </p:cNvPr>
                <p:cNvSpPr/>
                <p:nvPr/>
              </p:nvSpPr>
              <p:spPr>
                <a:xfrm>
                  <a:off x="616334" y="2130089"/>
                  <a:ext cx="1440000" cy="720000"/>
                </a:xfrm>
                <a:prstGeom prst="ellips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b="1" dirty="0"/>
                    <a:t>H	Cl</a:t>
                  </a:r>
                </a:p>
              </p:txBody>
            </p:sp>
            <p:sp>
              <p:nvSpPr>
                <p:cNvPr id="25" name="Textfeld 24">
                  <a:extLst>
                    <a:ext uri="{FF2B5EF4-FFF2-40B4-BE49-F238E27FC236}">
                      <a16:creationId xmlns:a16="http://schemas.microsoft.com/office/drawing/2014/main" id="{C925C8A6-CA04-4DCB-BE43-5624A9FDD2EE}"/>
                    </a:ext>
                  </a:extLst>
                </p:cNvPr>
                <p:cNvSpPr txBox="1"/>
                <p:nvPr/>
              </p:nvSpPr>
              <p:spPr>
                <a:xfrm>
                  <a:off x="-9860" y="2256825"/>
                  <a:ext cx="5357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+</a:t>
                  </a:r>
                </a:p>
              </p:txBody>
            </p:sp>
            <p:sp>
              <p:nvSpPr>
                <p:cNvPr id="26" name="Textfeld 25">
                  <a:extLst>
                    <a:ext uri="{FF2B5EF4-FFF2-40B4-BE49-F238E27FC236}">
                      <a16:creationId xmlns:a16="http://schemas.microsoft.com/office/drawing/2014/main" id="{4BD80461-229C-4723-95EA-41687C03042A}"/>
                    </a:ext>
                  </a:extLst>
                </p:cNvPr>
                <p:cNvSpPr txBox="1"/>
                <p:nvPr/>
              </p:nvSpPr>
              <p:spPr>
                <a:xfrm>
                  <a:off x="2192825" y="2257544"/>
                  <a:ext cx="45878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-</a:t>
                  </a:r>
                </a:p>
              </p:txBody>
            </p:sp>
          </p:grpSp>
          <p:grpSp>
            <p:nvGrpSpPr>
              <p:cNvPr id="27" name="Gruppieren 26">
                <a:extLst>
                  <a:ext uri="{FF2B5EF4-FFF2-40B4-BE49-F238E27FC236}">
                    <a16:creationId xmlns:a16="http://schemas.microsoft.com/office/drawing/2014/main" id="{63616D04-24BF-46AD-9B1D-8B8297AC40B6}"/>
                  </a:ext>
                </a:extLst>
              </p:cNvPr>
              <p:cNvGrpSpPr/>
              <p:nvPr/>
            </p:nvGrpSpPr>
            <p:grpSpPr>
              <a:xfrm>
                <a:off x="1420146" y="5948354"/>
                <a:ext cx="2741617" cy="720000"/>
                <a:chOff x="-13068" y="3226905"/>
                <a:chExt cx="2741617" cy="720000"/>
              </a:xfrm>
            </p:grpSpPr>
            <p:sp>
              <p:nvSpPr>
                <p:cNvPr id="28" name="Ellipse 27">
                  <a:extLst>
                    <a:ext uri="{FF2B5EF4-FFF2-40B4-BE49-F238E27FC236}">
                      <a16:creationId xmlns:a16="http://schemas.microsoft.com/office/drawing/2014/main" id="{922A9438-6D33-4657-ACF4-43DDA588F990}"/>
                    </a:ext>
                  </a:extLst>
                </p:cNvPr>
                <p:cNvSpPr/>
                <p:nvPr/>
              </p:nvSpPr>
              <p:spPr>
                <a:xfrm>
                  <a:off x="616334" y="3226905"/>
                  <a:ext cx="1440000" cy="720000"/>
                </a:xfrm>
                <a:prstGeom prst="ellips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b="1" dirty="0"/>
                    <a:t>H	H</a:t>
                  </a:r>
                </a:p>
              </p:txBody>
            </p:sp>
            <p:sp>
              <p:nvSpPr>
                <p:cNvPr id="29" name="Textfeld 28">
                  <a:extLst>
                    <a:ext uri="{FF2B5EF4-FFF2-40B4-BE49-F238E27FC236}">
                      <a16:creationId xmlns:a16="http://schemas.microsoft.com/office/drawing/2014/main" id="{FB47EA11-5B96-4E3E-9B39-26A799B7B8DB}"/>
                    </a:ext>
                  </a:extLst>
                </p:cNvPr>
                <p:cNvSpPr txBox="1"/>
                <p:nvPr/>
              </p:nvSpPr>
              <p:spPr>
                <a:xfrm>
                  <a:off x="-13068" y="3334372"/>
                  <a:ext cx="5357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+</a:t>
                  </a:r>
                </a:p>
              </p:txBody>
            </p:sp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D3BD22AA-9E4A-4136-BACA-9B1E0A847690}"/>
                    </a:ext>
                  </a:extLst>
                </p:cNvPr>
                <p:cNvSpPr txBox="1"/>
                <p:nvPr/>
              </p:nvSpPr>
              <p:spPr>
                <a:xfrm>
                  <a:off x="2192825" y="3338236"/>
                  <a:ext cx="5357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+</a:t>
                  </a:r>
                </a:p>
              </p:txBody>
            </p:sp>
          </p:grpSp>
          <p:sp>
            <p:nvSpPr>
              <p:cNvPr id="14" name="Bogen 13">
                <a:extLst>
                  <a:ext uri="{FF2B5EF4-FFF2-40B4-BE49-F238E27FC236}">
                    <a16:creationId xmlns:a16="http://schemas.microsoft.com/office/drawing/2014/main" id="{72CE9343-4BE7-44FC-ACE9-A0E2DBD4F3FC}"/>
                  </a:ext>
                </a:extLst>
              </p:cNvPr>
              <p:cNvSpPr/>
              <p:nvPr/>
            </p:nvSpPr>
            <p:spPr>
              <a:xfrm flipH="1">
                <a:off x="652050" y="1295087"/>
                <a:ext cx="4320000" cy="5040000"/>
              </a:xfrm>
              <a:prstGeom prst="arc">
                <a:avLst>
                  <a:gd name="adj1" fmla="val 16200000"/>
                  <a:gd name="adj2" fmla="val 5396565"/>
                </a:avLst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51" name="Gruppieren 50">
              <a:extLst>
                <a:ext uri="{FF2B5EF4-FFF2-40B4-BE49-F238E27FC236}">
                  <a16:creationId xmlns:a16="http://schemas.microsoft.com/office/drawing/2014/main" id="{E96FD512-8F65-4FC3-A2C4-9D43E5F38D77}"/>
                </a:ext>
              </a:extLst>
            </p:cNvPr>
            <p:cNvGrpSpPr/>
            <p:nvPr/>
          </p:nvGrpSpPr>
          <p:grpSpPr>
            <a:xfrm>
              <a:off x="4249354" y="936978"/>
              <a:ext cx="5740012" cy="5755096"/>
              <a:chOff x="4920866" y="936978"/>
              <a:chExt cx="5740012" cy="5755096"/>
            </a:xfrm>
          </p:grpSpPr>
          <p:grpSp>
            <p:nvGrpSpPr>
              <p:cNvPr id="31" name="Gruppieren 30">
                <a:extLst>
                  <a:ext uri="{FF2B5EF4-FFF2-40B4-BE49-F238E27FC236}">
                    <a16:creationId xmlns:a16="http://schemas.microsoft.com/office/drawing/2014/main" id="{79207BA3-380C-429C-9412-D71FAC2012E0}"/>
                  </a:ext>
                </a:extLst>
              </p:cNvPr>
              <p:cNvGrpSpPr/>
              <p:nvPr/>
            </p:nvGrpSpPr>
            <p:grpSpPr>
              <a:xfrm>
                <a:off x="5834002" y="936978"/>
                <a:ext cx="2741617" cy="720000"/>
                <a:chOff x="-13068" y="3226905"/>
                <a:chExt cx="2741617" cy="720000"/>
              </a:xfrm>
            </p:grpSpPr>
            <p:sp>
              <p:nvSpPr>
                <p:cNvPr id="32" name="Ellipse 31">
                  <a:extLst>
                    <a:ext uri="{FF2B5EF4-FFF2-40B4-BE49-F238E27FC236}">
                      <a16:creationId xmlns:a16="http://schemas.microsoft.com/office/drawing/2014/main" id="{478B843B-F918-4F07-8726-300C5218E133}"/>
                    </a:ext>
                  </a:extLst>
                </p:cNvPr>
                <p:cNvSpPr/>
                <p:nvPr/>
              </p:nvSpPr>
              <p:spPr>
                <a:xfrm>
                  <a:off x="616334" y="3226905"/>
                  <a:ext cx="1440000" cy="720000"/>
                </a:xfrm>
                <a:prstGeom prst="ellips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b="1" dirty="0"/>
                    <a:t>H	H</a:t>
                  </a:r>
                </a:p>
              </p:txBody>
            </p:sp>
            <p:sp>
              <p:nvSpPr>
                <p:cNvPr id="33" name="Textfeld 32">
                  <a:extLst>
                    <a:ext uri="{FF2B5EF4-FFF2-40B4-BE49-F238E27FC236}">
                      <a16:creationId xmlns:a16="http://schemas.microsoft.com/office/drawing/2014/main" id="{8E1FEE7E-B2FD-4F7D-BF98-99D629CCF245}"/>
                    </a:ext>
                  </a:extLst>
                </p:cNvPr>
                <p:cNvSpPr txBox="1"/>
                <p:nvPr/>
              </p:nvSpPr>
              <p:spPr>
                <a:xfrm>
                  <a:off x="-13068" y="3334372"/>
                  <a:ext cx="5357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+</a:t>
                  </a:r>
                </a:p>
              </p:txBody>
            </p:sp>
            <p:sp>
              <p:nvSpPr>
                <p:cNvPr id="34" name="Textfeld 33">
                  <a:extLst>
                    <a:ext uri="{FF2B5EF4-FFF2-40B4-BE49-F238E27FC236}">
                      <a16:creationId xmlns:a16="http://schemas.microsoft.com/office/drawing/2014/main" id="{028997B1-7E80-42B1-80E7-38C37AC87BCE}"/>
                    </a:ext>
                  </a:extLst>
                </p:cNvPr>
                <p:cNvSpPr txBox="1"/>
                <p:nvPr/>
              </p:nvSpPr>
              <p:spPr>
                <a:xfrm>
                  <a:off x="2192825" y="3338236"/>
                  <a:ext cx="5357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+</a:t>
                  </a:r>
                </a:p>
              </p:txBody>
            </p:sp>
          </p:grpSp>
          <p:grpSp>
            <p:nvGrpSpPr>
              <p:cNvPr id="35" name="Gruppieren 34">
                <a:extLst>
                  <a:ext uri="{FF2B5EF4-FFF2-40B4-BE49-F238E27FC236}">
                    <a16:creationId xmlns:a16="http://schemas.microsoft.com/office/drawing/2014/main" id="{45CEB690-50FE-4B3D-A9E7-21825C22BCDA}"/>
                  </a:ext>
                </a:extLst>
              </p:cNvPr>
              <p:cNvGrpSpPr/>
              <p:nvPr/>
            </p:nvGrpSpPr>
            <p:grpSpPr>
              <a:xfrm>
                <a:off x="7489527" y="2112722"/>
                <a:ext cx="2661465" cy="720000"/>
                <a:chOff x="-9860" y="2130089"/>
                <a:chExt cx="2661465" cy="720000"/>
              </a:xfrm>
            </p:grpSpPr>
            <p:sp>
              <p:nvSpPr>
                <p:cNvPr id="36" name="Ellipse 35">
                  <a:extLst>
                    <a:ext uri="{FF2B5EF4-FFF2-40B4-BE49-F238E27FC236}">
                      <a16:creationId xmlns:a16="http://schemas.microsoft.com/office/drawing/2014/main" id="{730B13F1-03EB-472F-BB00-6BB692A6198C}"/>
                    </a:ext>
                  </a:extLst>
                </p:cNvPr>
                <p:cNvSpPr/>
                <p:nvPr/>
              </p:nvSpPr>
              <p:spPr>
                <a:xfrm>
                  <a:off x="616334" y="2130089"/>
                  <a:ext cx="1440000" cy="720000"/>
                </a:xfrm>
                <a:prstGeom prst="ellips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b="1" dirty="0"/>
                    <a:t>H	Cl</a:t>
                  </a:r>
                </a:p>
              </p:txBody>
            </p:sp>
            <p:sp>
              <p:nvSpPr>
                <p:cNvPr id="37" name="Textfeld 36">
                  <a:extLst>
                    <a:ext uri="{FF2B5EF4-FFF2-40B4-BE49-F238E27FC236}">
                      <a16:creationId xmlns:a16="http://schemas.microsoft.com/office/drawing/2014/main" id="{9BFEE314-4A86-4044-A62F-9D1DE959552A}"/>
                    </a:ext>
                  </a:extLst>
                </p:cNvPr>
                <p:cNvSpPr txBox="1"/>
                <p:nvPr/>
              </p:nvSpPr>
              <p:spPr>
                <a:xfrm>
                  <a:off x="-9860" y="2256825"/>
                  <a:ext cx="5357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+</a:t>
                  </a:r>
                </a:p>
              </p:txBody>
            </p:sp>
            <p:sp>
              <p:nvSpPr>
                <p:cNvPr id="38" name="Textfeld 37">
                  <a:extLst>
                    <a:ext uri="{FF2B5EF4-FFF2-40B4-BE49-F238E27FC236}">
                      <a16:creationId xmlns:a16="http://schemas.microsoft.com/office/drawing/2014/main" id="{DCDE0DC9-7EF9-43F6-AF17-F3DC78E8EF92}"/>
                    </a:ext>
                  </a:extLst>
                </p:cNvPr>
                <p:cNvSpPr txBox="1"/>
                <p:nvPr/>
              </p:nvSpPr>
              <p:spPr>
                <a:xfrm>
                  <a:off x="2192825" y="2257544"/>
                  <a:ext cx="45878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-</a:t>
                  </a:r>
                </a:p>
              </p:txBody>
            </p:sp>
          </p:grpSp>
          <p:grpSp>
            <p:nvGrpSpPr>
              <p:cNvPr id="39" name="Gruppieren 38">
                <a:extLst>
                  <a:ext uri="{FF2B5EF4-FFF2-40B4-BE49-F238E27FC236}">
                    <a16:creationId xmlns:a16="http://schemas.microsoft.com/office/drawing/2014/main" id="{FC681D12-99C5-4423-8E9F-C29D53C89E27}"/>
                  </a:ext>
                </a:extLst>
              </p:cNvPr>
              <p:cNvGrpSpPr/>
              <p:nvPr/>
            </p:nvGrpSpPr>
            <p:grpSpPr>
              <a:xfrm>
                <a:off x="7919261" y="3555103"/>
                <a:ext cx="2741617" cy="720000"/>
                <a:chOff x="-13068" y="3226905"/>
                <a:chExt cx="2741617" cy="720000"/>
              </a:xfrm>
            </p:grpSpPr>
            <p:sp>
              <p:nvSpPr>
                <p:cNvPr id="40" name="Ellipse 39">
                  <a:extLst>
                    <a:ext uri="{FF2B5EF4-FFF2-40B4-BE49-F238E27FC236}">
                      <a16:creationId xmlns:a16="http://schemas.microsoft.com/office/drawing/2014/main" id="{128DC56B-C020-4AAB-BD62-1847B41920AA}"/>
                    </a:ext>
                  </a:extLst>
                </p:cNvPr>
                <p:cNvSpPr/>
                <p:nvPr/>
              </p:nvSpPr>
              <p:spPr>
                <a:xfrm>
                  <a:off x="616334" y="3226905"/>
                  <a:ext cx="1440000" cy="720000"/>
                </a:xfrm>
                <a:prstGeom prst="ellips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b="1" dirty="0"/>
                    <a:t>H	H</a:t>
                  </a:r>
                </a:p>
              </p:txBody>
            </p:sp>
            <p:sp>
              <p:nvSpPr>
                <p:cNvPr id="41" name="Textfeld 40">
                  <a:extLst>
                    <a:ext uri="{FF2B5EF4-FFF2-40B4-BE49-F238E27FC236}">
                      <a16:creationId xmlns:a16="http://schemas.microsoft.com/office/drawing/2014/main" id="{D64EF27C-2E7E-4F1A-AC1F-AF20F07EBB36}"/>
                    </a:ext>
                  </a:extLst>
                </p:cNvPr>
                <p:cNvSpPr txBox="1"/>
                <p:nvPr/>
              </p:nvSpPr>
              <p:spPr>
                <a:xfrm>
                  <a:off x="-13068" y="3334372"/>
                  <a:ext cx="5357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+</a:t>
                  </a:r>
                </a:p>
              </p:txBody>
            </p:sp>
            <p:sp>
              <p:nvSpPr>
                <p:cNvPr id="42" name="Textfeld 41">
                  <a:extLst>
                    <a:ext uri="{FF2B5EF4-FFF2-40B4-BE49-F238E27FC236}">
                      <a16:creationId xmlns:a16="http://schemas.microsoft.com/office/drawing/2014/main" id="{9BFCC096-1B23-4110-A4AA-FB65A9431A29}"/>
                    </a:ext>
                  </a:extLst>
                </p:cNvPr>
                <p:cNvSpPr txBox="1"/>
                <p:nvPr/>
              </p:nvSpPr>
              <p:spPr>
                <a:xfrm>
                  <a:off x="2192825" y="3338236"/>
                  <a:ext cx="5357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+</a:t>
                  </a:r>
                </a:p>
              </p:txBody>
            </p:sp>
          </p:grpSp>
          <p:grpSp>
            <p:nvGrpSpPr>
              <p:cNvPr id="43" name="Gruppieren 42">
                <a:extLst>
                  <a:ext uri="{FF2B5EF4-FFF2-40B4-BE49-F238E27FC236}">
                    <a16:creationId xmlns:a16="http://schemas.microsoft.com/office/drawing/2014/main" id="{94360047-68B3-4593-8415-0F7BE753292C}"/>
                  </a:ext>
                </a:extLst>
              </p:cNvPr>
              <p:cNvGrpSpPr/>
              <p:nvPr/>
            </p:nvGrpSpPr>
            <p:grpSpPr>
              <a:xfrm>
                <a:off x="7490976" y="5003963"/>
                <a:ext cx="2661465" cy="720000"/>
                <a:chOff x="-9860" y="2130089"/>
                <a:chExt cx="2661465" cy="720000"/>
              </a:xfrm>
            </p:grpSpPr>
            <p:sp>
              <p:nvSpPr>
                <p:cNvPr id="44" name="Ellipse 43">
                  <a:extLst>
                    <a:ext uri="{FF2B5EF4-FFF2-40B4-BE49-F238E27FC236}">
                      <a16:creationId xmlns:a16="http://schemas.microsoft.com/office/drawing/2014/main" id="{02A74348-FF02-4252-806D-4DC5BB7F7BFB}"/>
                    </a:ext>
                  </a:extLst>
                </p:cNvPr>
                <p:cNvSpPr/>
                <p:nvPr/>
              </p:nvSpPr>
              <p:spPr>
                <a:xfrm>
                  <a:off x="616334" y="2130089"/>
                  <a:ext cx="1440000" cy="720000"/>
                </a:xfrm>
                <a:prstGeom prst="ellips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b="1" dirty="0"/>
                    <a:t>H	Cl</a:t>
                  </a:r>
                </a:p>
              </p:txBody>
            </p:sp>
            <p:sp>
              <p:nvSpPr>
                <p:cNvPr id="45" name="Textfeld 44">
                  <a:extLst>
                    <a:ext uri="{FF2B5EF4-FFF2-40B4-BE49-F238E27FC236}">
                      <a16:creationId xmlns:a16="http://schemas.microsoft.com/office/drawing/2014/main" id="{1449632A-E7B3-448E-8722-27294A8AD62B}"/>
                    </a:ext>
                  </a:extLst>
                </p:cNvPr>
                <p:cNvSpPr txBox="1"/>
                <p:nvPr/>
              </p:nvSpPr>
              <p:spPr>
                <a:xfrm>
                  <a:off x="-9860" y="2256825"/>
                  <a:ext cx="5357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+</a:t>
                  </a:r>
                </a:p>
              </p:txBody>
            </p:sp>
            <p:sp>
              <p:nvSpPr>
                <p:cNvPr id="46" name="Textfeld 45">
                  <a:extLst>
                    <a:ext uri="{FF2B5EF4-FFF2-40B4-BE49-F238E27FC236}">
                      <a16:creationId xmlns:a16="http://schemas.microsoft.com/office/drawing/2014/main" id="{D1925230-D2DF-4A48-8A1B-C07A70522BE5}"/>
                    </a:ext>
                  </a:extLst>
                </p:cNvPr>
                <p:cNvSpPr txBox="1"/>
                <p:nvPr/>
              </p:nvSpPr>
              <p:spPr>
                <a:xfrm>
                  <a:off x="2192825" y="2257544"/>
                  <a:ext cx="45878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-</a:t>
                  </a:r>
                </a:p>
              </p:txBody>
            </p:sp>
          </p:grpSp>
          <p:grpSp>
            <p:nvGrpSpPr>
              <p:cNvPr id="47" name="Gruppieren 46">
                <a:extLst>
                  <a:ext uri="{FF2B5EF4-FFF2-40B4-BE49-F238E27FC236}">
                    <a16:creationId xmlns:a16="http://schemas.microsoft.com/office/drawing/2014/main" id="{896ED085-8DF8-4B00-9097-80BC6E32F123}"/>
                  </a:ext>
                </a:extLst>
              </p:cNvPr>
              <p:cNvGrpSpPr/>
              <p:nvPr/>
            </p:nvGrpSpPr>
            <p:grpSpPr>
              <a:xfrm>
                <a:off x="5746534" y="5972074"/>
                <a:ext cx="2741617" cy="720000"/>
                <a:chOff x="-13068" y="3226905"/>
                <a:chExt cx="2741617" cy="720000"/>
              </a:xfrm>
            </p:grpSpPr>
            <p:sp>
              <p:nvSpPr>
                <p:cNvPr id="48" name="Ellipse 47">
                  <a:extLst>
                    <a:ext uri="{FF2B5EF4-FFF2-40B4-BE49-F238E27FC236}">
                      <a16:creationId xmlns:a16="http://schemas.microsoft.com/office/drawing/2014/main" id="{B56492DA-A1D3-42E2-A8C9-83F4ED532363}"/>
                    </a:ext>
                  </a:extLst>
                </p:cNvPr>
                <p:cNvSpPr/>
                <p:nvPr/>
              </p:nvSpPr>
              <p:spPr>
                <a:xfrm>
                  <a:off x="616334" y="3226905"/>
                  <a:ext cx="1440000" cy="720000"/>
                </a:xfrm>
                <a:prstGeom prst="ellips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b="1" dirty="0"/>
                    <a:t>H	H</a:t>
                  </a:r>
                </a:p>
              </p:txBody>
            </p:sp>
            <p:sp>
              <p:nvSpPr>
                <p:cNvPr id="49" name="Textfeld 48">
                  <a:extLst>
                    <a:ext uri="{FF2B5EF4-FFF2-40B4-BE49-F238E27FC236}">
                      <a16:creationId xmlns:a16="http://schemas.microsoft.com/office/drawing/2014/main" id="{469C56D7-4D2D-4497-82B9-00D573D2AEC9}"/>
                    </a:ext>
                  </a:extLst>
                </p:cNvPr>
                <p:cNvSpPr txBox="1"/>
                <p:nvPr/>
              </p:nvSpPr>
              <p:spPr>
                <a:xfrm>
                  <a:off x="-13068" y="3334372"/>
                  <a:ext cx="5357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+</a:t>
                  </a:r>
                </a:p>
              </p:txBody>
            </p:sp>
            <p:sp>
              <p:nvSpPr>
                <p:cNvPr id="50" name="Textfeld 49">
                  <a:extLst>
                    <a:ext uri="{FF2B5EF4-FFF2-40B4-BE49-F238E27FC236}">
                      <a16:creationId xmlns:a16="http://schemas.microsoft.com/office/drawing/2014/main" id="{EDC075D3-ACF0-4596-BF72-74270CCA91B2}"/>
                    </a:ext>
                  </a:extLst>
                </p:cNvPr>
                <p:cNvSpPr txBox="1"/>
                <p:nvPr/>
              </p:nvSpPr>
              <p:spPr>
                <a:xfrm>
                  <a:off x="2192825" y="3338236"/>
                  <a:ext cx="5357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dirty="0"/>
                    <a:t>δ</a:t>
                  </a:r>
                  <a:r>
                    <a:rPr lang="de-DE" sz="2400" dirty="0"/>
                    <a:t>+</a:t>
                  </a:r>
                </a:p>
              </p:txBody>
            </p:sp>
          </p:grpSp>
          <p:sp>
            <p:nvSpPr>
              <p:cNvPr id="13" name="Bogen 12">
                <a:extLst>
                  <a:ext uri="{FF2B5EF4-FFF2-40B4-BE49-F238E27FC236}">
                    <a16:creationId xmlns:a16="http://schemas.microsoft.com/office/drawing/2014/main" id="{E9D88B30-B584-4C4F-91BF-2F5128E96131}"/>
                  </a:ext>
                </a:extLst>
              </p:cNvPr>
              <p:cNvSpPr/>
              <p:nvPr/>
            </p:nvSpPr>
            <p:spPr>
              <a:xfrm>
                <a:off x="4920866" y="1276037"/>
                <a:ext cx="4320000" cy="5040000"/>
              </a:xfrm>
              <a:prstGeom prst="arc">
                <a:avLst>
                  <a:gd name="adj1" fmla="val 16200000"/>
                  <a:gd name="adj2" fmla="val 5396565"/>
                </a:avLst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pic>
          <p:nvPicPr>
            <p:cNvPr id="54" name="Grafik 53" descr="Ein Bild, das Zeichnung enthält.&#10;&#10;Automatisch generierte Beschreibung">
              <a:extLst>
                <a:ext uri="{FF2B5EF4-FFF2-40B4-BE49-F238E27FC236}">
                  <a16:creationId xmlns:a16="http://schemas.microsoft.com/office/drawing/2014/main" id="{FB55587F-4096-4ED6-A121-2A022107BB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4362" y="2465565"/>
              <a:ext cx="2905125" cy="2657475"/>
            </a:xfrm>
            <a:prstGeom prst="rect">
              <a:avLst/>
            </a:prstGeom>
          </p:spPr>
        </p:pic>
        <p:cxnSp>
          <p:nvCxnSpPr>
            <p:cNvPr id="56" name="Gerader Verbinder 55">
              <a:extLst>
                <a:ext uri="{FF2B5EF4-FFF2-40B4-BE49-F238E27FC236}">
                  <a16:creationId xmlns:a16="http://schemas.microsoft.com/office/drawing/2014/main" id="{75B56C7B-C5B0-4AB7-853A-9CE514B89CA6}"/>
                </a:ext>
              </a:extLst>
            </p:cNvPr>
            <p:cNvCxnSpPr>
              <a:stCxn id="14" idx="0"/>
            </p:cNvCxnSpPr>
            <p:nvPr/>
          </p:nvCxnSpPr>
          <p:spPr>
            <a:xfrm flipV="1">
              <a:off x="3455004" y="654049"/>
              <a:ext cx="0" cy="61200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FBE4E290-8CC7-42C3-AE7D-85974CBC5919}"/>
                </a:ext>
              </a:extLst>
            </p:cNvPr>
            <p:cNvCxnSpPr>
              <a:stCxn id="14" idx="2"/>
            </p:cNvCxnSpPr>
            <p:nvPr/>
          </p:nvCxnSpPr>
          <p:spPr>
            <a:xfrm>
              <a:off x="3452486" y="6320796"/>
              <a:ext cx="0" cy="61200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r Verbinder 59">
              <a:extLst>
                <a:ext uri="{FF2B5EF4-FFF2-40B4-BE49-F238E27FC236}">
                  <a16:creationId xmlns:a16="http://schemas.microsoft.com/office/drawing/2014/main" id="{085AE736-BF58-4ACB-AFDC-D94F8A62CEFF}"/>
                </a:ext>
              </a:extLst>
            </p:cNvPr>
            <p:cNvCxnSpPr>
              <a:stCxn id="13" idx="2"/>
            </p:cNvCxnSpPr>
            <p:nvPr/>
          </p:nvCxnSpPr>
          <p:spPr>
            <a:xfrm>
              <a:off x="6411872" y="6316035"/>
              <a:ext cx="0" cy="61200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86BF92E3-0B87-49C8-9E83-B27E17BDC168}"/>
                </a:ext>
              </a:extLst>
            </p:cNvPr>
            <p:cNvCxnSpPr>
              <a:cxnSpLocks/>
              <a:stCxn id="13" idx="0"/>
            </p:cNvCxnSpPr>
            <p:nvPr/>
          </p:nvCxnSpPr>
          <p:spPr>
            <a:xfrm flipV="1">
              <a:off x="6409354" y="695677"/>
              <a:ext cx="2518" cy="58036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80888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D5770B-F380-4899-8526-A7C540BC9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FAC33CE2-5329-43B5-9EBF-4F7F5A454841}"/>
              </a:ext>
            </a:extLst>
          </p:cNvPr>
          <p:cNvSpPr/>
          <p:nvPr/>
        </p:nvSpPr>
        <p:spPr>
          <a:xfrm rot="16200000">
            <a:off x="1144881" y="1835944"/>
            <a:ext cx="2160000" cy="3186112"/>
          </a:xfrm>
          <a:custGeom>
            <a:avLst/>
            <a:gdLst>
              <a:gd name="connsiteX0" fmla="*/ 2160000 w 2160000"/>
              <a:gd name="connsiteY0" fmla="*/ 3186112 h 3186112"/>
              <a:gd name="connsiteX1" fmla="*/ 1620000 w 2160000"/>
              <a:gd name="connsiteY1" fmla="*/ 3186112 h 3186112"/>
              <a:gd name="connsiteX2" fmla="*/ 1080000 w 2160000"/>
              <a:gd name="connsiteY2" fmla="*/ 2646112 h 3186112"/>
              <a:gd name="connsiteX3" fmla="*/ 540000 w 2160000"/>
              <a:gd name="connsiteY3" fmla="*/ 3186112 h 3186112"/>
              <a:gd name="connsiteX4" fmla="*/ 0 w 2160000"/>
              <a:gd name="connsiteY4" fmla="*/ 3186112 h 3186112"/>
              <a:gd name="connsiteX5" fmla="*/ 659615 w 2160000"/>
              <a:gd name="connsiteY5" fmla="*/ 2190984 h 3186112"/>
              <a:gd name="connsiteX6" fmla="*/ 759428 w 2160000"/>
              <a:gd name="connsiteY6" fmla="*/ 2160000 h 3186112"/>
              <a:gd name="connsiteX7" fmla="*/ 720000 w 2160000"/>
              <a:gd name="connsiteY7" fmla="*/ 2160000 h 3186112"/>
              <a:gd name="connsiteX8" fmla="*/ 720000 w 2160000"/>
              <a:gd name="connsiteY8" fmla="*/ 0 h 3186112"/>
              <a:gd name="connsiteX9" fmla="*/ 1440000 w 2160000"/>
              <a:gd name="connsiteY9" fmla="*/ 0 h 3186112"/>
              <a:gd name="connsiteX10" fmla="*/ 1440000 w 2160000"/>
              <a:gd name="connsiteY10" fmla="*/ 2160000 h 3186112"/>
              <a:gd name="connsiteX11" fmla="*/ 1400572 w 2160000"/>
              <a:gd name="connsiteY11" fmla="*/ 2160000 h 3186112"/>
              <a:gd name="connsiteX12" fmla="*/ 1500385 w 2160000"/>
              <a:gd name="connsiteY12" fmla="*/ 2190984 h 3186112"/>
              <a:gd name="connsiteX13" fmla="*/ 2160000 w 2160000"/>
              <a:gd name="connsiteY13" fmla="*/ 3186112 h 3186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60000" h="3186112">
                <a:moveTo>
                  <a:pt x="2160000" y="3186112"/>
                </a:moveTo>
                <a:lnTo>
                  <a:pt x="1620000" y="3186112"/>
                </a:lnTo>
                <a:cubicBezTo>
                  <a:pt x="1620000" y="2887878"/>
                  <a:pt x="1378234" y="2646112"/>
                  <a:pt x="1080000" y="2646112"/>
                </a:cubicBezTo>
                <a:cubicBezTo>
                  <a:pt x="781766" y="2646112"/>
                  <a:pt x="540000" y="2887878"/>
                  <a:pt x="540000" y="3186112"/>
                </a:cubicBezTo>
                <a:lnTo>
                  <a:pt x="0" y="3186112"/>
                </a:lnTo>
                <a:cubicBezTo>
                  <a:pt x="0" y="2738761"/>
                  <a:pt x="271987" y="2354937"/>
                  <a:pt x="659615" y="2190984"/>
                </a:cubicBezTo>
                <a:lnTo>
                  <a:pt x="759428" y="2160000"/>
                </a:lnTo>
                <a:lnTo>
                  <a:pt x="720000" y="2160000"/>
                </a:lnTo>
                <a:lnTo>
                  <a:pt x="720000" y="0"/>
                </a:lnTo>
                <a:lnTo>
                  <a:pt x="1440000" y="0"/>
                </a:lnTo>
                <a:lnTo>
                  <a:pt x="1440000" y="2160000"/>
                </a:lnTo>
                <a:lnTo>
                  <a:pt x="1400572" y="2160000"/>
                </a:lnTo>
                <a:lnTo>
                  <a:pt x="1500385" y="2190984"/>
                </a:lnTo>
                <a:cubicBezTo>
                  <a:pt x="1888013" y="2354937"/>
                  <a:pt x="2160000" y="2738761"/>
                  <a:pt x="2160000" y="3186112"/>
                </a:cubicBez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sz="2400" b="1" dirty="0">
                <a:solidFill>
                  <a:schemeClr val="bg1"/>
                </a:solidFill>
              </a:rPr>
              <a:t>Rezeptor</a:t>
            </a: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68D562F8-9B7A-4B18-B02A-F4C541772C42}"/>
              </a:ext>
            </a:extLst>
          </p:cNvPr>
          <p:cNvSpPr/>
          <p:nvPr/>
        </p:nvSpPr>
        <p:spPr>
          <a:xfrm>
            <a:off x="6137027" y="1613261"/>
            <a:ext cx="1980000" cy="1440000"/>
          </a:xfrm>
          <a:custGeom>
            <a:avLst/>
            <a:gdLst>
              <a:gd name="connsiteX0" fmla="*/ 540000 w 1980000"/>
              <a:gd name="connsiteY0" fmla="*/ 0 h 1440000"/>
              <a:gd name="connsiteX1" fmla="*/ 1980000 w 1980000"/>
              <a:gd name="connsiteY1" fmla="*/ 0 h 1440000"/>
              <a:gd name="connsiteX2" fmla="*/ 1980000 w 1980000"/>
              <a:gd name="connsiteY2" fmla="*/ 1440000 h 1440000"/>
              <a:gd name="connsiteX3" fmla="*/ 540000 w 1980000"/>
              <a:gd name="connsiteY3" fmla="*/ 1440000 h 1440000"/>
              <a:gd name="connsiteX4" fmla="*/ 540000 w 1980000"/>
              <a:gd name="connsiteY4" fmla="*/ 1259999 h 1440000"/>
              <a:gd name="connsiteX5" fmla="*/ 0 w 1980000"/>
              <a:gd name="connsiteY5" fmla="*/ 719999 h 1440000"/>
              <a:gd name="connsiteX6" fmla="*/ 540000 w 1980000"/>
              <a:gd name="connsiteY6" fmla="*/ 179999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80000" h="1440000">
                <a:moveTo>
                  <a:pt x="540000" y="0"/>
                </a:moveTo>
                <a:lnTo>
                  <a:pt x="1980000" y="0"/>
                </a:lnTo>
                <a:lnTo>
                  <a:pt x="1980000" y="1440000"/>
                </a:lnTo>
                <a:lnTo>
                  <a:pt x="540000" y="1440000"/>
                </a:lnTo>
                <a:lnTo>
                  <a:pt x="540000" y="1259999"/>
                </a:lnTo>
                <a:cubicBezTo>
                  <a:pt x="241766" y="1259999"/>
                  <a:pt x="0" y="1018233"/>
                  <a:pt x="0" y="719999"/>
                </a:cubicBezTo>
                <a:cubicBezTo>
                  <a:pt x="0" y="421765"/>
                  <a:pt x="241766" y="179999"/>
                  <a:pt x="540000" y="179999"/>
                </a:cubicBez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Hormon</a:t>
            </a:r>
            <a:br>
              <a:rPr lang="de-DE" b="1" dirty="0"/>
            </a:br>
            <a:r>
              <a:rPr lang="de-DE" b="1" dirty="0"/>
              <a:t>z. B. Östron</a:t>
            </a:r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3D7C2837-AF95-4925-B364-61FABDF06EBE}"/>
              </a:ext>
            </a:extLst>
          </p:cNvPr>
          <p:cNvSpPr/>
          <p:nvPr/>
        </p:nvSpPr>
        <p:spPr>
          <a:xfrm rot="5400000">
            <a:off x="6398698" y="3525098"/>
            <a:ext cx="1440000" cy="1980000"/>
          </a:xfrm>
          <a:custGeom>
            <a:avLst/>
            <a:gdLst>
              <a:gd name="connsiteX0" fmla="*/ 0 w 1440000"/>
              <a:gd name="connsiteY0" fmla="*/ 1440000 h 1980000"/>
              <a:gd name="connsiteX1" fmla="*/ 720000 w 1440000"/>
              <a:gd name="connsiteY1" fmla="*/ 0 h 1980000"/>
              <a:gd name="connsiteX2" fmla="*/ 1440000 w 1440000"/>
              <a:gd name="connsiteY2" fmla="*/ 1440000 h 1980000"/>
              <a:gd name="connsiteX3" fmla="*/ 1260000 w 1440000"/>
              <a:gd name="connsiteY3" fmla="*/ 1440000 h 1980000"/>
              <a:gd name="connsiteX4" fmla="*/ 720000 w 1440000"/>
              <a:gd name="connsiteY4" fmla="*/ 1980000 h 1980000"/>
              <a:gd name="connsiteX5" fmla="*/ 180000 w 1440000"/>
              <a:gd name="connsiteY5" fmla="*/ 1440000 h 19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40000" h="1980000">
                <a:moveTo>
                  <a:pt x="0" y="1440000"/>
                </a:moveTo>
                <a:lnTo>
                  <a:pt x="720000" y="0"/>
                </a:lnTo>
                <a:lnTo>
                  <a:pt x="1440000" y="1440000"/>
                </a:lnTo>
                <a:lnTo>
                  <a:pt x="1260000" y="1440000"/>
                </a:lnTo>
                <a:cubicBezTo>
                  <a:pt x="1260000" y="1738234"/>
                  <a:pt x="1018234" y="1980000"/>
                  <a:pt x="720000" y="1980000"/>
                </a:cubicBezTo>
                <a:cubicBezTo>
                  <a:pt x="421766" y="1980000"/>
                  <a:pt x="180000" y="1738234"/>
                  <a:pt x="180000" y="1440000"/>
                </a:cubicBezTo>
                <a:close/>
              </a:path>
            </a:pathLst>
          </a:cu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Phthalat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FE07E98-F609-47DA-BA01-7A342CB65330}"/>
              </a:ext>
            </a:extLst>
          </p:cNvPr>
          <p:cNvSpPr txBox="1"/>
          <p:nvPr/>
        </p:nvSpPr>
        <p:spPr>
          <a:xfrm>
            <a:off x="3487032" y="1085026"/>
            <a:ext cx="290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Schlüssel-Schloss-Prinzip:</a:t>
            </a:r>
          </a:p>
        </p:txBody>
      </p:sp>
    </p:spTree>
    <p:extLst>
      <p:ext uri="{BB962C8B-B14F-4D97-AF65-F5344CB8AC3E}">
        <p14:creationId xmlns:p14="http://schemas.microsoft.com/office/powerpoint/2010/main" val="397592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49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171</Words>
  <Application>Microsoft Office PowerPoint</Application>
  <PresentationFormat>A4-Papier (210 x 297 mm)</PresentationFormat>
  <Paragraphs>73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Arial</vt:lpstr>
      <vt:lpstr>Office</vt:lpstr>
      <vt:lpstr>Schematische Darstellung von PVC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10</cp:revision>
  <dcterms:created xsi:type="dcterms:W3CDTF">2020-05-18T07:49:30Z</dcterms:created>
  <dcterms:modified xsi:type="dcterms:W3CDTF">2020-05-22T09:56:46Z</dcterms:modified>
</cp:coreProperties>
</file>