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B5B"/>
    <a:srgbClr val="008FFA"/>
    <a:srgbClr val="FF7979"/>
    <a:srgbClr val="FFB3B3"/>
    <a:srgbClr val="005696"/>
    <a:srgbClr val="0091FE"/>
    <a:srgbClr val="FF434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72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35579B-301E-4665-A864-F4A817E3CD74}" type="datetimeFigureOut">
              <a:rPr lang="de-DE" smtClean="0"/>
              <a:pPr/>
              <a:t>12.03.2012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C3FB70-AA7B-4A36-9B46-DA33A81354D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C3FB70-AA7B-4A36-9B46-DA33A81354DC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12.03.2012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12.03.2012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 durch Klicken hinzufügen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12.03.2012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12.03.2012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12.03.2012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12.03.2012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12.03.2012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12.03.2012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12.03.2012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12.03.2012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12.03.2012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pPr/>
              <a:t>12.03.2012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Abgerundetes Rechteck 157"/>
          <p:cNvSpPr/>
          <p:nvPr/>
        </p:nvSpPr>
        <p:spPr>
          <a:xfrm>
            <a:off x="1933638" y="4394336"/>
            <a:ext cx="1428760" cy="106234"/>
          </a:xfrm>
          <a:prstGeom prst="roundRect">
            <a:avLst/>
          </a:prstGeom>
          <a:solidFill>
            <a:srgbClr val="0056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3" name="Abgerundetes Rechteck 152"/>
          <p:cNvSpPr/>
          <p:nvPr/>
        </p:nvSpPr>
        <p:spPr>
          <a:xfrm>
            <a:off x="5786446" y="3894270"/>
            <a:ext cx="1428760" cy="106234"/>
          </a:xfrm>
          <a:prstGeom prst="roundRect">
            <a:avLst/>
          </a:prstGeom>
          <a:solidFill>
            <a:srgbClr val="FF5B5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6" name="Rechteck 65"/>
          <p:cNvSpPr/>
          <p:nvPr/>
        </p:nvSpPr>
        <p:spPr>
          <a:xfrm rot="10800000">
            <a:off x="4786313" y="2071678"/>
            <a:ext cx="723310" cy="37862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1" name="Rechteck 130"/>
          <p:cNvSpPr/>
          <p:nvPr/>
        </p:nvSpPr>
        <p:spPr>
          <a:xfrm>
            <a:off x="4714876" y="4643446"/>
            <a:ext cx="785818" cy="1214446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2" name="Rechteck 131"/>
          <p:cNvSpPr/>
          <p:nvPr/>
        </p:nvSpPr>
        <p:spPr>
          <a:xfrm>
            <a:off x="4714876" y="4643446"/>
            <a:ext cx="642942" cy="10715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7" name="Rechteck 66"/>
          <p:cNvSpPr/>
          <p:nvPr/>
        </p:nvSpPr>
        <p:spPr>
          <a:xfrm rot="10800000">
            <a:off x="4786314" y="2214554"/>
            <a:ext cx="571504" cy="35004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5" name="Rechteck 64"/>
          <p:cNvSpPr/>
          <p:nvPr/>
        </p:nvSpPr>
        <p:spPr>
          <a:xfrm>
            <a:off x="3643306" y="2071678"/>
            <a:ext cx="723310" cy="37862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Rechteck 62"/>
          <p:cNvSpPr/>
          <p:nvPr/>
        </p:nvSpPr>
        <p:spPr>
          <a:xfrm>
            <a:off x="3643306" y="2071678"/>
            <a:ext cx="723310" cy="37862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9" name="Rechteck 128"/>
          <p:cNvSpPr/>
          <p:nvPr/>
        </p:nvSpPr>
        <p:spPr>
          <a:xfrm>
            <a:off x="3643306" y="4643446"/>
            <a:ext cx="723310" cy="1214446"/>
          </a:xfrm>
          <a:prstGeom prst="rect">
            <a:avLst/>
          </a:prstGeom>
          <a:solidFill>
            <a:srgbClr val="008F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Rechteck 129"/>
          <p:cNvSpPr/>
          <p:nvPr/>
        </p:nvSpPr>
        <p:spPr>
          <a:xfrm>
            <a:off x="3786182" y="4643446"/>
            <a:ext cx="571504" cy="10715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Rechteck 63"/>
          <p:cNvSpPr/>
          <p:nvPr/>
        </p:nvSpPr>
        <p:spPr>
          <a:xfrm>
            <a:off x="3786182" y="2214554"/>
            <a:ext cx="571504" cy="35004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Funktion einer Wärmepumpe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3214678" y="3500438"/>
            <a:ext cx="1000132" cy="178595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 16"/>
          <p:cNvSpPr/>
          <p:nvPr/>
        </p:nvSpPr>
        <p:spPr>
          <a:xfrm>
            <a:off x="4286248" y="2285992"/>
            <a:ext cx="857256" cy="3405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Abgerundetes Rechteck 17"/>
          <p:cNvSpPr/>
          <p:nvPr/>
        </p:nvSpPr>
        <p:spPr>
          <a:xfrm>
            <a:off x="4929190" y="3500438"/>
            <a:ext cx="1000132" cy="178595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echteck 20"/>
          <p:cNvSpPr/>
          <p:nvPr/>
        </p:nvSpPr>
        <p:spPr>
          <a:xfrm>
            <a:off x="4214810" y="5500702"/>
            <a:ext cx="642942" cy="5000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Gleichschenkliges Dreieck 19"/>
          <p:cNvSpPr/>
          <p:nvPr/>
        </p:nvSpPr>
        <p:spPr>
          <a:xfrm rot="5400000" flipH="1">
            <a:off x="4140000" y="5568768"/>
            <a:ext cx="432000" cy="4320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/>
          <p:cNvSpPr/>
          <p:nvPr/>
        </p:nvSpPr>
        <p:spPr>
          <a:xfrm>
            <a:off x="4214810" y="1928802"/>
            <a:ext cx="714380" cy="14287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3" name="Rechteck 82"/>
          <p:cNvSpPr/>
          <p:nvPr/>
        </p:nvSpPr>
        <p:spPr>
          <a:xfrm>
            <a:off x="4214810" y="1928802"/>
            <a:ext cx="714380" cy="714380"/>
          </a:xfrm>
          <a:prstGeom prst="rect">
            <a:avLst/>
          </a:prstGeom>
          <a:solidFill>
            <a:srgbClr val="008F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Ellipse 22"/>
          <p:cNvSpPr/>
          <p:nvPr/>
        </p:nvSpPr>
        <p:spPr>
          <a:xfrm>
            <a:off x="4428000" y="2926686"/>
            <a:ext cx="288000" cy="2880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Abgerundetes Rechteck 24"/>
          <p:cNvSpPr/>
          <p:nvPr/>
        </p:nvSpPr>
        <p:spPr>
          <a:xfrm flipH="1">
            <a:off x="4536281" y="2714620"/>
            <a:ext cx="71438" cy="500066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/>
          <p:cNvSpPr/>
          <p:nvPr/>
        </p:nvSpPr>
        <p:spPr>
          <a:xfrm>
            <a:off x="4214810" y="2643182"/>
            <a:ext cx="714380" cy="14287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Abgerundetes Rechteck 29"/>
          <p:cNvSpPr/>
          <p:nvPr/>
        </p:nvSpPr>
        <p:spPr>
          <a:xfrm flipH="1">
            <a:off x="4536281" y="2714620"/>
            <a:ext cx="71438" cy="500066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 30"/>
          <p:cNvSpPr/>
          <p:nvPr/>
        </p:nvSpPr>
        <p:spPr>
          <a:xfrm>
            <a:off x="4214810" y="2643182"/>
            <a:ext cx="714380" cy="14287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Abgerundetes Rechteck 31"/>
          <p:cNvSpPr/>
          <p:nvPr/>
        </p:nvSpPr>
        <p:spPr>
          <a:xfrm flipH="1">
            <a:off x="4536281" y="2714620"/>
            <a:ext cx="71438" cy="500066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Rechteck 32"/>
          <p:cNvSpPr/>
          <p:nvPr/>
        </p:nvSpPr>
        <p:spPr>
          <a:xfrm>
            <a:off x="4214810" y="2643182"/>
            <a:ext cx="714380" cy="14287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Abgerundetes Rechteck 33"/>
          <p:cNvSpPr/>
          <p:nvPr/>
        </p:nvSpPr>
        <p:spPr>
          <a:xfrm flipH="1">
            <a:off x="4536281" y="2714620"/>
            <a:ext cx="71438" cy="500066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Rechteck 34"/>
          <p:cNvSpPr/>
          <p:nvPr/>
        </p:nvSpPr>
        <p:spPr>
          <a:xfrm>
            <a:off x="4214810" y="2643182"/>
            <a:ext cx="714380" cy="14287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Abgerundetes Rechteck 35"/>
          <p:cNvSpPr/>
          <p:nvPr/>
        </p:nvSpPr>
        <p:spPr>
          <a:xfrm flipH="1">
            <a:off x="4536281" y="2714620"/>
            <a:ext cx="71438" cy="500066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/>
          <p:cNvSpPr/>
          <p:nvPr/>
        </p:nvSpPr>
        <p:spPr>
          <a:xfrm>
            <a:off x="4214810" y="2643182"/>
            <a:ext cx="714380" cy="14287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Abgerundetes Rechteck 39"/>
          <p:cNvSpPr/>
          <p:nvPr/>
        </p:nvSpPr>
        <p:spPr>
          <a:xfrm>
            <a:off x="3214678" y="4286256"/>
            <a:ext cx="1000132" cy="1000132"/>
          </a:xfrm>
          <a:prstGeom prst="roundRect">
            <a:avLst/>
          </a:prstGeom>
          <a:solidFill>
            <a:srgbClr val="008F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6" name="Abgerundetes Rechteck 55"/>
          <p:cNvSpPr/>
          <p:nvPr/>
        </p:nvSpPr>
        <p:spPr>
          <a:xfrm>
            <a:off x="4929190" y="4286256"/>
            <a:ext cx="1000132" cy="1000132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8" name="Ellipse 67"/>
          <p:cNvSpPr/>
          <p:nvPr/>
        </p:nvSpPr>
        <p:spPr>
          <a:xfrm>
            <a:off x="3714182" y="3286124"/>
            <a:ext cx="72000" cy="72000"/>
          </a:xfrm>
          <a:prstGeom prst="ellipse">
            <a:avLst/>
          </a:prstGeom>
          <a:solidFill>
            <a:srgbClr val="008F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3" name="Ellipse 72"/>
          <p:cNvSpPr/>
          <p:nvPr/>
        </p:nvSpPr>
        <p:spPr>
          <a:xfrm>
            <a:off x="3643306" y="2999810"/>
            <a:ext cx="72000" cy="72000"/>
          </a:xfrm>
          <a:prstGeom prst="ellipse">
            <a:avLst/>
          </a:prstGeom>
          <a:solidFill>
            <a:srgbClr val="008F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4" name="Ellipse 73"/>
          <p:cNvSpPr/>
          <p:nvPr/>
        </p:nvSpPr>
        <p:spPr>
          <a:xfrm>
            <a:off x="3714182" y="2714620"/>
            <a:ext cx="72000" cy="72000"/>
          </a:xfrm>
          <a:prstGeom prst="ellipse">
            <a:avLst/>
          </a:prstGeom>
          <a:solidFill>
            <a:srgbClr val="008F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5" name="Ellipse 74"/>
          <p:cNvSpPr/>
          <p:nvPr/>
        </p:nvSpPr>
        <p:spPr>
          <a:xfrm>
            <a:off x="3643306" y="2357430"/>
            <a:ext cx="72000" cy="72000"/>
          </a:xfrm>
          <a:prstGeom prst="ellipse">
            <a:avLst/>
          </a:prstGeom>
          <a:solidFill>
            <a:srgbClr val="008F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7" name="Ellipse 76"/>
          <p:cNvSpPr/>
          <p:nvPr/>
        </p:nvSpPr>
        <p:spPr>
          <a:xfrm>
            <a:off x="3643306" y="2071678"/>
            <a:ext cx="72000" cy="72000"/>
          </a:xfrm>
          <a:prstGeom prst="ellipse">
            <a:avLst/>
          </a:prstGeom>
          <a:solidFill>
            <a:srgbClr val="008F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8" name="Ellipse 77"/>
          <p:cNvSpPr/>
          <p:nvPr/>
        </p:nvSpPr>
        <p:spPr>
          <a:xfrm>
            <a:off x="3857058" y="2142554"/>
            <a:ext cx="72000" cy="72000"/>
          </a:xfrm>
          <a:prstGeom prst="ellipse">
            <a:avLst/>
          </a:prstGeom>
          <a:solidFill>
            <a:srgbClr val="008F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9" name="Ellipse 78"/>
          <p:cNvSpPr/>
          <p:nvPr/>
        </p:nvSpPr>
        <p:spPr>
          <a:xfrm>
            <a:off x="4071372" y="2071678"/>
            <a:ext cx="72000" cy="72000"/>
          </a:xfrm>
          <a:prstGeom prst="ellipse">
            <a:avLst/>
          </a:prstGeom>
          <a:solidFill>
            <a:srgbClr val="008F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0" name="Ellipse 79"/>
          <p:cNvSpPr/>
          <p:nvPr/>
        </p:nvSpPr>
        <p:spPr>
          <a:xfrm>
            <a:off x="3286116" y="4143380"/>
            <a:ext cx="72000" cy="72000"/>
          </a:xfrm>
          <a:prstGeom prst="ellipse">
            <a:avLst/>
          </a:prstGeom>
          <a:solidFill>
            <a:srgbClr val="008F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1" name="Ellipse 80"/>
          <p:cNvSpPr/>
          <p:nvPr/>
        </p:nvSpPr>
        <p:spPr>
          <a:xfrm>
            <a:off x="3357554" y="3929066"/>
            <a:ext cx="72000" cy="72000"/>
          </a:xfrm>
          <a:prstGeom prst="ellipse">
            <a:avLst/>
          </a:prstGeom>
          <a:solidFill>
            <a:srgbClr val="008F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2" name="Ellipse 81"/>
          <p:cNvSpPr/>
          <p:nvPr/>
        </p:nvSpPr>
        <p:spPr>
          <a:xfrm>
            <a:off x="3571868" y="4143380"/>
            <a:ext cx="72000" cy="72000"/>
          </a:xfrm>
          <a:prstGeom prst="ellipse">
            <a:avLst/>
          </a:prstGeom>
          <a:solidFill>
            <a:srgbClr val="008F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5" name="Ellipse 84"/>
          <p:cNvSpPr/>
          <p:nvPr/>
        </p:nvSpPr>
        <p:spPr>
          <a:xfrm>
            <a:off x="3929058" y="4000504"/>
            <a:ext cx="72000" cy="72000"/>
          </a:xfrm>
          <a:prstGeom prst="ellipse">
            <a:avLst/>
          </a:prstGeom>
          <a:solidFill>
            <a:srgbClr val="008F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7" name="Ellipse 86"/>
          <p:cNvSpPr/>
          <p:nvPr/>
        </p:nvSpPr>
        <p:spPr>
          <a:xfrm>
            <a:off x="3571868" y="3857628"/>
            <a:ext cx="72000" cy="72000"/>
          </a:xfrm>
          <a:prstGeom prst="ellipse">
            <a:avLst/>
          </a:prstGeom>
          <a:solidFill>
            <a:srgbClr val="008F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0" name="Ellipse 89"/>
          <p:cNvSpPr/>
          <p:nvPr/>
        </p:nvSpPr>
        <p:spPr>
          <a:xfrm>
            <a:off x="4000496" y="3714752"/>
            <a:ext cx="72000" cy="72000"/>
          </a:xfrm>
          <a:prstGeom prst="ellipse">
            <a:avLst/>
          </a:prstGeom>
          <a:solidFill>
            <a:srgbClr val="008F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1" name="Ellipse 90"/>
          <p:cNvSpPr/>
          <p:nvPr/>
        </p:nvSpPr>
        <p:spPr>
          <a:xfrm>
            <a:off x="3786182" y="3643314"/>
            <a:ext cx="72000" cy="72000"/>
          </a:xfrm>
          <a:prstGeom prst="ellipse">
            <a:avLst/>
          </a:prstGeom>
          <a:solidFill>
            <a:srgbClr val="008F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4" name="Ellipse 93"/>
          <p:cNvSpPr/>
          <p:nvPr/>
        </p:nvSpPr>
        <p:spPr>
          <a:xfrm>
            <a:off x="3571868" y="3500438"/>
            <a:ext cx="72000" cy="72000"/>
          </a:xfrm>
          <a:prstGeom prst="ellipse">
            <a:avLst/>
          </a:prstGeom>
          <a:solidFill>
            <a:srgbClr val="008F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7" name="Ellipse 96"/>
          <p:cNvSpPr/>
          <p:nvPr/>
        </p:nvSpPr>
        <p:spPr>
          <a:xfrm>
            <a:off x="3357554" y="3571876"/>
            <a:ext cx="72000" cy="72000"/>
          </a:xfrm>
          <a:prstGeom prst="ellipse">
            <a:avLst/>
          </a:prstGeom>
          <a:solidFill>
            <a:srgbClr val="008F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8" name="Ellipse 97"/>
          <p:cNvSpPr/>
          <p:nvPr/>
        </p:nvSpPr>
        <p:spPr>
          <a:xfrm>
            <a:off x="4071934" y="4143380"/>
            <a:ext cx="72000" cy="72000"/>
          </a:xfrm>
          <a:prstGeom prst="ellipse">
            <a:avLst/>
          </a:prstGeom>
          <a:solidFill>
            <a:srgbClr val="008F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9" name="Ellipse 98"/>
          <p:cNvSpPr/>
          <p:nvPr/>
        </p:nvSpPr>
        <p:spPr>
          <a:xfrm>
            <a:off x="5000628" y="2071678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3" name="Ellipse 102"/>
          <p:cNvSpPr/>
          <p:nvPr/>
        </p:nvSpPr>
        <p:spPr>
          <a:xfrm>
            <a:off x="5357818" y="2285992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5" name="Ellipse 104"/>
          <p:cNvSpPr/>
          <p:nvPr/>
        </p:nvSpPr>
        <p:spPr>
          <a:xfrm>
            <a:off x="5357818" y="2428868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7" name="Ellipse 106"/>
          <p:cNvSpPr/>
          <p:nvPr/>
        </p:nvSpPr>
        <p:spPr>
          <a:xfrm>
            <a:off x="5429256" y="2500306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Gleichschenkliges Dreieck 18"/>
          <p:cNvSpPr/>
          <p:nvPr/>
        </p:nvSpPr>
        <p:spPr>
          <a:xfrm rot="16200000">
            <a:off x="4572000" y="5568768"/>
            <a:ext cx="432000" cy="4320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3" name="Ellipse 132"/>
          <p:cNvSpPr/>
          <p:nvPr/>
        </p:nvSpPr>
        <p:spPr>
          <a:xfrm>
            <a:off x="5000066" y="4143380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4" name="Ellipse 133"/>
          <p:cNvSpPr/>
          <p:nvPr/>
        </p:nvSpPr>
        <p:spPr>
          <a:xfrm>
            <a:off x="5071504" y="3929066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5" name="Ellipse 134"/>
          <p:cNvSpPr/>
          <p:nvPr/>
        </p:nvSpPr>
        <p:spPr>
          <a:xfrm>
            <a:off x="5285818" y="4143380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6" name="Ellipse 135"/>
          <p:cNvSpPr/>
          <p:nvPr/>
        </p:nvSpPr>
        <p:spPr>
          <a:xfrm>
            <a:off x="5643008" y="4000504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7" name="Ellipse 136"/>
          <p:cNvSpPr/>
          <p:nvPr/>
        </p:nvSpPr>
        <p:spPr>
          <a:xfrm>
            <a:off x="5285818" y="3857628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8" name="Ellipse 137"/>
          <p:cNvSpPr/>
          <p:nvPr/>
        </p:nvSpPr>
        <p:spPr>
          <a:xfrm>
            <a:off x="5714446" y="3714752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9" name="Ellipse 138"/>
          <p:cNvSpPr/>
          <p:nvPr/>
        </p:nvSpPr>
        <p:spPr>
          <a:xfrm>
            <a:off x="5500694" y="3786190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0" name="Ellipse 139"/>
          <p:cNvSpPr/>
          <p:nvPr/>
        </p:nvSpPr>
        <p:spPr>
          <a:xfrm>
            <a:off x="5285818" y="3500438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1" name="Ellipse 140"/>
          <p:cNvSpPr/>
          <p:nvPr/>
        </p:nvSpPr>
        <p:spPr>
          <a:xfrm>
            <a:off x="5071504" y="3571876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2" name="Ellipse 141"/>
          <p:cNvSpPr/>
          <p:nvPr/>
        </p:nvSpPr>
        <p:spPr>
          <a:xfrm>
            <a:off x="5785884" y="4143380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8" name="Abgerundetes Rechteck 147"/>
          <p:cNvSpPr/>
          <p:nvPr/>
        </p:nvSpPr>
        <p:spPr>
          <a:xfrm rot="408096">
            <a:off x="4860004" y="3996663"/>
            <a:ext cx="1147852" cy="106234"/>
          </a:xfrm>
          <a:prstGeom prst="roundRect">
            <a:avLst/>
          </a:prstGeom>
          <a:solidFill>
            <a:srgbClr val="FF5B5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9" name="Abgerundetes Rechteck 148"/>
          <p:cNvSpPr/>
          <p:nvPr/>
        </p:nvSpPr>
        <p:spPr>
          <a:xfrm rot="408096">
            <a:off x="4850656" y="4183862"/>
            <a:ext cx="1147852" cy="106234"/>
          </a:xfrm>
          <a:prstGeom prst="roundRect">
            <a:avLst/>
          </a:prstGeom>
          <a:solidFill>
            <a:srgbClr val="FF5B5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0" name="Abgerundetes Rechteck 149"/>
          <p:cNvSpPr/>
          <p:nvPr/>
        </p:nvSpPr>
        <p:spPr>
          <a:xfrm rot="408096">
            <a:off x="4850656" y="4353854"/>
            <a:ext cx="1147852" cy="106234"/>
          </a:xfrm>
          <a:prstGeom prst="roundRect">
            <a:avLst/>
          </a:prstGeom>
          <a:solidFill>
            <a:srgbClr val="FF5B5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4" name="Abgerundetes Rechteck 153"/>
          <p:cNvSpPr/>
          <p:nvPr/>
        </p:nvSpPr>
        <p:spPr>
          <a:xfrm rot="21191904" flipV="1">
            <a:off x="3136144" y="4496730"/>
            <a:ext cx="1147852" cy="106234"/>
          </a:xfrm>
          <a:prstGeom prst="roundRect">
            <a:avLst/>
          </a:prstGeom>
          <a:solidFill>
            <a:srgbClr val="0056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5" name="Abgerundetes Rechteck 154"/>
          <p:cNvSpPr/>
          <p:nvPr/>
        </p:nvSpPr>
        <p:spPr>
          <a:xfrm rot="21191904" flipV="1">
            <a:off x="3126796" y="4683929"/>
            <a:ext cx="1147852" cy="106234"/>
          </a:xfrm>
          <a:prstGeom prst="roundRect">
            <a:avLst/>
          </a:prstGeom>
          <a:solidFill>
            <a:srgbClr val="0056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6" name="Abgerundetes Rechteck 155"/>
          <p:cNvSpPr/>
          <p:nvPr/>
        </p:nvSpPr>
        <p:spPr>
          <a:xfrm rot="21191904" flipV="1">
            <a:off x="3126796" y="4853921"/>
            <a:ext cx="1147852" cy="106234"/>
          </a:xfrm>
          <a:prstGeom prst="roundRect">
            <a:avLst/>
          </a:prstGeom>
          <a:solidFill>
            <a:srgbClr val="0056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Abgerundetes Rechteck 37"/>
          <p:cNvSpPr/>
          <p:nvPr/>
        </p:nvSpPr>
        <p:spPr>
          <a:xfrm flipH="1">
            <a:off x="4536281" y="2714620"/>
            <a:ext cx="71438" cy="500066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Rechteck 38"/>
          <p:cNvSpPr/>
          <p:nvPr/>
        </p:nvSpPr>
        <p:spPr>
          <a:xfrm>
            <a:off x="4214810" y="2643182"/>
            <a:ext cx="714380" cy="14287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2" name="Rechteck 111"/>
          <p:cNvSpPr/>
          <p:nvPr/>
        </p:nvSpPr>
        <p:spPr>
          <a:xfrm>
            <a:off x="4357686" y="3714752"/>
            <a:ext cx="428628" cy="5715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4" name="Gerade Verbindung 113"/>
          <p:cNvCxnSpPr>
            <a:stCxn id="112" idx="0"/>
            <a:endCxn id="22" idx="2"/>
          </p:cNvCxnSpPr>
          <p:nvPr/>
        </p:nvCxnSpPr>
        <p:spPr>
          <a:xfrm rot="5400000" flipH="1" flipV="1">
            <a:off x="4393405" y="3536157"/>
            <a:ext cx="3571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Gewitterblitz 114"/>
          <p:cNvSpPr/>
          <p:nvPr/>
        </p:nvSpPr>
        <p:spPr>
          <a:xfrm>
            <a:off x="4429124" y="3786190"/>
            <a:ext cx="285752" cy="428628"/>
          </a:xfrm>
          <a:prstGeom prst="lightningBol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7" name="Rechteckiger Pfeil 116"/>
          <p:cNvSpPr/>
          <p:nvPr/>
        </p:nvSpPr>
        <p:spPr>
          <a:xfrm>
            <a:off x="3643306" y="2000240"/>
            <a:ext cx="571504" cy="1928826"/>
          </a:xfrm>
          <a:prstGeom prst="bentArrow">
            <a:avLst>
              <a:gd name="adj1" fmla="val 25000"/>
              <a:gd name="adj2" fmla="val 25000"/>
              <a:gd name="adj3" fmla="val 50000"/>
              <a:gd name="adj4" fmla="val 43750"/>
            </a:avLst>
          </a:prstGeom>
          <a:solidFill>
            <a:srgbClr val="008FFA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18" name="Rechteckiger Pfeil 117"/>
          <p:cNvSpPr/>
          <p:nvPr/>
        </p:nvSpPr>
        <p:spPr>
          <a:xfrm rot="5400000">
            <a:off x="4321967" y="2678901"/>
            <a:ext cx="1857388" cy="642942"/>
          </a:xfrm>
          <a:prstGeom prst="bentArrow">
            <a:avLst>
              <a:gd name="adj1" fmla="val 22778"/>
              <a:gd name="adj2" fmla="val 21667"/>
              <a:gd name="adj3" fmla="val 50000"/>
              <a:gd name="adj4" fmla="val 43750"/>
            </a:avLst>
          </a:prstGeom>
          <a:solidFill>
            <a:srgbClr val="FF5B5B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2" name="Pfeil nach rechts 121"/>
          <p:cNvSpPr/>
          <p:nvPr/>
        </p:nvSpPr>
        <p:spPr>
          <a:xfrm>
            <a:off x="2357422" y="4357694"/>
            <a:ext cx="785818" cy="180000"/>
          </a:xfrm>
          <a:prstGeom prst="rightArrow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Pfeil nach rechts 123"/>
          <p:cNvSpPr/>
          <p:nvPr/>
        </p:nvSpPr>
        <p:spPr>
          <a:xfrm>
            <a:off x="5929322" y="3857628"/>
            <a:ext cx="928694" cy="180000"/>
          </a:xfrm>
          <a:prstGeom prst="rightArrow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1" name="Abgerundetes Rechteck 150"/>
          <p:cNvSpPr/>
          <p:nvPr/>
        </p:nvSpPr>
        <p:spPr>
          <a:xfrm>
            <a:off x="4857752" y="4608650"/>
            <a:ext cx="2357454" cy="106234"/>
          </a:xfrm>
          <a:prstGeom prst="roundRect">
            <a:avLst/>
          </a:prstGeom>
          <a:solidFill>
            <a:srgbClr val="FF5B5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2" name="Rechteck 151"/>
          <p:cNvSpPr/>
          <p:nvPr/>
        </p:nvSpPr>
        <p:spPr>
          <a:xfrm>
            <a:off x="6858016" y="3714752"/>
            <a:ext cx="2000264" cy="1214446"/>
          </a:xfrm>
          <a:prstGeom prst="rect">
            <a:avLst/>
          </a:prstGeom>
          <a:solidFill>
            <a:srgbClr val="FF5B5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dirty="0" smtClean="0">
                <a:latin typeface="Arial" pitchFamily="34" charset="0"/>
                <a:cs typeface="Arial" pitchFamily="34" charset="0"/>
              </a:rPr>
              <a:t>Heizung</a:t>
            </a:r>
            <a:endParaRPr lang="de-DE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5" name="Pfeil nach rechts 124"/>
          <p:cNvSpPr/>
          <p:nvPr/>
        </p:nvSpPr>
        <p:spPr>
          <a:xfrm flipH="1">
            <a:off x="5929322" y="4572008"/>
            <a:ext cx="928694" cy="180000"/>
          </a:xfrm>
          <a:prstGeom prst="rightArrow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7" name="Abgerundetes Rechteck 156"/>
          <p:cNvSpPr/>
          <p:nvPr/>
        </p:nvSpPr>
        <p:spPr>
          <a:xfrm>
            <a:off x="1928794" y="5108716"/>
            <a:ext cx="2357454" cy="106234"/>
          </a:xfrm>
          <a:prstGeom prst="roundRect">
            <a:avLst/>
          </a:prstGeom>
          <a:solidFill>
            <a:srgbClr val="0056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9" name="Rechteck 158"/>
          <p:cNvSpPr/>
          <p:nvPr/>
        </p:nvSpPr>
        <p:spPr>
          <a:xfrm>
            <a:off x="285720" y="4214818"/>
            <a:ext cx="2000264" cy="1214446"/>
          </a:xfrm>
          <a:prstGeom prst="rect">
            <a:avLst/>
          </a:prstGeom>
          <a:solidFill>
            <a:srgbClr val="0056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>
                <a:latin typeface="Arial" pitchFamily="34" charset="0"/>
                <a:cs typeface="Arial" pitchFamily="34" charset="0"/>
              </a:rPr>
              <a:t>Wärme-quellen-</a:t>
            </a:r>
            <a:r>
              <a:rPr lang="de-DE" sz="2800" dirty="0" err="1" smtClean="0">
                <a:latin typeface="Arial" pitchFamily="34" charset="0"/>
                <a:cs typeface="Arial" pitchFamily="34" charset="0"/>
              </a:rPr>
              <a:t>anlage</a:t>
            </a:r>
            <a:endParaRPr lang="de-DE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hteckiger Pfeil 125"/>
          <p:cNvSpPr/>
          <p:nvPr/>
        </p:nvSpPr>
        <p:spPr>
          <a:xfrm rot="10800000">
            <a:off x="5000628" y="5286388"/>
            <a:ext cx="500067" cy="642942"/>
          </a:xfrm>
          <a:prstGeom prst="bentArrow">
            <a:avLst>
              <a:gd name="adj1" fmla="val 27421"/>
              <a:gd name="adj2" fmla="val 29080"/>
              <a:gd name="adj3" fmla="val 50000"/>
              <a:gd name="adj4" fmla="val 43750"/>
            </a:avLst>
          </a:prstGeom>
          <a:solidFill>
            <a:srgbClr val="FF5B5B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7" name="Rechteckiger Pfeil 126"/>
          <p:cNvSpPr/>
          <p:nvPr/>
        </p:nvSpPr>
        <p:spPr>
          <a:xfrm rot="16200000">
            <a:off x="3571868" y="5286388"/>
            <a:ext cx="571504" cy="571504"/>
          </a:xfrm>
          <a:prstGeom prst="bentArrow">
            <a:avLst>
              <a:gd name="adj1" fmla="val 25000"/>
              <a:gd name="adj2" fmla="val 25000"/>
              <a:gd name="adj3" fmla="val 50000"/>
              <a:gd name="adj4" fmla="val 43750"/>
            </a:avLst>
          </a:prstGeom>
          <a:solidFill>
            <a:srgbClr val="008FFA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92" name="Freihandform 91"/>
          <p:cNvSpPr/>
          <p:nvPr/>
        </p:nvSpPr>
        <p:spPr>
          <a:xfrm rot="5400000">
            <a:off x="6795308" y="1848634"/>
            <a:ext cx="2143140" cy="1446220"/>
          </a:xfrm>
          <a:custGeom>
            <a:avLst/>
            <a:gdLst>
              <a:gd name="connsiteX0" fmla="*/ 952500 w 952500"/>
              <a:gd name="connsiteY0" fmla="*/ 403225 h 787400"/>
              <a:gd name="connsiteX1" fmla="*/ 809625 w 952500"/>
              <a:gd name="connsiteY1" fmla="*/ 412750 h 787400"/>
              <a:gd name="connsiteX2" fmla="*/ 762000 w 952500"/>
              <a:gd name="connsiteY2" fmla="*/ 469900 h 787400"/>
              <a:gd name="connsiteX3" fmla="*/ 666750 w 952500"/>
              <a:gd name="connsiteY3" fmla="*/ 212725 h 787400"/>
              <a:gd name="connsiteX4" fmla="*/ 590550 w 952500"/>
              <a:gd name="connsiteY4" fmla="*/ 727075 h 787400"/>
              <a:gd name="connsiteX5" fmla="*/ 447675 w 952500"/>
              <a:gd name="connsiteY5" fmla="*/ 3175 h 787400"/>
              <a:gd name="connsiteX6" fmla="*/ 333375 w 952500"/>
              <a:gd name="connsiteY6" fmla="*/ 746125 h 787400"/>
              <a:gd name="connsiteX7" fmla="*/ 238125 w 952500"/>
              <a:gd name="connsiteY7" fmla="*/ 250825 h 787400"/>
              <a:gd name="connsiteX8" fmla="*/ 161925 w 952500"/>
              <a:gd name="connsiteY8" fmla="*/ 498475 h 787400"/>
              <a:gd name="connsiteX9" fmla="*/ 95250 w 952500"/>
              <a:gd name="connsiteY9" fmla="*/ 422275 h 787400"/>
              <a:gd name="connsiteX10" fmla="*/ 0 w 952500"/>
              <a:gd name="connsiteY10" fmla="*/ 422275 h 787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52500" h="787400">
                <a:moveTo>
                  <a:pt x="952500" y="403225"/>
                </a:moveTo>
                <a:cubicBezTo>
                  <a:pt x="896937" y="402431"/>
                  <a:pt x="841375" y="401638"/>
                  <a:pt x="809625" y="412750"/>
                </a:cubicBezTo>
                <a:cubicBezTo>
                  <a:pt x="777875" y="423862"/>
                  <a:pt x="785812" y="503237"/>
                  <a:pt x="762000" y="469900"/>
                </a:cubicBezTo>
                <a:cubicBezTo>
                  <a:pt x="738188" y="436563"/>
                  <a:pt x="695325" y="169863"/>
                  <a:pt x="666750" y="212725"/>
                </a:cubicBezTo>
                <a:cubicBezTo>
                  <a:pt x="638175" y="255587"/>
                  <a:pt x="627062" y="762000"/>
                  <a:pt x="590550" y="727075"/>
                </a:cubicBezTo>
                <a:cubicBezTo>
                  <a:pt x="554038" y="692150"/>
                  <a:pt x="490537" y="0"/>
                  <a:pt x="447675" y="3175"/>
                </a:cubicBezTo>
                <a:cubicBezTo>
                  <a:pt x="404813" y="6350"/>
                  <a:pt x="368300" y="704850"/>
                  <a:pt x="333375" y="746125"/>
                </a:cubicBezTo>
                <a:cubicBezTo>
                  <a:pt x="298450" y="787400"/>
                  <a:pt x="266700" y="292100"/>
                  <a:pt x="238125" y="250825"/>
                </a:cubicBezTo>
                <a:cubicBezTo>
                  <a:pt x="209550" y="209550"/>
                  <a:pt x="185737" y="469900"/>
                  <a:pt x="161925" y="498475"/>
                </a:cubicBezTo>
                <a:cubicBezTo>
                  <a:pt x="138113" y="527050"/>
                  <a:pt x="122237" y="434975"/>
                  <a:pt x="95250" y="422275"/>
                </a:cubicBezTo>
                <a:cubicBezTo>
                  <a:pt x="68263" y="409575"/>
                  <a:pt x="0" y="422275"/>
                  <a:pt x="0" y="422275"/>
                </a:cubicBezTo>
              </a:path>
            </a:pathLst>
          </a:custGeom>
          <a:ln w="28575">
            <a:solidFill>
              <a:srgbClr val="FF5B5B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3" name="Pfeil nach rechts 92"/>
          <p:cNvSpPr/>
          <p:nvPr/>
        </p:nvSpPr>
        <p:spPr>
          <a:xfrm rot="5400000">
            <a:off x="500034" y="3000372"/>
            <a:ext cx="1483041" cy="768661"/>
          </a:xfrm>
          <a:prstGeom prst="rightArrow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5" name="Textfeld 94"/>
          <p:cNvSpPr txBox="1"/>
          <p:nvPr/>
        </p:nvSpPr>
        <p:spPr>
          <a:xfrm>
            <a:off x="142844" y="1428736"/>
            <a:ext cx="21431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dirty="0" smtClean="0">
                <a:latin typeface="Arial" pitchFamily="34" charset="0"/>
                <a:cs typeface="Arial" pitchFamily="34" charset="0"/>
              </a:rPr>
              <a:t>Wärme-quelle</a:t>
            </a:r>
            <a:endParaRPr lang="de-DE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Ellipse 95"/>
          <p:cNvSpPr/>
          <p:nvPr/>
        </p:nvSpPr>
        <p:spPr>
          <a:xfrm>
            <a:off x="5072066" y="2143116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2" name="Ellipse 101"/>
          <p:cNvSpPr/>
          <p:nvPr/>
        </p:nvSpPr>
        <p:spPr>
          <a:xfrm>
            <a:off x="5214942" y="2143116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6" name="Ellipse 105"/>
          <p:cNvSpPr/>
          <p:nvPr/>
        </p:nvSpPr>
        <p:spPr>
          <a:xfrm>
            <a:off x="5286380" y="2071678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8" name="Ellipse 107"/>
          <p:cNvSpPr/>
          <p:nvPr/>
        </p:nvSpPr>
        <p:spPr>
          <a:xfrm>
            <a:off x="5429256" y="2214554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9" name="Ellipse 108"/>
          <p:cNvSpPr/>
          <p:nvPr/>
        </p:nvSpPr>
        <p:spPr>
          <a:xfrm>
            <a:off x="5357818" y="2571744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1" name="Ellipse 110"/>
          <p:cNvSpPr/>
          <p:nvPr/>
        </p:nvSpPr>
        <p:spPr>
          <a:xfrm>
            <a:off x="5357818" y="2714620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3" name="Ellipse 112"/>
          <p:cNvSpPr/>
          <p:nvPr/>
        </p:nvSpPr>
        <p:spPr>
          <a:xfrm>
            <a:off x="5428694" y="2786058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6" name="Ellipse 115"/>
          <p:cNvSpPr/>
          <p:nvPr/>
        </p:nvSpPr>
        <p:spPr>
          <a:xfrm>
            <a:off x="5357818" y="2857496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9" name="Ellipse 118"/>
          <p:cNvSpPr/>
          <p:nvPr/>
        </p:nvSpPr>
        <p:spPr>
          <a:xfrm>
            <a:off x="5429256" y="3000372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Ellipse 127"/>
          <p:cNvSpPr/>
          <p:nvPr/>
        </p:nvSpPr>
        <p:spPr>
          <a:xfrm>
            <a:off x="5357818" y="3143248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3" name="Ellipse 142"/>
          <p:cNvSpPr/>
          <p:nvPr/>
        </p:nvSpPr>
        <p:spPr>
          <a:xfrm>
            <a:off x="5429256" y="3214686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4" name="Ellipse 143"/>
          <p:cNvSpPr/>
          <p:nvPr/>
        </p:nvSpPr>
        <p:spPr>
          <a:xfrm>
            <a:off x="5357818" y="3286124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6" name="Ellipse 145"/>
          <p:cNvSpPr/>
          <p:nvPr/>
        </p:nvSpPr>
        <p:spPr>
          <a:xfrm>
            <a:off x="5357818" y="3429000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7" name="Ellipse 146"/>
          <p:cNvSpPr/>
          <p:nvPr/>
        </p:nvSpPr>
        <p:spPr>
          <a:xfrm>
            <a:off x="5429256" y="2071678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0" name="Ellipse 159"/>
          <p:cNvSpPr/>
          <p:nvPr/>
        </p:nvSpPr>
        <p:spPr>
          <a:xfrm>
            <a:off x="4929190" y="2143116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2" name="Ellipse 161"/>
          <p:cNvSpPr/>
          <p:nvPr/>
        </p:nvSpPr>
        <p:spPr>
          <a:xfrm>
            <a:off x="5429256" y="3500438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3" name="Ellipse 162"/>
          <p:cNvSpPr/>
          <p:nvPr/>
        </p:nvSpPr>
        <p:spPr>
          <a:xfrm>
            <a:off x="5357818" y="3643314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4" name="Ellipse 163"/>
          <p:cNvSpPr/>
          <p:nvPr/>
        </p:nvSpPr>
        <p:spPr>
          <a:xfrm>
            <a:off x="5572132" y="3571876"/>
            <a:ext cx="72000" cy="7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1" name="Pfeil nach rechts 160"/>
          <p:cNvSpPr/>
          <p:nvPr/>
        </p:nvSpPr>
        <p:spPr>
          <a:xfrm rot="10800000">
            <a:off x="2357422" y="5072074"/>
            <a:ext cx="785818" cy="180000"/>
          </a:xfrm>
          <a:prstGeom prst="rightArrow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0" name="Textfeld 109"/>
          <p:cNvSpPr txBox="1"/>
          <p:nvPr/>
        </p:nvSpPr>
        <p:spPr>
          <a:xfrm>
            <a:off x="4355976" y="1484784"/>
            <a:ext cx="28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Arial" pitchFamily="34" charset="0"/>
                <a:cs typeface="Arial" pitchFamily="34" charset="0"/>
              </a:rPr>
              <a:t>2</a:t>
            </a:r>
            <a:endParaRPr lang="de-DE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Textfeld 119"/>
          <p:cNvSpPr txBox="1"/>
          <p:nvPr/>
        </p:nvSpPr>
        <p:spPr>
          <a:xfrm>
            <a:off x="5940152" y="3356992"/>
            <a:ext cx="28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Arial" pitchFamily="34" charset="0"/>
                <a:cs typeface="Arial" pitchFamily="34" charset="0"/>
              </a:rPr>
              <a:t>3</a:t>
            </a:r>
            <a:endParaRPr lang="de-DE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1" name="Textfeld 120"/>
          <p:cNvSpPr txBox="1"/>
          <p:nvPr/>
        </p:nvSpPr>
        <p:spPr>
          <a:xfrm>
            <a:off x="4355976" y="5949280"/>
            <a:ext cx="28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Arial" pitchFamily="34" charset="0"/>
                <a:cs typeface="Arial" pitchFamily="34" charset="0"/>
              </a:rPr>
              <a:t>4</a:t>
            </a:r>
            <a:endParaRPr lang="de-DE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3" name="Textfeld 122"/>
          <p:cNvSpPr txBox="1"/>
          <p:nvPr/>
        </p:nvSpPr>
        <p:spPr>
          <a:xfrm>
            <a:off x="2843808" y="3573016"/>
            <a:ext cx="28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Arial" pitchFamily="34" charset="0"/>
                <a:cs typeface="Arial" pitchFamily="34" charset="0"/>
              </a:rPr>
              <a:t>1</a:t>
            </a:r>
            <a:endParaRPr lang="de-DE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xit" presetSubtype="1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35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8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00092 L 0 -0.02199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5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6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2.22222E-6 C -0.00782 -0.00533 -0.01563 -0.01065 -0.01563 -0.01528 C -0.01563 -0.01991 -0.00782 -0.02431 0.00017 -0.02847 " pathEditMode="relative" rAng="0" ptsTypes="aaA">
                                      <p:cBhvr>
                                        <p:cTn id="4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" y="-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0.02106 L 0.00017 -0.00092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0.02848 C 0.00781 -0.02454 0.0158 -0.02061 0.01545 -0.01598 C 0.01528 -0.01135 0.00747 -0.00602 -0.00035 -0.0007 " pathEditMode="relative" rAng="0" ptsTypes="aaA">
                                      <p:cBhvr>
                                        <p:cTn id="5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" y="14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6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8FFA"/>
                                      </p:to>
                                    </p:animClr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000"/>
                            </p:stCondLst>
                            <p:childTnLst>
                              <p:par>
                                <p:cTn id="6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000"/>
                            </p:stCondLst>
                            <p:childTnLst>
                              <p:par>
                                <p:cTn id="65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000"/>
                            </p:stCondLst>
                            <p:childTnLst>
                              <p:par>
                                <p:cTn id="70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00092 L 0 -0.02199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3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2.22222E-6 C -0.00782 -0.00533 -0.01563 -0.01065 -0.01563 -0.01528 C -0.01563 -0.01991 -0.00782 -0.02431 0.00017 -0.02847 " pathEditMode="relative" rAng="0" ptsTypes="aaA">
                                      <p:cBhvr>
                                        <p:cTn id="7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" y="-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000"/>
                            </p:stCondLst>
                            <p:childTnLst>
                              <p:par>
                                <p:cTn id="7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0.02106 L 0.00017 -0.00092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0.02848 C 0.00781 -0.02454 0.0158 -0.02061 0.01545 -0.01598 C 0.01528 -0.01135 0.00747 -0.00602 -0.00035 -0.0007 " pathEditMode="relative" rAng="0" ptsTypes="aaA">
                                      <p:cBhvr>
                                        <p:cTn id="8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" y="14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4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8FFA"/>
                                      </p:to>
                                    </p:animClr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8000"/>
                            </p:stCondLst>
                            <p:childTnLst>
                              <p:par>
                                <p:cTn id="8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000"/>
                            </p:stCondLst>
                            <p:childTnLst>
                              <p:par>
                                <p:cTn id="93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8000"/>
                            </p:stCondLst>
                            <p:childTnLst>
                              <p:par>
                                <p:cTn id="9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00092 L 0 -0.02199 " pathEditMode="relative" rAng="0" ptsTypes="AA">
                                      <p:cBhvr>
                                        <p:cTn id="9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"/>
                                    </p:animMotion>
                                  </p:childTnLst>
                                </p:cTn>
                              </p:par>
                              <p:par>
                                <p:cTn id="10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1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2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2.22222E-6 C -0.00782 -0.00533 -0.01563 -0.01065 -0.01563 -0.01528 C -0.01563 -0.01991 -0.00782 -0.02431 0.00017 -0.02847 " pathEditMode="relative" rAng="0" ptsTypes="aaA">
                                      <p:cBhvr>
                                        <p:cTn id="105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" y="-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7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0.02106 L 0.00017 -0.00092 " pathEditMode="relative" rAng="0" ptsTypes="AA">
                                      <p:cBhvr>
                                        <p:cTn id="10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"/>
                                    </p:animMotion>
                                  </p:childTnLst>
                                </p:cTn>
                              </p:par>
                              <p:par>
                                <p:cTn id="10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0.02848 C 0.00781 -0.02454 0.0158 -0.02061 0.01545 -0.01598 C 0.01528 -0.01135 0.00747 -0.00602 -0.00035 -0.0007 " pathEditMode="relative" rAng="0" ptsTypes="aaA">
                                      <p:cBhvr>
                                        <p:cTn id="11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" y="14"/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2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8FFA"/>
                                      </p:to>
                                    </p:animClr>
                                    <p:set>
                                      <p:cBhvr>
                                        <p:cTn id="113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6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21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2000"/>
                            </p:stCondLst>
                            <p:childTnLst>
                              <p:par>
                                <p:cTn id="126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00092 L 0 -0.02199 " pathEditMode="relative" rAng="0" ptsTypes="AA">
                                      <p:cBhvr>
                                        <p:cTn id="127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"/>
                                    </p:animMotion>
                                  </p:childTnLst>
                                </p:cTn>
                              </p:par>
                              <p:par>
                                <p:cTn id="12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9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0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1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2.22222E-6 C -0.00782 -0.00533 -0.01563 -0.01065 -0.01563 -0.01528 C -0.01563 -0.01991 -0.00782 -0.02431 0.00017 -0.02847 " pathEditMode="relative" rAng="0" ptsTypes="aaA">
                                      <p:cBhvr>
                                        <p:cTn id="13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" y="-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4000"/>
                            </p:stCondLst>
                            <p:childTnLst>
                              <p:par>
                                <p:cTn id="13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0.02106 L 0.00017 -0.00092 " pathEditMode="relative" rAng="0" ptsTypes="AA">
                                      <p:cBhvr>
                                        <p:cTn id="13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"/>
                                    </p:animMotion>
                                  </p:childTnLst>
                                </p:cTn>
                              </p:par>
                              <p:par>
                                <p:cTn id="13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0.02848 C 0.00781 -0.02454 0.0158 -0.02061 0.01545 -0.01598 C 0.01528 -0.01135 0.00747 -0.00602 -0.00035 -0.0007 " pathEditMode="relative" rAng="0" ptsTypes="aaA">
                                      <p:cBhvr>
                                        <p:cTn id="13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" y="14"/>
                                    </p:animMotion>
                                  </p:childTnLst>
                                </p:cTn>
                              </p:par>
                              <p:par>
                                <p:cTn id="13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0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8FFA"/>
                                      </p:to>
                                    </p:animClr>
                                    <p:set>
                                      <p:cBhvr>
                                        <p:cTn id="141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2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6000"/>
                            </p:stCondLst>
                            <p:childTnLst>
                              <p:par>
                                <p:cTn id="144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6000"/>
                            </p:stCondLst>
                            <p:childTnLst>
                              <p:par>
                                <p:cTn id="149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16000"/>
                            </p:stCondLst>
                            <p:childTnLst>
                              <p:par>
                                <p:cTn id="154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00092 L 0 -0.02199 " pathEditMode="relative" rAng="0" ptsTypes="AA">
                                      <p:cBhvr>
                                        <p:cTn id="155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"/>
                                    </p:animMotion>
                                  </p:childTnLst>
                                </p:cTn>
                              </p:par>
                              <p:par>
                                <p:cTn id="15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57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58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9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2.22222E-6 C -0.00782 -0.00533 -0.01563 -0.01065 -0.01563 -0.01528 C -0.01563 -0.01991 -0.00782 -0.02431 0.00017 -0.02847 " pathEditMode="relative" rAng="0" ptsTypes="aaA">
                                      <p:cBhvr>
                                        <p:cTn id="16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" y="-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18000"/>
                            </p:stCondLst>
                            <p:childTnLst>
                              <p:par>
                                <p:cTn id="163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0.02106 L 0.00017 -0.00092 " pathEditMode="relative" rAng="0" ptsTypes="AA">
                                      <p:cBhvr>
                                        <p:cTn id="16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"/>
                                    </p:animMotion>
                                  </p:childTnLst>
                                </p:cTn>
                              </p:par>
                              <p:par>
                                <p:cTn id="16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0.02848 C 0.00781 -0.02454 0.0158 -0.02061 0.01545 -0.01598 C 0.01528 -0.01135 0.00747 -0.00602 -0.00035 -0.0007 " pathEditMode="relative" rAng="0" ptsTypes="aaA">
                                      <p:cBhvr>
                                        <p:cTn id="16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" y="14"/>
                                    </p:animMotion>
                                  </p:childTnLst>
                                </p:cTn>
                              </p:par>
                              <p:par>
                                <p:cTn id="16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68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8FFA"/>
                                      </p:to>
                                    </p:animClr>
                                    <p:set>
                                      <p:cBhvr>
                                        <p:cTn id="169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0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20000"/>
                            </p:stCondLst>
                            <p:childTnLst>
                              <p:par>
                                <p:cTn id="172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20000"/>
                            </p:stCondLst>
                            <p:childTnLst>
                              <p:par>
                                <p:cTn id="177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20000"/>
                            </p:stCondLst>
                            <p:childTnLst>
                              <p:par>
                                <p:cTn id="182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00092 L 0 -0.02199 " pathEditMode="relative" rAng="0" ptsTypes="AA">
                                      <p:cBhvr>
                                        <p:cTn id="183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"/>
                                    </p:animMotion>
                                  </p:childTnLst>
                                </p:cTn>
                              </p:par>
                              <p:par>
                                <p:cTn id="18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85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86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7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2.22222E-6 C -0.00782 -0.00533 -0.01563 -0.01065 -0.01563 -0.01528 C -0.01563 -0.01991 -0.00782 -0.02431 0.00017 -0.02847 " pathEditMode="relative" rAng="0" ptsTypes="aaA">
                                      <p:cBhvr>
                                        <p:cTn id="189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" y="-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0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500"/>
                            </p:stCondLst>
                            <p:childTnLst>
                              <p:par>
                                <p:cTn id="20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500"/>
                            </p:stCondLst>
                            <p:childTnLst>
                              <p:par>
                                <p:cTn id="220" presetID="22" presetClass="exit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2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2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24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33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500"/>
                            </p:stCondLst>
                            <p:childTnLst>
                              <p:par>
                                <p:cTn id="23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8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5" grpId="1" animBg="1"/>
      <p:bldP spid="25" grpId="2" animBg="1"/>
      <p:bldP spid="24" grpId="0" animBg="1"/>
      <p:bldP spid="24" grpId="1" animBg="1"/>
      <p:bldP spid="24" grpId="2" animBg="1"/>
      <p:bldP spid="30" grpId="0" animBg="1"/>
      <p:bldP spid="30" grpId="1" animBg="1"/>
      <p:bldP spid="30" grpId="2" animBg="1"/>
      <p:bldP spid="30" grpId="3" animBg="1"/>
      <p:bldP spid="31" grpId="0" animBg="1"/>
      <p:bldP spid="31" grpId="1" animBg="1"/>
      <p:bldP spid="31" grpId="2" animBg="1"/>
      <p:bldP spid="31" grpId="3" animBg="1"/>
      <p:bldP spid="32" grpId="0" animBg="1"/>
      <p:bldP spid="32" grpId="1" animBg="1"/>
      <p:bldP spid="32" grpId="2" animBg="1"/>
      <p:bldP spid="32" grpId="3" animBg="1"/>
      <p:bldP spid="33" grpId="0" animBg="1"/>
      <p:bldP spid="33" grpId="1" animBg="1"/>
      <p:bldP spid="33" grpId="2" animBg="1"/>
      <p:bldP spid="33" grpId="3" animBg="1"/>
      <p:bldP spid="34" grpId="0" animBg="1"/>
      <p:bldP spid="34" grpId="1" animBg="1"/>
      <p:bldP spid="34" grpId="2" animBg="1"/>
      <p:bldP spid="34" grpId="3" animBg="1"/>
      <p:bldP spid="35" grpId="0" animBg="1"/>
      <p:bldP spid="35" grpId="1" animBg="1"/>
      <p:bldP spid="35" grpId="2" animBg="1"/>
      <p:bldP spid="35" grpId="3" animBg="1"/>
      <p:bldP spid="36" grpId="0" animBg="1"/>
      <p:bldP spid="36" grpId="1" animBg="1"/>
      <p:bldP spid="36" grpId="2" animBg="1"/>
      <p:bldP spid="36" grpId="3" animBg="1"/>
      <p:bldP spid="37" grpId="0" animBg="1"/>
      <p:bldP spid="37" grpId="1" animBg="1"/>
      <p:bldP spid="37" grpId="2" animBg="1"/>
      <p:bldP spid="37" grpId="3" animBg="1"/>
      <p:bldP spid="38" grpId="0" animBg="1"/>
      <p:bldP spid="38" grpId="1" animBg="1"/>
      <p:bldP spid="39" grpId="0" animBg="1"/>
      <p:bldP spid="39" grpId="1" animBg="1"/>
      <p:bldP spid="117" grpId="0" animBg="1"/>
      <p:bldP spid="117" grpId="1" animBg="1"/>
      <p:bldP spid="118" grpId="0" animBg="1"/>
      <p:bldP spid="118" grpId="1" animBg="1"/>
      <p:bldP spid="122" grpId="0" animBg="1"/>
      <p:bldP spid="122" grpId="1" animBg="1"/>
      <p:bldP spid="124" grpId="0" animBg="1"/>
      <p:bldP spid="124" grpId="1" animBg="1"/>
      <p:bldP spid="125" grpId="0" animBg="1"/>
      <p:bldP spid="125" grpId="1" animBg="1"/>
      <p:bldP spid="126" grpId="0" animBg="1"/>
      <p:bldP spid="126" grpId="1" animBg="1"/>
      <p:bldP spid="127" grpId="0" animBg="1"/>
      <p:bldP spid="127" grpId="1" animBg="1"/>
      <p:bldP spid="92" grpId="0" animBg="1"/>
      <p:bldP spid="92" grpId="1" animBg="1"/>
      <p:bldP spid="93" grpId="2" animBg="1"/>
      <p:bldP spid="93" grpId="3" animBg="1"/>
      <p:bldP spid="95" grpId="0"/>
      <p:bldP spid="95" grpId="1"/>
      <p:bldP spid="161" grpId="0" animBg="1"/>
      <p:bldP spid="161" grpId="1" animBg="1"/>
    </p:bld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Bildschirmpräsentation (4:3)</PresentationFormat>
  <Paragraphs>9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Funktion einer Wärmepumpe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Funktion einer Wärmepumpe</dc:title>
  <dc:creator>Maximilian</dc:creator>
  <cp:lastModifiedBy>Sabine Bethke</cp:lastModifiedBy>
  <cp:revision>96</cp:revision>
  <dcterms:created xsi:type="dcterms:W3CDTF">2010-03-15T20:33:08Z</dcterms:created>
  <dcterms:modified xsi:type="dcterms:W3CDTF">2012-03-12T23:01:20Z</dcterms:modified>
</cp:coreProperties>
</file>