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8" r:id="rId2"/>
    <p:sldId id="263" r:id="rId3"/>
    <p:sldId id="264" r:id="rId4"/>
    <p:sldId id="291" r:id="rId5"/>
    <p:sldId id="265" r:id="rId6"/>
    <p:sldId id="266" r:id="rId7"/>
    <p:sldId id="267" r:id="rId8"/>
    <p:sldId id="290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6" d="100"/>
          <a:sy n="96" d="100"/>
        </p:scale>
        <p:origin x="90" y="456"/>
      </p:cViewPr>
      <p:guideLst>
        <p:guide orient="horz" pos="2160"/>
        <p:guide pos="2880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15449841-6931-44EF-9383-8453EBF3D8E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3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76A417-E56B-4BC4-92F5-CB503A98E488}" type="slidenum">
              <a:rPr lang="en-US"/>
              <a:pPr/>
              <a:t>1</a:t>
            </a:fld>
            <a:endParaRPr lang="en-US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47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A8D4ED-5706-460A-AC63-3B4C138DA92D}" type="slidenum">
              <a:rPr lang="en-US"/>
              <a:pPr/>
              <a:t>2</a:t>
            </a:fld>
            <a:endParaRPr lang="en-US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471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A9455A-4CE9-407F-9744-869974E1ECB8}" type="slidenum">
              <a:rPr lang="en-US"/>
              <a:pPr/>
              <a:t>3</a:t>
            </a:fld>
            <a:endParaRPr lang="en-US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71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A9455A-4CE9-407F-9744-869974E1ECB8}" type="slidenum">
              <a:rPr lang="en-US"/>
              <a:pPr/>
              <a:t>4</a:t>
            </a:fld>
            <a:endParaRPr lang="en-US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371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E7EF26-25A8-49FC-866A-FC0E7CF4862C}" type="slidenum">
              <a:rPr lang="en-US"/>
              <a:pPr/>
              <a:t>5</a:t>
            </a:fld>
            <a:endParaRPr lang="en-US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45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CE955E-B798-462B-836B-4551685A00A0}" type="slidenum">
              <a:rPr lang="en-US"/>
              <a:pPr/>
              <a:t>6</a:t>
            </a:fld>
            <a:endParaRPr lang="en-US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677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C482F3-29B7-40CB-81D2-421973F8E10E}" type="slidenum">
              <a:rPr lang="en-US"/>
              <a:pPr/>
              <a:t>7</a:t>
            </a:fld>
            <a:endParaRPr lang="en-US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5461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A9455A-4CE9-407F-9744-869974E1ECB8}" type="slidenum">
              <a:rPr lang="en-US"/>
              <a:pPr/>
              <a:t>8</a:t>
            </a:fld>
            <a:endParaRPr lang="en-US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715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1439858-CC37-4519-9B08-E7776CA6DCB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C7B3EE-20EF-40C9-AEC2-65013F0DAAA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0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BB5F72-AFA4-4791-B7FB-F77945A925C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73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DCAEDEE1-9689-4620-95AD-AEC03EB6853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4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59479A-EA77-469D-A68F-C511A7173ED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0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785529-228B-447C-87CF-3757271C67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1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E5ECBC7-7D8A-4017-A7C3-2884537BEC2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2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4B9867-C0B4-4D64-8F0D-5F7C4701047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B5FBE7-5EEF-4EED-A64F-23D92270AC9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4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105748-5722-41D7-907E-2B5DE3F69AD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33D2A9-E747-4CCD-8513-81FFA362772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6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8786AD-FBCA-4C75-A7F2-FBA5352AC23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8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das Format des Titeltextes zu bearbeiten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Gliederungstextes zu bearbeiten</a:t>
            </a:r>
          </a:p>
          <a:p>
            <a:pPr lvl="1"/>
            <a:r>
              <a:rPr lang="en-GB"/>
              <a:t>Zweite Gliederungsebene</a:t>
            </a:r>
          </a:p>
          <a:p>
            <a:pPr lvl="2"/>
            <a:r>
              <a:rPr lang="en-GB"/>
              <a:t>Dritte Gliederungsebene</a:t>
            </a:r>
          </a:p>
          <a:p>
            <a:pPr lvl="3"/>
            <a:r>
              <a:rPr lang="en-GB"/>
              <a:t>Vierte Gliederungsebene</a:t>
            </a:r>
          </a:p>
          <a:p>
            <a:pPr lvl="4"/>
            <a:r>
              <a:rPr lang="en-GB"/>
              <a:t>Fünfte Gliederungsebene</a:t>
            </a:r>
          </a:p>
          <a:p>
            <a:pPr lvl="4"/>
            <a:r>
              <a:rPr lang="en-GB"/>
              <a:t>Sechste Gliederungsebene</a:t>
            </a:r>
          </a:p>
          <a:p>
            <a:pPr lvl="4"/>
            <a:r>
              <a:rPr lang="en-GB"/>
              <a:t>Siebente Gliederungsebene</a:t>
            </a:r>
          </a:p>
          <a:p>
            <a:pPr lvl="4"/>
            <a:r>
              <a:rPr lang="en-GB"/>
              <a:t>Achte Gliederungsebene</a:t>
            </a:r>
          </a:p>
          <a:p>
            <a:pPr lvl="4"/>
            <a:r>
              <a:rPr lang="en-GB"/>
              <a:t>Neunte Gliederungsebene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92AB3F55-41E0-4F40-B56C-C2604074FA49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2pPr>
      <a:lvl3pPr marL="1143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3pPr>
      <a:lvl4pPr marL="1600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4pPr>
      <a:lvl5pPr marL="20574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Dr H. J. van't Hoff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88" y="1595438"/>
            <a:ext cx="3556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5" y="1616075"/>
            <a:ext cx="3556000" cy="551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503238" y="-196454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err="1"/>
              <a:t>Idealfälle</a:t>
            </a:r>
            <a:r>
              <a:rPr lang="en-US" dirty="0"/>
              <a:t> </a:t>
            </a:r>
            <a:r>
              <a:rPr lang="en-US" dirty="0" err="1"/>
              <a:t>ohne</a:t>
            </a:r>
            <a:r>
              <a:rPr lang="en-US" dirty="0"/>
              <a:t> </a:t>
            </a:r>
            <a:r>
              <a:rPr lang="en-US" dirty="0" err="1"/>
              <a:t>freie</a:t>
            </a:r>
            <a:r>
              <a:rPr lang="en-US" dirty="0"/>
              <a:t> VEP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337291" y="1109662"/>
            <a:ext cx="8874486" cy="6143497"/>
            <a:chOff x="337291" y="1109662"/>
            <a:chExt cx="8874486" cy="6143497"/>
          </a:xfrm>
        </p:grpSpPr>
        <p:sp>
          <p:nvSpPr>
            <p:cNvPr id="10277" name="Oval 37"/>
            <p:cNvSpPr>
              <a:spLocks noChangeArrowheads="1"/>
            </p:cNvSpPr>
            <p:nvPr/>
          </p:nvSpPr>
          <p:spPr bwMode="auto">
            <a:xfrm>
              <a:off x="1079872" y="5219997"/>
              <a:ext cx="1008062" cy="1008062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auto">
            <a:xfrm>
              <a:off x="8064648" y="5180440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auto">
            <a:xfrm>
              <a:off x="7090092" y="5193544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auto">
            <a:xfrm>
              <a:off x="7485902" y="4673234"/>
              <a:ext cx="1008063" cy="1008062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1" name="Oval 1"/>
            <p:cNvSpPr>
              <a:spLocks noChangeArrowheads="1"/>
            </p:cNvSpPr>
            <p:nvPr/>
          </p:nvSpPr>
          <p:spPr bwMode="auto">
            <a:xfrm>
              <a:off x="7493612" y="5896402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6" name="Oval 17">
              <a:extLst>
                <a:ext uri="{FF2B5EF4-FFF2-40B4-BE49-F238E27FC236}">
                  <a16:creationId xmlns:a16="http://schemas.microsoft.com/office/drawing/2014/main" id="{68BF91B3-EB6D-4DB0-9F1B-03FEC7F74E2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879065" y="5681296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3" name="Oval 3"/>
            <p:cNvSpPr>
              <a:spLocks noChangeArrowheads="1"/>
            </p:cNvSpPr>
            <p:nvPr/>
          </p:nvSpPr>
          <p:spPr bwMode="auto">
            <a:xfrm>
              <a:off x="3744217" y="5180249"/>
              <a:ext cx="1008063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2" name="Oval 2"/>
            <p:cNvSpPr>
              <a:spLocks noChangeArrowheads="1"/>
            </p:cNvSpPr>
            <p:nvPr/>
          </p:nvSpPr>
          <p:spPr bwMode="auto">
            <a:xfrm>
              <a:off x="4752329" y="5184775"/>
              <a:ext cx="1008063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5" name="Oval 17">
              <a:extLst>
                <a:ext uri="{FF2B5EF4-FFF2-40B4-BE49-F238E27FC236}">
                  <a16:creationId xmlns:a16="http://schemas.microsoft.com/office/drawing/2014/main" id="{0E621166-E8F2-4BCE-B282-B3703638D3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560910" y="5705403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" name="Oval 14">
              <a:extLst>
                <a:ext uri="{FF2B5EF4-FFF2-40B4-BE49-F238E27FC236}">
                  <a16:creationId xmlns:a16="http://schemas.microsoft.com/office/drawing/2014/main" id="{89843860-A0D3-4A03-A6D3-F8DF23027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6940" y="1526095"/>
              <a:ext cx="1008062" cy="1008063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63" name="Oval 15">
              <a:extLst>
                <a:ext uri="{FF2B5EF4-FFF2-40B4-BE49-F238E27FC236}">
                  <a16:creationId xmlns:a16="http://schemas.microsoft.com/office/drawing/2014/main" id="{92B14205-568E-4D4B-92FC-D03B8E1B3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9700" y="2549526"/>
              <a:ext cx="1008062" cy="1008062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4" name="Oval 16">
              <a:extLst>
                <a:ext uri="{FF2B5EF4-FFF2-40B4-BE49-F238E27FC236}">
                  <a16:creationId xmlns:a16="http://schemas.microsoft.com/office/drawing/2014/main" id="{15FACC86-499A-4721-BC37-B0C2731E0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1648" y="2129423"/>
              <a:ext cx="1008062" cy="1008062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10245" name="Oval 5"/>
            <p:cNvSpPr>
              <a:spLocks noChangeArrowheads="1"/>
            </p:cNvSpPr>
            <p:nvPr/>
          </p:nvSpPr>
          <p:spPr bwMode="auto">
            <a:xfrm>
              <a:off x="576263" y="1800225"/>
              <a:ext cx="1008062" cy="1008063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871663" y="1800225"/>
              <a:ext cx="1008062" cy="1008063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1584325" y="2160588"/>
              <a:ext cx="287338" cy="287337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>
                <a:solidFill>
                  <a:srgbClr val="0000FF"/>
                </a:solidFill>
              </a:endParaRPr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auto">
            <a:xfrm>
              <a:off x="1007269" y="2253458"/>
              <a:ext cx="1368425" cy="1587"/>
            </a:xfrm>
            <a:custGeom>
              <a:avLst/>
              <a:gdLst>
                <a:gd name="T0" fmla="*/ 3800 w 3801"/>
                <a:gd name="T1" fmla="*/ 0 h 1"/>
                <a:gd name="T2" fmla="*/ 0 w 380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01" h="1">
                  <a:moveTo>
                    <a:pt x="3800" y="0"/>
                  </a:move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auto">
            <a:xfrm>
              <a:off x="1871663" y="2303463"/>
              <a:ext cx="504825" cy="1587"/>
            </a:xfrm>
            <a:custGeom>
              <a:avLst/>
              <a:gdLst>
                <a:gd name="T0" fmla="*/ 1400 w 1401"/>
                <a:gd name="T1" fmla="*/ 0 h 1"/>
                <a:gd name="T2" fmla="*/ 0 w 140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1" h="1">
                  <a:moveTo>
                    <a:pt x="1400" y="0"/>
                  </a:move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auto">
            <a:xfrm>
              <a:off x="1008063" y="2303463"/>
              <a:ext cx="576262" cy="1587"/>
            </a:xfrm>
            <a:custGeom>
              <a:avLst/>
              <a:gdLst>
                <a:gd name="T0" fmla="*/ 0 w 1601"/>
                <a:gd name="T1" fmla="*/ 0 h 1"/>
                <a:gd name="T2" fmla="*/ 1600 w 160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01" h="1">
                  <a:moveTo>
                    <a:pt x="0" y="0"/>
                  </a:moveTo>
                  <a:lnTo>
                    <a:pt x="160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290225" y="3609420"/>
              <a:ext cx="863600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linear</a:t>
              </a: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1361662" y="1109662"/>
              <a:ext cx="7207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/>
            <a:p>
              <a:pPr algn="ctr"/>
              <a:r>
                <a:rPr lang="de-DE" dirty="0">
                  <a:solidFill>
                    <a:srgbClr val="000000"/>
                  </a:solidFill>
                </a:rPr>
                <a:t>n=2</a:t>
              </a:r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4967217" y="1526095"/>
              <a:ext cx="1008062" cy="1008063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5079977" y="2549526"/>
              <a:ext cx="1008062" cy="1008062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4091925" y="2147095"/>
              <a:ext cx="1008062" cy="1008062"/>
            </a:xfrm>
            <a:prstGeom prst="ellipse">
              <a:avLst/>
            </a:prstGeom>
            <a:solidFill>
              <a:srgbClr val="0000FF"/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 flipV="1">
              <a:off x="5099050" y="2460625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8" name="Freeform 18"/>
            <p:cNvSpPr>
              <a:spLocks/>
            </p:cNvSpPr>
            <p:nvPr/>
          </p:nvSpPr>
          <p:spPr bwMode="auto">
            <a:xfrm>
              <a:off x="4591054" y="2592389"/>
              <a:ext cx="507996" cy="56130"/>
            </a:xfrm>
            <a:custGeom>
              <a:avLst/>
              <a:gdLst>
                <a:gd name="T0" fmla="*/ 0 w 1567"/>
                <a:gd name="T1" fmla="*/ 200 h 201"/>
                <a:gd name="T2" fmla="*/ 1566 w 1567"/>
                <a:gd name="T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67" h="201">
                  <a:moveTo>
                    <a:pt x="0" y="200"/>
                  </a:moveTo>
                  <a:lnTo>
                    <a:pt x="1566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auto">
            <a:xfrm>
              <a:off x="5256213" y="2676525"/>
              <a:ext cx="332697" cy="409068"/>
            </a:xfrm>
            <a:custGeom>
              <a:avLst/>
              <a:gdLst>
                <a:gd name="T0" fmla="*/ 800 w 801"/>
                <a:gd name="T1" fmla="*/ 1166 h 1167"/>
                <a:gd name="T2" fmla="*/ 0 w 801"/>
                <a:gd name="T3" fmla="*/ 0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01" h="1167">
                  <a:moveTo>
                    <a:pt x="800" y="1166"/>
                  </a:move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dirty="0"/>
            </a:p>
          </p:txBody>
        </p:sp>
        <p:sp>
          <p:nvSpPr>
            <p:cNvPr id="10260" name="Freeform 20"/>
            <p:cNvSpPr>
              <a:spLocks/>
            </p:cNvSpPr>
            <p:nvPr/>
          </p:nvSpPr>
          <p:spPr bwMode="auto">
            <a:xfrm>
              <a:off x="5256214" y="1988630"/>
              <a:ext cx="219936" cy="471995"/>
            </a:xfrm>
            <a:custGeom>
              <a:avLst/>
              <a:gdLst>
                <a:gd name="T0" fmla="*/ 600 w 601"/>
                <a:gd name="T1" fmla="*/ 0 h 1235"/>
                <a:gd name="T2" fmla="*/ 0 w 601"/>
                <a:gd name="T3" fmla="*/ 1234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01" h="1235">
                  <a:moveTo>
                    <a:pt x="600" y="0"/>
                  </a:moveTo>
                  <a:lnTo>
                    <a:pt x="0" y="1234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dirty="0"/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auto">
            <a:xfrm>
              <a:off x="4581591" y="1981597"/>
              <a:ext cx="882103" cy="646112"/>
            </a:xfrm>
            <a:custGeom>
              <a:avLst/>
              <a:gdLst>
                <a:gd name="T0" fmla="*/ 0 w 2401"/>
                <a:gd name="T1" fmla="*/ 1600 h 1601"/>
                <a:gd name="T2" fmla="*/ 2400 w 2401"/>
                <a:gd name="T3" fmla="*/ 0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01" h="1601">
                  <a:moveTo>
                    <a:pt x="0" y="1600"/>
                  </a:moveTo>
                  <a:lnTo>
                    <a:pt x="240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7" name="Text Box 27"/>
            <p:cNvSpPr txBox="1">
              <a:spLocks noChangeArrowheads="1"/>
            </p:cNvSpPr>
            <p:nvPr/>
          </p:nvSpPr>
          <p:spPr bwMode="auto">
            <a:xfrm>
              <a:off x="4879961" y="1114425"/>
              <a:ext cx="647700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/>
            <a:p>
              <a:pPr algn="ctr"/>
              <a:r>
                <a:rPr lang="de-DE" dirty="0">
                  <a:solidFill>
                    <a:srgbClr val="000000"/>
                  </a:solidFill>
                </a:rPr>
                <a:t>n=3</a:t>
              </a:r>
            </a:p>
          </p:txBody>
        </p:sp>
        <p:sp>
          <p:nvSpPr>
            <p:cNvPr id="10268" name="Text Box 28"/>
            <p:cNvSpPr txBox="1">
              <a:spLocks noChangeArrowheads="1"/>
            </p:cNvSpPr>
            <p:nvPr/>
          </p:nvSpPr>
          <p:spPr bwMode="auto">
            <a:xfrm>
              <a:off x="4087799" y="3622675"/>
              <a:ext cx="22320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trigonal planar</a:t>
              </a:r>
            </a:p>
          </p:txBody>
        </p:sp>
        <p:sp>
          <p:nvSpPr>
            <p:cNvPr id="10274" name="Text Box 34"/>
            <p:cNvSpPr txBox="1">
              <a:spLocks noChangeArrowheads="1"/>
            </p:cNvSpPr>
            <p:nvPr/>
          </p:nvSpPr>
          <p:spPr bwMode="auto">
            <a:xfrm>
              <a:off x="7580127" y="1116608"/>
              <a:ext cx="7207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/>
            <a:p>
              <a:pPr algn="ctr"/>
              <a:r>
                <a:rPr lang="de-DE" dirty="0">
                  <a:solidFill>
                    <a:srgbClr val="000000"/>
                  </a:solidFill>
                </a:rPr>
                <a:t>n=4</a:t>
              </a:r>
            </a:p>
          </p:txBody>
        </p:sp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6829531" y="3609420"/>
              <a:ext cx="2160587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tetraedrisch</a:t>
              </a:r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auto">
            <a:xfrm>
              <a:off x="1167633" y="4714908"/>
              <a:ext cx="1008063" cy="1008062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t"/>
            <a:lstStyle/>
            <a:p>
              <a:pPr algn="ctr"/>
              <a:r>
                <a:rPr lang="de-DE" dirty="0" err="1" smtClean="0">
                  <a:solidFill>
                    <a:schemeClr val="bg1"/>
                  </a:solidFill>
                </a:rPr>
                <a:t>eq</a:t>
              </a:r>
              <a:endParaRPr lang="de-DE" dirty="0">
                <a:solidFill>
                  <a:schemeClr val="bg1"/>
                </a:solidFill>
              </a:endParaRPr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auto">
            <a:xfrm>
              <a:off x="1578795" y="5708667"/>
              <a:ext cx="1008063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b"/>
            <a:lstStyle/>
            <a:p>
              <a:pPr algn="r"/>
              <a:r>
                <a:rPr lang="de-DE" dirty="0" err="1" smtClean="0">
                  <a:solidFill>
                    <a:schemeClr val="bg1"/>
                  </a:solidFill>
                </a:rPr>
                <a:t>eq</a:t>
              </a:r>
              <a:endParaRPr lang="de-DE" dirty="0">
                <a:solidFill>
                  <a:schemeClr val="bg1"/>
                </a:solidFill>
              </a:endParaRPr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auto">
            <a:xfrm>
              <a:off x="513340" y="5530197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eq</a:t>
              </a:r>
              <a:endParaRPr lang="de-DE" dirty="0">
                <a:solidFill>
                  <a:schemeClr val="bg1"/>
                </a:solidFill>
              </a:endParaRPr>
            </a:p>
          </p:txBody>
        </p:sp>
        <p:sp>
          <p:nvSpPr>
            <p:cNvPr id="10286" name="Text Box 46"/>
            <p:cNvSpPr txBox="1">
              <a:spLocks noChangeArrowheads="1"/>
            </p:cNvSpPr>
            <p:nvPr/>
          </p:nvSpPr>
          <p:spPr bwMode="auto">
            <a:xfrm>
              <a:off x="1290225" y="4325577"/>
              <a:ext cx="7207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n=5</a:t>
              </a:r>
            </a:p>
          </p:txBody>
        </p:sp>
        <p:sp>
          <p:nvSpPr>
            <p:cNvPr id="10287" name="Text Box 47"/>
            <p:cNvSpPr txBox="1">
              <a:spLocks noChangeArrowheads="1"/>
            </p:cNvSpPr>
            <p:nvPr/>
          </p:nvSpPr>
          <p:spPr bwMode="auto">
            <a:xfrm>
              <a:off x="337291" y="6907084"/>
              <a:ext cx="2519363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trigonal bipyramidal</a:t>
              </a:r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auto">
            <a:xfrm>
              <a:off x="4158248" y="4695098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10291" name="Text Box 51"/>
            <p:cNvSpPr txBox="1">
              <a:spLocks noChangeArrowheads="1"/>
            </p:cNvSpPr>
            <p:nvPr/>
          </p:nvSpPr>
          <p:spPr bwMode="auto">
            <a:xfrm>
              <a:off x="4297422" y="4326713"/>
              <a:ext cx="7207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/>
            <a:p>
              <a:pPr algn="ctr"/>
              <a:r>
                <a:rPr lang="de-DE" dirty="0">
                  <a:solidFill>
                    <a:srgbClr val="000000"/>
                  </a:solidFill>
                </a:rPr>
                <a:t>n=5</a:t>
              </a:r>
            </a:p>
          </p:txBody>
        </p:sp>
        <p:sp>
          <p:nvSpPr>
            <p:cNvPr id="10292" name="Text Box 52"/>
            <p:cNvSpPr txBox="1">
              <a:spLocks noChangeArrowheads="1"/>
            </p:cNvSpPr>
            <p:nvPr/>
          </p:nvSpPr>
          <p:spPr bwMode="auto">
            <a:xfrm>
              <a:off x="3160629" y="6892795"/>
              <a:ext cx="3024188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tetragonal pyramidal</a:t>
              </a:r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auto">
            <a:xfrm>
              <a:off x="7998519" y="5498749"/>
              <a:ext cx="1008063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auto">
            <a:xfrm>
              <a:off x="6990457" y="5498749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98" name="Text Box 58"/>
            <p:cNvSpPr txBox="1">
              <a:spLocks noChangeArrowheads="1"/>
            </p:cNvSpPr>
            <p:nvPr/>
          </p:nvSpPr>
          <p:spPr bwMode="auto">
            <a:xfrm>
              <a:off x="7342897" y="4332198"/>
              <a:ext cx="1295400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n=6</a:t>
              </a:r>
            </a:p>
          </p:txBody>
        </p:sp>
        <p:sp>
          <p:nvSpPr>
            <p:cNvPr id="10299" name="Text Box 59"/>
            <p:cNvSpPr txBox="1">
              <a:spLocks noChangeArrowheads="1"/>
            </p:cNvSpPr>
            <p:nvPr/>
          </p:nvSpPr>
          <p:spPr bwMode="auto">
            <a:xfrm>
              <a:off x="6763852" y="6897187"/>
              <a:ext cx="24479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60876" rIns="90000" bIns="45000"/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 Unicode MS" panose="020B0604020202020204" pitchFamily="34" charset="-128"/>
                </a:defRPr>
              </a:lvl9pPr>
            </a:lstStyle>
            <a:p>
              <a:pPr algn="ctr"/>
              <a:r>
                <a:rPr lang="de-DE" dirty="0"/>
                <a:t>oktaedrisch</a:t>
              </a:r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021ADC23-0BEE-4BD4-801B-FF847DEC9C83}"/>
                </a:ext>
              </a:extLst>
            </p:cNvPr>
            <p:cNvSpPr>
              <a:spLocks/>
            </p:cNvSpPr>
            <p:nvPr/>
          </p:nvSpPr>
          <p:spPr bwMode="auto">
            <a:xfrm rot="17834777">
              <a:off x="5089826" y="2239683"/>
              <a:ext cx="912774" cy="586938"/>
            </a:xfrm>
            <a:custGeom>
              <a:avLst/>
              <a:gdLst>
                <a:gd name="T0" fmla="*/ 0 w 2401"/>
                <a:gd name="T1" fmla="*/ 1600 h 1601"/>
                <a:gd name="T2" fmla="*/ 2400 w 2401"/>
                <a:gd name="T3" fmla="*/ 0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01" h="1601">
                  <a:moveTo>
                    <a:pt x="0" y="1600"/>
                  </a:moveTo>
                  <a:lnTo>
                    <a:pt x="240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62228205-15E5-4250-97B4-3F9665838490}"/>
                </a:ext>
              </a:extLst>
            </p:cNvPr>
            <p:cNvSpPr>
              <a:spLocks/>
            </p:cNvSpPr>
            <p:nvPr/>
          </p:nvSpPr>
          <p:spPr bwMode="auto">
            <a:xfrm rot="17834777" flipH="1">
              <a:off x="5053714" y="2342930"/>
              <a:ext cx="63073" cy="1079267"/>
            </a:xfrm>
            <a:custGeom>
              <a:avLst/>
              <a:gdLst>
                <a:gd name="T0" fmla="*/ 0 w 2401"/>
                <a:gd name="T1" fmla="*/ 1600 h 1601"/>
                <a:gd name="T2" fmla="*/ 2400 w 2401"/>
                <a:gd name="T3" fmla="*/ 0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01" h="1601">
                  <a:moveTo>
                    <a:pt x="0" y="1600"/>
                  </a:moveTo>
                  <a:lnTo>
                    <a:pt x="2400" y="0"/>
                  </a:lnTo>
                </a:path>
              </a:pathLst>
            </a:custGeom>
            <a:noFill/>
            <a:ln w="9525" cap="flat">
              <a:solidFill>
                <a:srgbClr val="FF00FF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Oval 17">
              <a:extLst>
                <a:ext uri="{FF2B5EF4-FFF2-40B4-BE49-F238E27FC236}">
                  <a16:creationId xmlns:a16="http://schemas.microsoft.com/office/drawing/2014/main" id="{CB2BF6DC-D278-454E-9A7E-39CDDDC9D51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794161" y="2467274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72" name="Oval 32"/>
            <p:cNvSpPr>
              <a:spLocks noChangeArrowheads="1"/>
            </p:cNvSpPr>
            <p:nvPr/>
          </p:nvSpPr>
          <p:spPr bwMode="auto">
            <a:xfrm>
              <a:off x="7390827" y="2088357"/>
              <a:ext cx="1008062" cy="1008063"/>
            </a:xfrm>
            <a:prstGeom prst="ellipse">
              <a:avLst/>
            </a:prstGeom>
            <a:solidFill>
              <a:srgbClr val="0000FF">
                <a:alpha val="8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7" name="Oval 17">
              <a:extLst>
                <a:ext uri="{FF2B5EF4-FFF2-40B4-BE49-F238E27FC236}">
                  <a16:creationId xmlns:a16="http://schemas.microsoft.com/office/drawing/2014/main" id="{AD756FA7-5695-4B05-B657-91DB1B941B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91806" y="5722143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auto">
            <a:xfrm>
              <a:off x="4675506" y="5646921"/>
              <a:ext cx="1008062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auto">
            <a:xfrm>
              <a:off x="3668236" y="5661939"/>
              <a:ext cx="1008063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auto">
            <a:xfrm>
              <a:off x="1079872" y="5364062"/>
              <a:ext cx="1008063" cy="1008063"/>
            </a:xfrm>
            <a:prstGeom prst="ellipse">
              <a:avLst/>
            </a:prstGeom>
            <a:solidFill>
              <a:srgbClr val="0000FF">
                <a:alpha val="40000"/>
              </a:srgbClr>
            </a:solidFill>
            <a:ln w="9525" cap="flat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dirty="0" err="1" smtClean="0">
                  <a:solidFill>
                    <a:schemeClr val="bg1"/>
                  </a:solidFill>
                </a:rPr>
                <a:t>ax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Oval 1"/>
          <p:cNvSpPr>
            <a:spLocks noChangeArrowheads="1"/>
          </p:cNvSpPr>
          <p:nvPr/>
        </p:nvSpPr>
        <p:spPr bwMode="auto">
          <a:xfrm>
            <a:off x="4248150" y="4273550"/>
            <a:ext cx="1944688" cy="1944688"/>
          </a:xfrm>
          <a:prstGeom prst="ellipse">
            <a:avLst/>
          </a:prstGeom>
          <a:solidFill>
            <a:srgbClr val="0000FF"/>
          </a:solidFill>
          <a:ln w="9525" cap="flat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3345657" y="2533484"/>
            <a:ext cx="1944688" cy="1944688"/>
          </a:xfrm>
          <a:prstGeom prst="ellipse">
            <a:avLst/>
          </a:prstGeom>
          <a:solidFill>
            <a:srgbClr val="0000FF"/>
          </a:solidFill>
          <a:ln w="9525" cap="flat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2303463" y="4202113"/>
            <a:ext cx="1944687" cy="1944687"/>
          </a:xfrm>
          <a:prstGeom prst="ellipse">
            <a:avLst/>
          </a:prstGeom>
          <a:solidFill>
            <a:srgbClr val="0000FF"/>
          </a:solidFill>
          <a:ln w="9525" cap="flat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130675" y="4491038"/>
            <a:ext cx="287338" cy="28733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194046" y="6944080"/>
            <a:ext cx="21605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de-DE" sz="2600">
                <a:cs typeface="Arial" panose="020B0604020202020204" pitchFamily="34" charset="0"/>
              </a:rPr>
              <a:t>ɛ = 120°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title"/>
          </p:nvPr>
        </p:nvSpPr>
        <p:spPr>
          <a:xfrm>
            <a:off x="504825" y="301625"/>
            <a:ext cx="9070975" cy="1262063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/>
              <a:t>Einfluss eines freien VEPs auf den Bindungswinkel</a:t>
            </a: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 flipH="1">
            <a:off x="1367904" y="4621584"/>
            <a:ext cx="2906437" cy="1651205"/>
          </a:xfrm>
          <a:prstGeom prst="line">
            <a:avLst/>
          </a:prstGeom>
          <a:noFill/>
          <a:ln w="1587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274340" y="4617028"/>
            <a:ext cx="2755109" cy="1668628"/>
          </a:xfrm>
          <a:prstGeom prst="line">
            <a:avLst/>
          </a:prstGeom>
          <a:noFill/>
          <a:ln w="1587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525B45A0-857B-49BC-B756-CE32759C6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0491" y="1707728"/>
            <a:ext cx="6477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n=3</a:t>
            </a: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1244D3AF-81DF-44B6-82A2-99A75B48A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329" y="1998496"/>
            <a:ext cx="22320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de-DE" dirty="0"/>
              <a:t>trigonal planar</a:t>
            </a:r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6DF89B85-8376-4B80-B4AB-FC1EB03A6067}"/>
              </a:ext>
            </a:extLst>
          </p:cNvPr>
          <p:cNvSpPr/>
          <p:nvPr/>
        </p:nvSpPr>
        <p:spPr bwMode="auto">
          <a:xfrm>
            <a:off x="1359408" y="6272784"/>
            <a:ext cx="5669280" cy="652277"/>
          </a:xfrm>
          <a:custGeom>
            <a:avLst/>
            <a:gdLst>
              <a:gd name="connsiteX0" fmla="*/ 0 w 5669280"/>
              <a:gd name="connsiteY0" fmla="*/ 0 h 652277"/>
              <a:gd name="connsiteX1" fmla="*/ 2828544 w 5669280"/>
              <a:gd name="connsiteY1" fmla="*/ 652272 h 652277"/>
              <a:gd name="connsiteX2" fmla="*/ 5669280 w 5669280"/>
              <a:gd name="connsiteY2" fmla="*/ 12192 h 652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69280" h="652277">
                <a:moveTo>
                  <a:pt x="0" y="0"/>
                </a:moveTo>
                <a:cubicBezTo>
                  <a:pt x="941832" y="325120"/>
                  <a:pt x="1883664" y="650240"/>
                  <a:pt x="2828544" y="652272"/>
                </a:cubicBezTo>
                <a:cubicBezTo>
                  <a:pt x="3773424" y="654304"/>
                  <a:pt x="5176520" y="135128"/>
                  <a:pt x="5669280" y="12192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2756066" y="1577879"/>
            <a:ext cx="3024188" cy="2913159"/>
          </a:xfrm>
          <a:prstGeom prst="ellipse">
            <a:avLst/>
          </a:prstGeom>
          <a:solidFill>
            <a:srgbClr val="00FFFF"/>
          </a:solidFill>
          <a:ln w="9525" cap="flat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130675" y="4491038"/>
            <a:ext cx="287338" cy="28733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182087" y="6993291"/>
            <a:ext cx="21605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de-DE" sz="2600" dirty="0">
                <a:cs typeface="Arial" panose="020B0604020202020204" pitchFamily="34" charset="0"/>
              </a:rPr>
              <a:t>ɛ &lt; 120°</a:t>
            </a:r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6480472" y="5508029"/>
            <a:ext cx="394134" cy="382690"/>
          </a:xfrm>
          <a:custGeom>
            <a:avLst/>
            <a:gdLst>
              <a:gd name="T0" fmla="*/ 1400 w 1401"/>
              <a:gd name="T1" fmla="*/ 0 h 1601"/>
              <a:gd name="T2" fmla="*/ 0 w 1401"/>
              <a:gd name="T3" fmla="*/ 1600 h 16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1" h="1601">
                <a:moveTo>
                  <a:pt x="1400" y="0"/>
                </a:moveTo>
                <a:lnTo>
                  <a:pt x="0" y="1600"/>
                </a:lnTo>
              </a:path>
            </a:pathLst>
          </a:custGeom>
          <a:noFill/>
          <a:ln w="69850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BB9F06FE-F06C-4A80-8C41-3397DBAD5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160" y="4346175"/>
            <a:ext cx="1728000" cy="1728000"/>
          </a:xfrm>
          <a:prstGeom prst="ellipse">
            <a:avLst/>
          </a:prstGeom>
          <a:solidFill>
            <a:srgbClr val="0000FF"/>
          </a:solidFill>
          <a:ln w="9525" cap="flat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6" name="Oval 3">
            <a:extLst>
              <a:ext uri="{FF2B5EF4-FFF2-40B4-BE49-F238E27FC236}">
                <a16:creationId xmlns:a16="http://schemas.microsoft.com/office/drawing/2014/main" id="{E3C3FBFF-6C5A-40E3-A532-CEC80DE1C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4381" y="4343792"/>
            <a:ext cx="1728000" cy="1728000"/>
          </a:xfrm>
          <a:prstGeom prst="ellipse">
            <a:avLst/>
          </a:prstGeom>
          <a:solidFill>
            <a:srgbClr val="0000FF"/>
          </a:solidFill>
          <a:ln w="9525" cap="flat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Line 5">
            <a:extLst>
              <a:ext uri="{FF2B5EF4-FFF2-40B4-BE49-F238E27FC236}">
                <a16:creationId xmlns:a16="http://schemas.microsoft.com/office/drawing/2014/main" id="{D1F0E3E1-9884-4AF9-A959-39ADE6AE5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4341" y="4617028"/>
            <a:ext cx="2617200" cy="1827104"/>
          </a:xfrm>
          <a:prstGeom prst="line">
            <a:avLst/>
          </a:prstGeom>
          <a:noFill/>
          <a:ln w="1587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Line 6">
            <a:extLst>
              <a:ext uri="{FF2B5EF4-FFF2-40B4-BE49-F238E27FC236}">
                <a16:creationId xmlns:a16="http://schemas.microsoft.com/office/drawing/2014/main" id="{4B4CC1DB-1AD8-4651-810C-E13A8BECC9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55935" y="4617028"/>
            <a:ext cx="2618404" cy="1827105"/>
          </a:xfrm>
          <a:prstGeom prst="line">
            <a:avLst/>
          </a:prstGeom>
          <a:noFill/>
          <a:ln w="1587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3566D68B-C8B4-4ED7-9AB0-54F8E38EC2CC}"/>
              </a:ext>
            </a:extLst>
          </p:cNvPr>
          <p:cNvSpPr/>
          <p:nvPr/>
        </p:nvSpPr>
        <p:spPr bwMode="auto">
          <a:xfrm>
            <a:off x="1651000" y="6446520"/>
            <a:ext cx="5247640" cy="487680"/>
          </a:xfrm>
          <a:custGeom>
            <a:avLst/>
            <a:gdLst>
              <a:gd name="connsiteX0" fmla="*/ 0 w 5247640"/>
              <a:gd name="connsiteY0" fmla="*/ 0 h 487680"/>
              <a:gd name="connsiteX1" fmla="*/ 2651760 w 5247640"/>
              <a:gd name="connsiteY1" fmla="*/ 487680 h 487680"/>
              <a:gd name="connsiteX2" fmla="*/ 5247640 w 5247640"/>
              <a:gd name="connsiteY2" fmla="*/ 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7640" h="487680">
                <a:moveTo>
                  <a:pt x="0" y="0"/>
                </a:moveTo>
                <a:cubicBezTo>
                  <a:pt x="888576" y="243840"/>
                  <a:pt x="1777153" y="487680"/>
                  <a:pt x="2651760" y="487680"/>
                </a:cubicBezTo>
                <a:cubicBezTo>
                  <a:pt x="3526367" y="487680"/>
                  <a:pt x="4387003" y="243840"/>
                  <a:pt x="5247640" y="0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34" name="Freeform 12">
            <a:extLst>
              <a:ext uri="{FF2B5EF4-FFF2-40B4-BE49-F238E27FC236}">
                <a16:creationId xmlns:a16="http://schemas.microsoft.com/office/drawing/2014/main" id="{5BC151FC-2062-49F1-9973-EAA7397262B8}"/>
              </a:ext>
            </a:extLst>
          </p:cNvPr>
          <p:cNvSpPr>
            <a:spLocks/>
          </p:cNvSpPr>
          <p:nvPr/>
        </p:nvSpPr>
        <p:spPr bwMode="auto">
          <a:xfrm flipH="1">
            <a:off x="1674752" y="5530580"/>
            <a:ext cx="394134" cy="382690"/>
          </a:xfrm>
          <a:custGeom>
            <a:avLst/>
            <a:gdLst>
              <a:gd name="T0" fmla="*/ 1400 w 1401"/>
              <a:gd name="T1" fmla="*/ 0 h 1601"/>
              <a:gd name="T2" fmla="*/ 0 w 1401"/>
              <a:gd name="T3" fmla="*/ 1600 h 16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1" h="1601">
                <a:moveTo>
                  <a:pt x="1400" y="0"/>
                </a:moveTo>
                <a:lnTo>
                  <a:pt x="0" y="1600"/>
                </a:lnTo>
              </a:path>
            </a:pathLst>
          </a:custGeom>
          <a:noFill/>
          <a:ln w="69850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" name="Text Box 27">
            <a:extLst>
              <a:ext uri="{FF2B5EF4-FFF2-40B4-BE49-F238E27FC236}">
                <a16:creationId xmlns:a16="http://schemas.microsoft.com/office/drawing/2014/main" id="{B74CE264-5B79-40A7-B574-6D57CA6E6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21" y="727210"/>
            <a:ext cx="6477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n=3</a:t>
            </a:r>
          </a:p>
        </p:txBody>
      </p:sp>
      <p:sp>
        <p:nvSpPr>
          <p:cNvPr id="36" name="Text Box 28">
            <a:extLst>
              <a:ext uri="{FF2B5EF4-FFF2-40B4-BE49-F238E27FC236}">
                <a16:creationId xmlns:a16="http://schemas.microsoft.com/office/drawing/2014/main" id="{6558F016-B2AF-4CA5-9C6C-5B2CC74F0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223" y="1065547"/>
            <a:ext cx="2684695" cy="32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de-DE" dirty="0"/>
              <a:t>trigonal planar verzerrt</a:t>
            </a:r>
          </a:p>
        </p:txBody>
      </p:sp>
    </p:spTree>
    <p:extLst>
      <p:ext uri="{BB962C8B-B14F-4D97-AF65-F5344CB8AC3E}">
        <p14:creationId xmlns:p14="http://schemas.microsoft.com/office/powerpoint/2010/main" val="194395431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Trigonale Bipyramide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63600" y="1655763"/>
            <a:ext cx="87122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r>
              <a:rPr lang="de-DE"/>
              <a:t>Da es keinen regulären Pentaeder gibt, sind bei Verbindungen mit n = 5 schon im Idealfall die fünf VEP nicht äquivalent.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80" y="2333873"/>
            <a:ext cx="2538829" cy="2887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" y="5480050"/>
            <a:ext cx="20955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975" y="5472113"/>
            <a:ext cx="209550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5264150"/>
            <a:ext cx="2039937" cy="157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256" y="2279618"/>
            <a:ext cx="3876675" cy="275596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Tetragonale Pyramide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76263" y="1525588"/>
            <a:ext cx="87122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r>
              <a:rPr lang="de-DE"/>
              <a:t>Auch die tetragonale Pyramide ist nach VSEPR-Konzept als Struktur denkbar (n=5).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600450" y="2133600"/>
            <a:ext cx="54721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r>
              <a:rPr lang="de-DE"/>
              <a:t>Ein freies VEP nimmt immer die apikale Position ein (Pyramidenspitze).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2203450"/>
            <a:ext cx="2408237" cy="211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76263" y="4886325"/>
            <a:ext cx="87122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r>
              <a:rPr lang="de-DE" dirty="0"/>
              <a:t>Für SF</a:t>
            </a:r>
            <a:r>
              <a:rPr lang="de-DE" baseline="-33000" dirty="0"/>
              <a:t>4</a:t>
            </a:r>
            <a:r>
              <a:rPr lang="de-DE" dirty="0"/>
              <a:t> ist die tetragonale Pyramide nur wenige Kilojoule pro Mol ungünstiger, als die trigonale </a:t>
            </a:r>
            <a:r>
              <a:rPr lang="de-DE" dirty="0" err="1"/>
              <a:t>Bipyramide</a:t>
            </a:r>
            <a:r>
              <a:rPr lang="de-DE" dirty="0"/>
              <a:t>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76263" y="5751513"/>
            <a:ext cx="84232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r>
              <a:rPr lang="de-DE"/>
              <a:t>Für die Verbindung SH</a:t>
            </a:r>
            <a:r>
              <a:rPr lang="de-DE" baseline="-33000"/>
              <a:t>4</a:t>
            </a:r>
            <a:r>
              <a:rPr lang="de-DE"/>
              <a:t> wird nach umfangreichen Rechnungen die Struktur einer tetragonalen Pyramide erwartet.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Oktaeder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47700" y="1511300"/>
            <a:ext cx="8280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r>
              <a:rPr lang="de-DE" dirty="0"/>
              <a:t>Wenn in einem Molekül (n=6) zwei freie VEP vorkommen, werden sie auf </a:t>
            </a:r>
            <a:r>
              <a:rPr lang="de-DE" dirty="0" err="1"/>
              <a:t>entgegengesetzen</a:t>
            </a:r>
            <a:r>
              <a:rPr lang="de-DE" dirty="0"/>
              <a:t> Seiten des Moleküls stehen.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153096"/>
            <a:ext cx="2954338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194" y="4498278"/>
            <a:ext cx="29400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00" y="2375187"/>
            <a:ext cx="3352800" cy="269748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Oval 1"/>
          <p:cNvSpPr>
            <a:spLocks noChangeArrowheads="1"/>
          </p:cNvSpPr>
          <p:nvPr/>
        </p:nvSpPr>
        <p:spPr bwMode="auto">
          <a:xfrm>
            <a:off x="4979492" y="4273550"/>
            <a:ext cx="1944688" cy="1944688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4076999" y="2533484"/>
            <a:ext cx="1944688" cy="1944688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3034805" y="4202113"/>
            <a:ext cx="1944687" cy="194468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862017" y="4491038"/>
            <a:ext cx="287338" cy="287337"/>
          </a:xfrm>
          <a:prstGeom prst="ellipse">
            <a:avLst/>
          </a:prstGeom>
          <a:solidFill>
            <a:srgbClr val="0000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1" name="Freeform 7"/>
          <p:cNvSpPr>
            <a:spLocks noChangeArrowheads="1"/>
          </p:cNvSpPr>
          <p:nvPr/>
        </p:nvSpPr>
        <p:spPr bwMode="auto">
          <a:xfrm>
            <a:off x="2293836" y="6285655"/>
            <a:ext cx="5338764" cy="808141"/>
          </a:xfrm>
          <a:custGeom>
            <a:avLst/>
            <a:gdLst>
              <a:gd name="T0" fmla="*/ 0 w 14801"/>
              <a:gd name="T1" fmla="*/ 0 h 2201"/>
              <a:gd name="T2" fmla="*/ 14800 w 14801"/>
              <a:gd name="T3" fmla="*/ 400 h 22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801" h="2201">
                <a:moveTo>
                  <a:pt x="0" y="0"/>
                </a:moveTo>
                <a:cubicBezTo>
                  <a:pt x="7200" y="2200"/>
                  <a:pt x="14800" y="400"/>
                  <a:pt x="14800" y="400"/>
                </a:cubicBez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3513435" y="1576554"/>
            <a:ext cx="3024188" cy="2913159"/>
          </a:xfrm>
          <a:prstGeom prst="ellipse">
            <a:avLst/>
          </a:prstGeom>
          <a:solidFill>
            <a:srgbClr val="FF00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2387105" y="5210175"/>
            <a:ext cx="504825" cy="647700"/>
          </a:xfrm>
          <a:custGeom>
            <a:avLst/>
            <a:gdLst>
              <a:gd name="T0" fmla="*/ 0 w 1401"/>
              <a:gd name="T1" fmla="*/ 0 h 1801"/>
              <a:gd name="T2" fmla="*/ 1400 w 1401"/>
              <a:gd name="T3" fmla="*/ 1800 h 18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1" h="1801">
                <a:moveTo>
                  <a:pt x="0" y="0"/>
                </a:moveTo>
                <a:lnTo>
                  <a:pt x="1400" y="180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959844" y="6948189"/>
            <a:ext cx="21605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de-DE" sz="2600" dirty="0">
                <a:cs typeface="Arial" panose="020B0604020202020204" pitchFamily="34" charset="0"/>
              </a:rPr>
              <a:t>ɛ &lt; 120°</a:t>
            </a:r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7067055" y="5354638"/>
            <a:ext cx="504825" cy="576262"/>
          </a:xfrm>
          <a:custGeom>
            <a:avLst/>
            <a:gdLst>
              <a:gd name="T0" fmla="*/ 1400 w 1401"/>
              <a:gd name="T1" fmla="*/ 0 h 1601"/>
              <a:gd name="T2" fmla="*/ 0 w 1401"/>
              <a:gd name="T3" fmla="*/ 1600 h 16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1" h="1601">
                <a:moveTo>
                  <a:pt x="1400" y="0"/>
                </a:moveTo>
                <a:lnTo>
                  <a:pt x="0" y="160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title"/>
          </p:nvPr>
        </p:nvSpPr>
        <p:spPr>
          <a:xfrm>
            <a:off x="505841" y="179437"/>
            <a:ext cx="9070975" cy="1262063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err="1"/>
              <a:t>Einfluss</a:t>
            </a:r>
            <a:r>
              <a:rPr lang="en-US" sz="3600" dirty="0"/>
              <a:t> </a:t>
            </a:r>
            <a:r>
              <a:rPr lang="en-US" sz="3600" dirty="0" err="1"/>
              <a:t>eines</a:t>
            </a:r>
            <a:r>
              <a:rPr lang="en-US" sz="3600" dirty="0"/>
              <a:t> </a:t>
            </a:r>
            <a:r>
              <a:rPr lang="en-US" sz="3600" dirty="0" err="1"/>
              <a:t>freien</a:t>
            </a:r>
            <a:r>
              <a:rPr lang="en-US" sz="3600" dirty="0"/>
              <a:t> VEPs auf den </a:t>
            </a:r>
            <a:r>
              <a:rPr lang="en-US" sz="3600" dirty="0" err="1"/>
              <a:t>Bindungswinkel</a:t>
            </a:r>
            <a:endParaRPr lang="en-US" sz="3600" dirty="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2314080" y="4633913"/>
            <a:ext cx="2667000" cy="1655762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5050930" y="4633913"/>
            <a:ext cx="2592387" cy="18002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animBg="1"/>
      <p:bldP spid="11266" grpId="0" animBg="1"/>
      <p:bldP spid="11267" grpId="0" animBg="1"/>
      <p:bldP spid="11271" grpId="0" animBg="1"/>
      <p:bldP spid="11273" grpId="0" animBg="1"/>
      <p:bldP spid="11274" grpId="0" animBg="1"/>
      <p:bldP spid="11276" grpId="0" animBg="1"/>
      <p:bldP spid="11270" grpId="0" animBg="1"/>
      <p:bldP spid="1126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VSEPR Konzept</Template>
  <TotalTime>0</TotalTime>
  <Words>178</Words>
  <Application>Microsoft Office PowerPoint</Application>
  <PresentationFormat>Benutzerdefiniert</PresentationFormat>
  <Paragraphs>44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Arial Unicode MS</vt:lpstr>
      <vt:lpstr>Times New Roman</vt:lpstr>
      <vt:lpstr>Office Theme</vt:lpstr>
      <vt:lpstr>Dr H. J. van't Hoff</vt:lpstr>
      <vt:lpstr>Idealfälle ohne freie VEP</vt:lpstr>
      <vt:lpstr>Einfluss eines freien VEPs auf den Bindungswinkel</vt:lpstr>
      <vt:lpstr>PowerPoint-Präsentation</vt:lpstr>
      <vt:lpstr>Trigonale Bipyramide</vt:lpstr>
      <vt:lpstr>Tetragonale Pyramide</vt:lpstr>
      <vt:lpstr>Oktaeder</vt:lpstr>
      <vt:lpstr>Einfluss eines freien VEPs auf den Bindungswinkel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Benjamin Past</dc:creator>
  <cp:lastModifiedBy>Walter Wagner</cp:lastModifiedBy>
  <cp:revision>35</cp:revision>
  <cp:lastPrinted>1601-01-01T00:00:00Z</cp:lastPrinted>
  <dcterms:created xsi:type="dcterms:W3CDTF">2013-11-06T14:59:53Z</dcterms:created>
  <dcterms:modified xsi:type="dcterms:W3CDTF">2021-11-23T09:54:37Z</dcterms:modified>
</cp:coreProperties>
</file>