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85" r:id="rId13"/>
    <p:sldId id="286" r:id="rId14"/>
    <p:sldId id="288" r:id="rId15"/>
    <p:sldId id="289" r:id="rId16"/>
    <p:sldId id="287" r:id="rId17"/>
    <p:sldId id="290" r:id="rId18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panose="020B0604020202020204" pitchFamily="34" charset="-128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panose="020B0604020202020204" pitchFamily="34" charset="-128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panose="020B0604020202020204" pitchFamily="34" charset="-128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panose="020B0604020202020204" pitchFamily="34" charset="-128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panose="020B0604020202020204" pitchFamily="34" charset="-128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panose="020B0604020202020204" pitchFamily="34" charset="-128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panose="020B0604020202020204" pitchFamily="34" charset="-128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panose="020B0604020202020204" pitchFamily="34" charset="-128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 Unicode MS" panose="020B0604020202020204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FF"/>
    <a:srgbClr val="00FFFF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>
      <p:cViewPr varScale="1">
        <p:scale>
          <a:sx n="96" d="100"/>
          <a:sy n="96" d="100"/>
        </p:scale>
        <p:origin x="90" y="456"/>
      </p:cViewPr>
      <p:guideLst>
        <p:guide orient="horz" pos="2160"/>
        <p:guide pos="2880"/>
        <p:guide pos="3175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15449841-6931-44EF-9383-8453EBF3D8E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3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1D0E423-8C3F-409F-BDB8-02611C69A958}" type="slidenum">
              <a:rPr lang="en-US"/>
              <a:pPr/>
              <a:t>1</a:t>
            </a:fld>
            <a:endParaRPr lang="en-US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3195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DCE955E-B798-462B-836B-4551685A00A0}" type="slidenum">
              <a:rPr lang="en-US"/>
              <a:pPr/>
              <a:t>10</a:t>
            </a:fld>
            <a:endParaRPr lang="en-US"/>
          </a:p>
        </p:txBody>
      </p:sp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8677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C482F3-29B7-40CB-81D2-421973F8E10E}" type="slidenum">
              <a:rPr lang="en-US"/>
              <a:pPr/>
              <a:t>11</a:t>
            </a:fld>
            <a:endParaRPr lang="en-US"/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5461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9974045-A781-4B65-A161-F681DEC4F984}" type="slidenum">
              <a:rPr lang="en-US"/>
              <a:pPr/>
              <a:t>12</a:t>
            </a:fld>
            <a:endParaRPr lang="en-US"/>
          </a:p>
        </p:txBody>
      </p:sp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9940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6BC8592-FBC9-4F4E-BC95-783EB7EEA2AB}" type="slidenum">
              <a:rPr lang="en-US"/>
              <a:pPr/>
              <a:t>13</a:t>
            </a:fld>
            <a:endParaRPr lang="en-US"/>
          </a:p>
        </p:txBody>
      </p:sp>
      <p:sp>
        <p:nvSpPr>
          <p:cNvPr id="665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2802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E6FC494-38B3-40A4-A802-87A1EE24C0B4}" type="slidenum">
              <a:rPr lang="en-US"/>
              <a:pPr/>
              <a:t>16</a:t>
            </a:fld>
            <a:endParaRPr lang="en-US"/>
          </a:p>
        </p:txBody>
      </p:sp>
      <p:sp>
        <p:nvSpPr>
          <p:cNvPr id="67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73017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8A9455A-4CE9-407F-9744-869974E1ECB8}" type="slidenum">
              <a:rPr lang="en-US"/>
              <a:pPr/>
              <a:t>17</a:t>
            </a:fld>
            <a:endParaRPr lang="en-US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2715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1B2A65-83CF-4361-95F3-BC7A125FD55B}" type="slidenum">
              <a:rPr lang="en-US"/>
              <a:pPr/>
              <a:t>2</a:t>
            </a:fld>
            <a:endParaRPr lang="en-US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6913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576A417-E56B-4BC4-92F5-CB503A98E488}" type="slidenum">
              <a:rPr lang="en-US"/>
              <a:pPr/>
              <a:t>3</a:t>
            </a:fld>
            <a:endParaRPr lang="en-US"/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2474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58ADC76-BE9D-4498-B63F-F910B6D6547A}" type="slidenum">
              <a:rPr lang="en-US"/>
              <a:pPr/>
              <a:t>4</a:t>
            </a:fld>
            <a:endParaRPr lang="en-US"/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433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565C3A6-811D-4FE6-8A15-EB7F52C8C021}" type="slidenum">
              <a:rPr lang="en-US"/>
              <a:pPr/>
              <a:t>5</a:t>
            </a:fld>
            <a:endParaRPr lang="en-US"/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7258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3D76D6-457A-4172-ADC1-55CDF9B33903}" type="slidenum">
              <a:rPr lang="en-US"/>
              <a:pPr/>
              <a:t>6</a:t>
            </a:fld>
            <a:endParaRPr lang="en-US"/>
          </a:p>
        </p:txBody>
      </p:sp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3284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DA8D4ED-5706-460A-AC63-3B4C138DA92D}" type="slidenum">
              <a:rPr lang="en-US"/>
              <a:pPr/>
              <a:t>7</a:t>
            </a:fld>
            <a:endParaRPr lang="en-US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3471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8A9455A-4CE9-407F-9744-869974E1ECB8}" type="slidenum">
              <a:rPr lang="en-US"/>
              <a:pPr/>
              <a:t>8</a:t>
            </a:fld>
            <a:endParaRPr lang="en-US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2715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E7EF26-25A8-49FC-866A-FC0E7CF4862C}" type="slidenum">
              <a:rPr lang="en-US"/>
              <a:pPr/>
              <a:t>9</a:t>
            </a:fld>
            <a:endParaRPr lang="en-US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8045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1439858-CC37-4519-9B08-E7776CA6DCB5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3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BC7B3EE-20EF-40C9-AEC2-65013F0DAAA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103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BB5F72-AFA4-4791-B7FB-F77945A925C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73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DCAEDEE1-9689-4620-95AD-AEC03EB6853B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42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59479A-EA77-469D-A68F-C511A7173EDB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08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D785529-228B-447C-87CF-3757271C67C0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18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E5ECBC7-7D8A-4017-A7C3-2884537BEC2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028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34B9867-C0B4-4D64-8F0D-5F7C47010473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01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5B5FBE7-5EEF-4EED-A64F-23D92270AC9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42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105748-5722-41D7-907E-2B5DE3F69AD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7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C33D2A9-E747-4CCD-8513-81FFA362772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67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08786AD-FBCA-4C75-A7F2-FBA5352AC23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89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92AB3F55-41E0-4F40-B56C-C2604074FA49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2pPr>
      <a:lvl3pPr marL="1143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3pPr>
      <a:lvl4pPr marL="1600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4pPr>
      <a:lvl5pPr marL="20574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5pPr>
      <a:lvl6pPr marL="25146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6pPr>
      <a:lvl7pPr marL="29718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7pPr>
      <a:lvl8pPr marL="3429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8pPr>
      <a:lvl9pPr marL="3886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 Unicode MS" panose="020B0604020202020204" pitchFamily="34" charset="-128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ndb.com/people/224/000099924/van-t-hoff-2.jp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d/d0/Sulfur-tetrafluoride-2D-dimensions.png" TargetMode="External"/><Relationship Id="rId5" Type="http://schemas.openxmlformats.org/officeDocument/2006/relationships/hyperlink" Target="http://www.uwplatt.edu/~sundin/images/vsprxef2.gif" TargetMode="External"/><Relationship Id="rId4" Type="http://schemas.openxmlformats.org/officeDocument/2006/relationships/hyperlink" Target="http://www.uwplatt.edu/~sundin/images/vsprxef4.gif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/>
              <a:t>Tetragonale Pyramide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576263" y="1525588"/>
            <a:ext cx="87122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de-DE"/>
              <a:t>Auch die tetragonale Pyramide ist nach VSEPR-Konzept als Struktur denkbar (n=5).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600450" y="2133600"/>
            <a:ext cx="54721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de-DE"/>
              <a:t>Ein freies VEP nimmt immer die apikale Position ein (Pyramidenspitze).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2203450"/>
            <a:ext cx="2408237" cy="211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76263" y="4886325"/>
            <a:ext cx="87122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de-DE" dirty="0"/>
              <a:t>Für SF</a:t>
            </a:r>
            <a:r>
              <a:rPr lang="de-DE" baseline="-33000" dirty="0"/>
              <a:t>4</a:t>
            </a:r>
            <a:r>
              <a:rPr lang="de-DE" dirty="0"/>
              <a:t> ist die tetragonale Pyramide nur wenige Kilojoule pro Mol ungünstiger, als die trigonale </a:t>
            </a:r>
            <a:r>
              <a:rPr lang="de-DE" dirty="0" err="1"/>
              <a:t>Bipyramide</a:t>
            </a:r>
            <a:r>
              <a:rPr lang="de-DE" dirty="0"/>
              <a:t>.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76263" y="5751513"/>
            <a:ext cx="84232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de-DE"/>
              <a:t>Für die Verbindung SH</a:t>
            </a:r>
            <a:r>
              <a:rPr lang="de-DE" baseline="-33000"/>
              <a:t>4</a:t>
            </a:r>
            <a:r>
              <a:rPr lang="de-DE"/>
              <a:t> wird nach umfangreichen Rechnungen die Struktur einer tetragonalen Pyramide erwartet.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/>
              <a:t>Oktaeder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47700" y="1511300"/>
            <a:ext cx="82804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de-DE" dirty="0"/>
              <a:t>Wenn in einem Molekül (n=6) zwei freie VEP vorkommen, werden sie auf </a:t>
            </a:r>
            <a:r>
              <a:rPr lang="de-DE" dirty="0" err="1"/>
              <a:t>entgegengesetzen</a:t>
            </a:r>
            <a:r>
              <a:rPr lang="de-DE" dirty="0"/>
              <a:t> Seiten des Moleküls stehen.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153096"/>
            <a:ext cx="2954338" cy="314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194" y="4498278"/>
            <a:ext cx="294005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400" y="2375187"/>
            <a:ext cx="3352800" cy="269748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/>
              <a:t>Grenzen des Modells</a:t>
            </a: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008063" y="1728788"/>
            <a:ext cx="73437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de-DE" sz="2000" dirty="0"/>
              <a:t>Wir betrachten folgende Erdalkalifluoride :</a:t>
            </a:r>
          </a:p>
          <a:p>
            <a:r>
              <a:rPr lang="de-DE" sz="2000" dirty="0" smtClean="0"/>
              <a:t>MgF</a:t>
            </a:r>
            <a:r>
              <a:rPr lang="de-DE" sz="2000" baseline="-33000" dirty="0" smtClean="0"/>
              <a:t>2</a:t>
            </a:r>
            <a:r>
              <a:rPr lang="de-DE" sz="2000" dirty="0" smtClean="0"/>
              <a:t>           ;CaF</a:t>
            </a:r>
            <a:r>
              <a:rPr lang="de-DE" sz="2000" baseline="-33000" dirty="0" smtClean="0"/>
              <a:t>2</a:t>
            </a:r>
            <a:r>
              <a:rPr lang="de-DE" sz="2000" dirty="0" smtClean="0"/>
              <a:t>           ;SrF</a:t>
            </a:r>
            <a:r>
              <a:rPr lang="de-DE" sz="2000" baseline="-33000" dirty="0" smtClean="0"/>
              <a:t>2</a:t>
            </a:r>
            <a:r>
              <a:rPr lang="de-DE" sz="2000" dirty="0" smtClean="0"/>
              <a:t>         ;BaF</a:t>
            </a:r>
            <a:r>
              <a:rPr lang="de-DE" sz="2000" baseline="-33000" dirty="0" smtClean="0"/>
              <a:t>2</a:t>
            </a:r>
            <a:endParaRPr lang="de-DE" sz="2000" dirty="0"/>
          </a:p>
        </p:txBody>
      </p:sp>
      <p:sp>
        <p:nvSpPr>
          <p:cNvPr id="2" name="Textfeld 1"/>
          <p:cNvSpPr txBox="1"/>
          <p:nvPr/>
        </p:nvSpPr>
        <p:spPr>
          <a:xfrm>
            <a:off x="1367904" y="2012591"/>
            <a:ext cx="8496944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    158°             140°           108°           100°</a:t>
            </a:r>
            <a:endParaRPr lang="de-DE" sz="2000" dirty="0"/>
          </a:p>
        </p:txBody>
      </p:sp>
      <p:sp>
        <p:nvSpPr>
          <p:cNvPr id="3" name="Textfeld 2"/>
          <p:cNvSpPr txBox="1"/>
          <p:nvPr/>
        </p:nvSpPr>
        <p:spPr>
          <a:xfrm>
            <a:off x="1005979" y="2935086"/>
            <a:ext cx="6120680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F</a:t>
            </a:r>
            <a:r>
              <a:rPr lang="de-DE" sz="2000" baseline="-33000" dirty="0" smtClean="0"/>
              <a:t>2</a:t>
            </a:r>
            <a:r>
              <a:rPr lang="de-DE" sz="2000" dirty="0" smtClean="0"/>
              <a:t>O : 103,2°;    Cl</a:t>
            </a:r>
            <a:r>
              <a:rPr lang="de-DE" sz="2000" baseline="-33000" dirty="0" smtClean="0"/>
              <a:t>2</a:t>
            </a:r>
            <a:r>
              <a:rPr lang="de-DE" sz="2000" dirty="0" smtClean="0"/>
              <a:t>O : 111°; </a:t>
            </a:r>
          </a:p>
          <a:p>
            <a:r>
              <a:rPr lang="de-DE" sz="2000" dirty="0" smtClean="0"/>
              <a:t>F</a:t>
            </a:r>
            <a:r>
              <a:rPr lang="de-DE" sz="2000" baseline="-33000" dirty="0" smtClean="0"/>
              <a:t>2</a:t>
            </a:r>
            <a:r>
              <a:rPr lang="de-DE" sz="2000" dirty="0" smtClean="0"/>
              <a:t>S :   98,2°;    Cl</a:t>
            </a:r>
            <a:r>
              <a:rPr lang="de-DE" sz="2000" baseline="-33000" dirty="0" smtClean="0"/>
              <a:t>2</a:t>
            </a:r>
            <a:r>
              <a:rPr lang="de-DE" sz="2000" dirty="0" smtClean="0"/>
              <a:t>S  : 103°;</a:t>
            </a: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1005979" y="3505744"/>
            <a:ext cx="4752528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F</a:t>
            </a:r>
            <a:r>
              <a:rPr lang="de-DE" sz="2000" baseline="-33000" dirty="0" smtClean="0"/>
              <a:t>3</a:t>
            </a:r>
            <a:r>
              <a:rPr lang="de-DE" sz="2000" dirty="0" smtClean="0"/>
              <a:t>N : 102,2°;    Cl</a:t>
            </a:r>
            <a:r>
              <a:rPr lang="de-DE" sz="2000" baseline="-33000" dirty="0" smtClean="0"/>
              <a:t>3</a:t>
            </a:r>
            <a:r>
              <a:rPr lang="de-DE" sz="2000" dirty="0" smtClean="0"/>
              <a:t>N  : 107°;    </a:t>
            </a:r>
          </a:p>
          <a:p>
            <a:r>
              <a:rPr lang="de-DE" sz="2000" dirty="0" smtClean="0"/>
              <a:t>PF</a:t>
            </a:r>
            <a:r>
              <a:rPr lang="de-DE" sz="2000" baseline="-33000" dirty="0" smtClean="0"/>
              <a:t>3</a:t>
            </a:r>
            <a:r>
              <a:rPr lang="de-DE" sz="2000" dirty="0" smtClean="0"/>
              <a:t> :   97,8°;    PCl</a:t>
            </a:r>
            <a:r>
              <a:rPr lang="de-DE" sz="2000" baseline="-33000" dirty="0" smtClean="0"/>
              <a:t>3</a:t>
            </a:r>
            <a:r>
              <a:rPr lang="de-DE" sz="2000" dirty="0" smtClean="0"/>
              <a:t>  : 100,5°;</a:t>
            </a:r>
            <a:endParaRPr lang="de-DE" sz="2000" dirty="0"/>
          </a:p>
        </p:txBody>
      </p:sp>
      <p:sp>
        <p:nvSpPr>
          <p:cNvPr id="5" name="Textfeld 4"/>
          <p:cNvSpPr txBox="1"/>
          <p:nvPr/>
        </p:nvSpPr>
        <p:spPr>
          <a:xfrm>
            <a:off x="4320232" y="2940229"/>
            <a:ext cx="2016224" cy="120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H</a:t>
            </a:r>
            <a:r>
              <a:rPr lang="de-DE" sz="2000" baseline="-33000" dirty="0" smtClean="0"/>
              <a:t>2</a:t>
            </a:r>
            <a:r>
              <a:rPr lang="de-DE" sz="2000" dirty="0" smtClean="0"/>
              <a:t>O : 104.5°;</a:t>
            </a:r>
          </a:p>
          <a:p>
            <a:endParaRPr lang="de-DE" sz="2000" dirty="0"/>
          </a:p>
          <a:p>
            <a:r>
              <a:rPr lang="de-DE" sz="2000" dirty="0" smtClean="0"/>
              <a:t>NH</a:t>
            </a:r>
            <a:r>
              <a:rPr lang="de-DE" sz="2000" baseline="-33000" dirty="0" smtClean="0"/>
              <a:t>3</a:t>
            </a:r>
            <a:r>
              <a:rPr lang="de-DE" sz="2000" dirty="0" smtClean="0"/>
              <a:t> : 107,2°;</a:t>
            </a:r>
          </a:p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320232" y="3219511"/>
            <a:ext cx="2592288" cy="95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H</a:t>
            </a:r>
            <a:r>
              <a:rPr lang="de-DE" sz="2000" baseline="-33000" dirty="0" smtClean="0"/>
              <a:t>2</a:t>
            </a:r>
            <a:r>
              <a:rPr lang="de-DE" sz="2000" dirty="0" smtClean="0"/>
              <a:t>S :  92.2°;</a:t>
            </a:r>
          </a:p>
          <a:p>
            <a:endParaRPr lang="de-DE" sz="2000" dirty="0" smtClean="0"/>
          </a:p>
          <a:p>
            <a:r>
              <a:rPr lang="de-DE" sz="2000" dirty="0" smtClean="0"/>
              <a:t>PH</a:t>
            </a:r>
            <a:r>
              <a:rPr lang="de-DE" sz="2000" baseline="-33000" dirty="0" smtClean="0"/>
              <a:t>3</a:t>
            </a:r>
            <a:r>
              <a:rPr lang="de-DE" sz="2000" dirty="0" smtClean="0"/>
              <a:t> :   93,8°;</a:t>
            </a:r>
            <a:endParaRPr lang="de-DE" sz="20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475" y="4744861"/>
            <a:ext cx="1576093" cy="183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725" y="4775122"/>
            <a:ext cx="2000250" cy="184023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3" grpId="2"/>
      <p:bldP spid="4" grpId="0"/>
      <p:bldP spid="4" grpId="1"/>
      <p:bldP spid="4" grpId="2"/>
      <p:bldP spid="5" grpId="0"/>
      <p:bldP spid="6" grpId="0"/>
      <p:bldP spid="6" grpId="1"/>
      <p:bldP spid="6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/>
              <a:t>Grenzen des Modells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215776" y="1577305"/>
            <a:ext cx="9145016" cy="865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e-DE" dirty="0" smtClean="0"/>
              <a:t>Das VSEPR Modell ist ein empirisches Modell, das nur auf Beobachtungen beruht.</a:t>
            </a:r>
          </a:p>
          <a:p>
            <a:r>
              <a:rPr lang="de-DE" dirty="0"/>
              <a:t> </a:t>
            </a:r>
            <a:r>
              <a:rPr lang="de-DE" dirty="0" smtClean="0"/>
              <a:t>    Es lassen sich also nur grobe Abschätzungen vornehmen, keine genauen              </a:t>
            </a:r>
          </a:p>
          <a:p>
            <a:r>
              <a:rPr lang="de-DE" dirty="0"/>
              <a:t> </a:t>
            </a:r>
            <a:r>
              <a:rPr lang="de-DE" dirty="0" smtClean="0"/>
              <a:t>    Berechnungen.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15776" y="2843733"/>
            <a:ext cx="9505056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2"/>
            </a:pPr>
            <a:r>
              <a:rPr lang="de-DE" dirty="0" smtClean="0"/>
              <a:t>Das Konzept ist nur für Elemente der ersten beiden Perioden exakt. Sobald d-Orbitale </a:t>
            </a:r>
          </a:p>
          <a:p>
            <a:r>
              <a:rPr lang="de-DE" dirty="0" smtClean="0"/>
              <a:t>     auftreten, sind Abweichungen vom Modell zu erwarten.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15776" y="3995861"/>
            <a:ext cx="8857554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3. Für große Liganden, Moleküle mit </a:t>
            </a:r>
            <a:r>
              <a:rPr lang="de-DE" dirty="0" err="1" smtClean="0"/>
              <a:t>delokalisierten</a:t>
            </a:r>
            <a:r>
              <a:rPr lang="de-DE" dirty="0" smtClean="0"/>
              <a:t> Elektronen oder Salze ist das   </a:t>
            </a:r>
          </a:p>
          <a:p>
            <a:r>
              <a:rPr lang="de-DE" dirty="0"/>
              <a:t> </a:t>
            </a:r>
            <a:r>
              <a:rPr lang="de-DE" dirty="0" smtClean="0"/>
              <a:t>   Modell nicht geeignet.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225152" y="5147989"/>
            <a:ext cx="8928992" cy="865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4. Um exakte Vorhersagen über den Bau von Molekülen zu machen, muss man </a:t>
            </a:r>
          </a:p>
          <a:p>
            <a:r>
              <a:rPr lang="de-DE" dirty="0"/>
              <a:t> </a:t>
            </a:r>
            <a:r>
              <a:rPr lang="de-DE" dirty="0" smtClean="0"/>
              <a:t>   quantenmechanische Modelle einbeziehen, bei denen man Ergebnisse exakt </a:t>
            </a:r>
          </a:p>
          <a:p>
            <a:r>
              <a:rPr lang="de-DE" dirty="0"/>
              <a:t> </a:t>
            </a:r>
            <a:r>
              <a:rPr lang="de-DE" dirty="0" smtClean="0"/>
              <a:t>   berechnen kann. ( MO-Modell 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458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912" y="179437"/>
            <a:ext cx="7143750" cy="704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69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/>
              <a:t>Quellen</a:t>
            </a:r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60363" y="1511300"/>
            <a:ext cx="9072562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112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de-DE" sz="1600"/>
              <a:t>-Ahlichrs R., Chemie in unserer Zeit, 14, 1980, 18 : Gillespie- und Pauling-Modell - ein Vergleich</a:t>
            </a:r>
          </a:p>
          <a:p>
            <a:r>
              <a:rPr lang="de-DE" sz="1600"/>
              <a:t>-</a:t>
            </a:r>
            <a:r>
              <a:rPr lang="de-DE" sz="1600">
                <a:hlinkClick r:id="rId3"/>
              </a:rPr>
              <a:t>http://www.nndb.com/people/224/000099924/van-t-hoff-2.jpg</a:t>
            </a:r>
          </a:p>
          <a:p>
            <a:r>
              <a:rPr lang="de-DE" sz="1600"/>
              <a:t>-</a:t>
            </a:r>
            <a:r>
              <a:rPr lang="de-DE" sz="1600">
                <a:hlinkClick r:id="rId4"/>
              </a:rPr>
              <a:t>http://www.uwplatt.edu/~sundin/images/vsprxef4.gif</a:t>
            </a:r>
          </a:p>
          <a:p>
            <a:r>
              <a:rPr lang="de-DE" sz="1600"/>
              <a:t>-</a:t>
            </a:r>
            <a:r>
              <a:rPr lang="de-DE" sz="1600">
                <a:hlinkClick r:id="rId5"/>
              </a:rPr>
              <a:t>http://www.uwplatt.edu/~sundin/images/vsprxef2.gif</a:t>
            </a:r>
          </a:p>
          <a:p>
            <a:r>
              <a:rPr lang="de-DE" sz="1600"/>
              <a:t>-</a:t>
            </a:r>
            <a:r>
              <a:rPr lang="de-DE" sz="1600">
                <a:hlinkClick r:id="rId6"/>
              </a:rPr>
              <a:t>http://upload.wikimedia.org/wikipedia/commons/d/d0/Sulfur-tetrafluoride-2D-dimensions.png</a:t>
            </a:r>
          </a:p>
          <a:p>
            <a:r>
              <a:rPr lang="de-DE" sz="1600"/>
              <a:t>-http://www.schattenblick.de/infopool/natur/chemie/chula269/6-chula269benzol.jpg</a:t>
            </a:r>
          </a:p>
          <a:p>
            <a:r>
              <a:rPr lang="de-DE" sz="1600"/>
              <a:t>-http://media.dwds.de/dta/images/hoff_atome_1877/hoff_atome_1877_0011_800px.jpg</a:t>
            </a:r>
          </a:p>
          <a:p>
            <a:r>
              <a:rPr lang="de-DE" sz="1600"/>
              <a:t>-Ronald J. Gillespie, Edward A. Robinson: Models of molecular geometry. In: Chemical Society         Reviews. 34, Nr. 5, 2005, S. 396–407</a:t>
            </a:r>
          </a:p>
          <a:p>
            <a:r>
              <a:rPr lang="de-DE" sz="1600"/>
              <a:t>-R. J. Gillespie, I. Hargittai: The VSEPR Model of Molecular Geometry. 8. Aufl., Allyn &amp; Bacon,          Boston 1991</a:t>
            </a:r>
          </a:p>
          <a:p>
            <a:r>
              <a:rPr lang="de-DE" sz="1600"/>
              <a:t>-Arnold Fr. Holleman, Egon Wiberg: Lehrbuch der Anorganischen Chemie. 101. Auflage. Gruyter,     1995, S. 136 und 315</a:t>
            </a:r>
          </a:p>
          <a:p>
            <a:endParaRPr lang="de-DE" sz="1600"/>
          </a:p>
          <a:p>
            <a:endParaRPr lang="de-DE" sz="1600"/>
          </a:p>
          <a:p>
            <a:endParaRPr lang="de-DE" sz="16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Oval 1"/>
          <p:cNvSpPr>
            <a:spLocks noChangeArrowheads="1"/>
          </p:cNvSpPr>
          <p:nvPr/>
        </p:nvSpPr>
        <p:spPr bwMode="auto">
          <a:xfrm>
            <a:off x="4979492" y="4273550"/>
            <a:ext cx="1944688" cy="1944688"/>
          </a:xfrm>
          <a:prstGeom prst="ellipse">
            <a:avLst/>
          </a:prstGeom>
          <a:solidFill>
            <a:srgbClr val="FF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266" name="Oval 2"/>
          <p:cNvSpPr>
            <a:spLocks noChangeArrowheads="1"/>
          </p:cNvSpPr>
          <p:nvPr/>
        </p:nvSpPr>
        <p:spPr bwMode="auto">
          <a:xfrm>
            <a:off x="4076999" y="2533484"/>
            <a:ext cx="1944688" cy="1944688"/>
          </a:xfrm>
          <a:prstGeom prst="ellipse">
            <a:avLst/>
          </a:prstGeom>
          <a:solidFill>
            <a:srgbClr val="FF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267" name="Oval 3"/>
          <p:cNvSpPr>
            <a:spLocks noChangeArrowheads="1"/>
          </p:cNvSpPr>
          <p:nvPr/>
        </p:nvSpPr>
        <p:spPr bwMode="auto">
          <a:xfrm>
            <a:off x="3034805" y="4202113"/>
            <a:ext cx="1944687" cy="1944687"/>
          </a:xfrm>
          <a:prstGeom prst="ellipse">
            <a:avLst/>
          </a:prstGeom>
          <a:solidFill>
            <a:srgbClr val="FF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4862017" y="4491038"/>
            <a:ext cx="287338" cy="287337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271" name="Freeform 7"/>
          <p:cNvSpPr>
            <a:spLocks noChangeArrowheads="1"/>
          </p:cNvSpPr>
          <p:nvPr/>
        </p:nvSpPr>
        <p:spPr bwMode="auto">
          <a:xfrm>
            <a:off x="2293836" y="6285655"/>
            <a:ext cx="5338764" cy="808141"/>
          </a:xfrm>
          <a:custGeom>
            <a:avLst/>
            <a:gdLst>
              <a:gd name="T0" fmla="*/ 0 w 14801"/>
              <a:gd name="T1" fmla="*/ 0 h 2201"/>
              <a:gd name="T2" fmla="*/ 14800 w 14801"/>
              <a:gd name="T3" fmla="*/ 400 h 220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801" h="2201">
                <a:moveTo>
                  <a:pt x="0" y="0"/>
                </a:moveTo>
                <a:cubicBezTo>
                  <a:pt x="7200" y="2200"/>
                  <a:pt x="14800" y="400"/>
                  <a:pt x="14800" y="400"/>
                </a:cubicBez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73" name="Oval 9"/>
          <p:cNvSpPr>
            <a:spLocks noChangeArrowheads="1"/>
          </p:cNvSpPr>
          <p:nvPr/>
        </p:nvSpPr>
        <p:spPr bwMode="auto">
          <a:xfrm>
            <a:off x="3513435" y="1576554"/>
            <a:ext cx="3024188" cy="2913159"/>
          </a:xfrm>
          <a:prstGeom prst="ellipse">
            <a:avLst/>
          </a:prstGeom>
          <a:solidFill>
            <a:srgbClr val="FF00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274" name="Freeform 10"/>
          <p:cNvSpPr>
            <a:spLocks/>
          </p:cNvSpPr>
          <p:nvPr/>
        </p:nvSpPr>
        <p:spPr bwMode="auto">
          <a:xfrm>
            <a:off x="2387105" y="5210175"/>
            <a:ext cx="504825" cy="647700"/>
          </a:xfrm>
          <a:custGeom>
            <a:avLst/>
            <a:gdLst>
              <a:gd name="T0" fmla="*/ 0 w 1401"/>
              <a:gd name="T1" fmla="*/ 0 h 1801"/>
              <a:gd name="T2" fmla="*/ 1400 w 1401"/>
              <a:gd name="T3" fmla="*/ 1800 h 180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01" h="1801">
                <a:moveTo>
                  <a:pt x="0" y="0"/>
                </a:moveTo>
                <a:lnTo>
                  <a:pt x="1400" y="1800"/>
                </a:ln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3959844" y="6948189"/>
            <a:ext cx="2160588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7932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/>
            <a:r>
              <a:rPr lang="de-DE" sz="2600" dirty="0">
                <a:cs typeface="Arial" panose="020B0604020202020204" pitchFamily="34" charset="0"/>
              </a:rPr>
              <a:t>ɛ &lt; 120°</a:t>
            </a:r>
          </a:p>
        </p:txBody>
      </p:sp>
      <p:sp>
        <p:nvSpPr>
          <p:cNvPr id="11276" name="Freeform 12"/>
          <p:cNvSpPr>
            <a:spLocks/>
          </p:cNvSpPr>
          <p:nvPr/>
        </p:nvSpPr>
        <p:spPr bwMode="auto">
          <a:xfrm>
            <a:off x="7067055" y="5354638"/>
            <a:ext cx="504825" cy="576262"/>
          </a:xfrm>
          <a:custGeom>
            <a:avLst/>
            <a:gdLst>
              <a:gd name="T0" fmla="*/ 1400 w 1401"/>
              <a:gd name="T1" fmla="*/ 0 h 1601"/>
              <a:gd name="T2" fmla="*/ 0 w 1401"/>
              <a:gd name="T3" fmla="*/ 1600 h 160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01" h="1601">
                <a:moveTo>
                  <a:pt x="1400" y="0"/>
                </a:moveTo>
                <a:lnTo>
                  <a:pt x="0" y="1600"/>
                </a:ln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77" name="Rectangle 13"/>
          <p:cNvSpPr>
            <a:spLocks noGrp="1" noChangeArrowheads="1"/>
          </p:cNvSpPr>
          <p:nvPr>
            <p:ph type="title"/>
          </p:nvPr>
        </p:nvSpPr>
        <p:spPr>
          <a:xfrm>
            <a:off x="505841" y="179437"/>
            <a:ext cx="9070975" cy="1262063"/>
          </a:xfrm>
          <a:ln/>
        </p:spPr>
        <p:txBody>
          <a:bodyPr tIns="31752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600" dirty="0" err="1"/>
              <a:t>Einfluss</a:t>
            </a:r>
            <a:r>
              <a:rPr lang="en-US" sz="3600" dirty="0"/>
              <a:t> </a:t>
            </a:r>
            <a:r>
              <a:rPr lang="en-US" sz="3600" dirty="0" err="1"/>
              <a:t>eines</a:t>
            </a:r>
            <a:r>
              <a:rPr lang="en-US" sz="3600" dirty="0"/>
              <a:t> </a:t>
            </a:r>
            <a:r>
              <a:rPr lang="en-US" sz="3600" dirty="0" err="1"/>
              <a:t>freien</a:t>
            </a:r>
            <a:r>
              <a:rPr lang="en-US" sz="3600" dirty="0"/>
              <a:t> VEPs auf den </a:t>
            </a:r>
            <a:r>
              <a:rPr lang="en-US" sz="3600" dirty="0" err="1"/>
              <a:t>Bindungswinkel</a:t>
            </a:r>
            <a:endParaRPr lang="en-US" sz="3600" dirty="0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H="1">
            <a:off x="2314080" y="4633913"/>
            <a:ext cx="2667000" cy="1655762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5050930" y="4633913"/>
            <a:ext cx="2592387" cy="1800225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 animBg="1"/>
      <p:bldP spid="11266" grpId="0" animBg="1"/>
      <p:bldP spid="11267" grpId="0" animBg="1"/>
      <p:bldP spid="11271" grpId="0" animBg="1"/>
      <p:bldP spid="11273" grpId="0" animBg="1"/>
      <p:bldP spid="11274" grpId="0" animBg="1"/>
      <p:bldP spid="11276" grpId="0" animBg="1"/>
      <p:bldP spid="11270" grpId="0" animBg="1"/>
      <p:bldP spid="1126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/>
          </p:nvPr>
        </p:nvSpPr>
        <p:spPr>
          <a:xfrm>
            <a:off x="539750" y="900113"/>
            <a:ext cx="9070975" cy="4989512"/>
          </a:xfrm>
          <a:ln/>
        </p:spPr>
        <p:txBody>
          <a:bodyPr tIns="28224" anchor="t"/>
          <a:lstStyle/>
          <a:p>
            <a:pPr marL="431800" indent="-323850" algn="l">
              <a:spcAft>
                <a:spcPts val="1425"/>
              </a:spcAft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/>
              <a:t>              </a:t>
            </a:r>
          </a:p>
          <a:p>
            <a:pPr marL="431800" indent="-323850" algn="l">
              <a:spcAft>
                <a:spcPts val="1425"/>
              </a:spcAft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5400"/>
              <a:t>     </a:t>
            </a:r>
          </a:p>
          <a:p>
            <a:pPr marL="431800" indent="-323850" algn="l">
              <a:spcAft>
                <a:spcPts val="1425"/>
              </a:spcAft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5400"/>
              <a:t>    Herzlich Willkommen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/>
              <a:t>Dr H. J. van't Hoff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8" y="1595438"/>
            <a:ext cx="3556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75" y="1616075"/>
            <a:ext cx="3556000" cy="551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/>
              <a:t>Kritik an Dr. H. J. van't Hoff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989513"/>
          </a:xfrm>
          <a:ln/>
        </p:spPr>
        <p:txBody>
          <a:bodyPr tIns="15876"/>
          <a:lstStyle/>
          <a:p>
            <a:pPr marL="431800" indent="-323850"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dirty="0"/>
              <a:t>"</a:t>
            </a:r>
            <a:r>
              <a:rPr lang="en-US" sz="1800" dirty="0" err="1"/>
              <a:t>Ein</a:t>
            </a:r>
            <a:r>
              <a:rPr lang="en-US" sz="1800" dirty="0"/>
              <a:t> Dr. H. J. </a:t>
            </a:r>
            <a:r>
              <a:rPr lang="en-US" sz="1800" dirty="0" err="1"/>
              <a:t>van't</a:t>
            </a:r>
            <a:r>
              <a:rPr lang="en-US" sz="1800" dirty="0"/>
              <a:t> Hoff, an der </a:t>
            </a:r>
            <a:r>
              <a:rPr lang="en-US" sz="1800" dirty="0" err="1"/>
              <a:t>Tierarzneischule</a:t>
            </a:r>
            <a:r>
              <a:rPr lang="en-US" sz="1800" dirty="0"/>
              <a:t> </a:t>
            </a:r>
            <a:r>
              <a:rPr lang="en-US" sz="1800" dirty="0" err="1"/>
              <a:t>zu</a:t>
            </a:r>
            <a:r>
              <a:rPr lang="en-US" sz="1800" dirty="0"/>
              <a:t> Utrecht </a:t>
            </a:r>
            <a:r>
              <a:rPr lang="en-US" sz="1800" dirty="0" err="1"/>
              <a:t>angestellt</a:t>
            </a:r>
            <a:r>
              <a:rPr lang="en-US" sz="1800" dirty="0"/>
              <a:t>, </a:t>
            </a:r>
            <a:r>
              <a:rPr lang="en-US" sz="1800" dirty="0" err="1"/>
              <a:t>findet</a:t>
            </a:r>
            <a:r>
              <a:rPr lang="en-US" sz="1800" dirty="0"/>
              <a:t>, </a:t>
            </a:r>
            <a:r>
              <a:rPr lang="en-US" sz="1800" dirty="0" err="1"/>
              <a:t>wie</a:t>
            </a:r>
            <a:r>
              <a:rPr lang="en-US" sz="1800" dirty="0"/>
              <a:t> </a:t>
            </a:r>
            <a:r>
              <a:rPr lang="en-US" sz="1800" dirty="0" err="1"/>
              <a:t>es</a:t>
            </a:r>
            <a:r>
              <a:rPr lang="en-US" sz="1800" dirty="0"/>
              <a:t> </a:t>
            </a:r>
            <a:r>
              <a:rPr lang="en-US" sz="1800" dirty="0" err="1"/>
              <a:t>scheint</a:t>
            </a:r>
            <a:r>
              <a:rPr lang="en-US" sz="1800" dirty="0"/>
              <a:t>, an </a:t>
            </a:r>
            <a:r>
              <a:rPr lang="en-US" sz="1800" dirty="0" err="1"/>
              <a:t>exakter</a:t>
            </a:r>
            <a:r>
              <a:rPr lang="en-US" sz="1800" dirty="0"/>
              <a:t> </a:t>
            </a:r>
            <a:r>
              <a:rPr lang="en-US" sz="1800" dirty="0" err="1"/>
              <a:t>chemischer</a:t>
            </a:r>
            <a:r>
              <a:rPr lang="en-US" sz="1800" dirty="0"/>
              <a:t> </a:t>
            </a:r>
            <a:r>
              <a:rPr lang="en-US" sz="1800" dirty="0" err="1"/>
              <a:t>Forschung</a:t>
            </a:r>
            <a:r>
              <a:rPr lang="en-US" sz="1800" dirty="0"/>
              <a:t> </a:t>
            </a:r>
            <a:r>
              <a:rPr lang="en-US" sz="1800" dirty="0" err="1"/>
              <a:t>keinen</a:t>
            </a:r>
            <a:r>
              <a:rPr lang="en-US" sz="1800" dirty="0"/>
              <a:t> </a:t>
            </a:r>
            <a:r>
              <a:rPr lang="en-US" sz="1800" dirty="0" err="1"/>
              <a:t>Geschmack</a:t>
            </a:r>
            <a:r>
              <a:rPr lang="en-US" sz="1800" dirty="0"/>
              <a:t>. </a:t>
            </a:r>
            <a:r>
              <a:rPr lang="en-US" sz="1800" dirty="0" err="1"/>
              <a:t>Er</a:t>
            </a:r>
            <a:r>
              <a:rPr lang="en-US" sz="1800" dirty="0"/>
              <a:t> hat </a:t>
            </a:r>
            <a:r>
              <a:rPr lang="en-US" sz="1800" dirty="0" err="1"/>
              <a:t>es</a:t>
            </a:r>
            <a:r>
              <a:rPr lang="en-US" sz="1800" dirty="0"/>
              <a:t> </a:t>
            </a:r>
            <a:r>
              <a:rPr lang="en-US" sz="1800" dirty="0" err="1"/>
              <a:t>bequemer</a:t>
            </a:r>
            <a:r>
              <a:rPr lang="en-US" sz="1800" dirty="0"/>
              <a:t> </a:t>
            </a:r>
            <a:r>
              <a:rPr lang="en-US" sz="1800" dirty="0" err="1"/>
              <a:t>erachtet</a:t>
            </a:r>
            <a:r>
              <a:rPr lang="en-US" sz="1800" dirty="0"/>
              <a:t>, den Pegasus </a:t>
            </a:r>
            <a:r>
              <a:rPr lang="en-US" sz="1800" dirty="0" err="1"/>
              <a:t>zu</a:t>
            </a:r>
            <a:r>
              <a:rPr lang="en-US" sz="1800" dirty="0"/>
              <a:t> </a:t>
            </a:r>
            <a:r>
              <a:rPr lang="en-US" sz="1800" dirty="0" err="1"/>
              <a:t>besteigen</a:t>
            </a:r>
            <a:r>
              <a:rPr lang="en-US" sz="1800" dirty="0"/>
              <a:t> (</a:t>
            </a:r>
            <a:r>
              <a:rPr lang="en-US" sz="1800" dirty="0" err="1"/>
              <a:t>offenbar</a:t>
            </a:r>
            <a:r>
              <a:rPr lang="en-US" sz="1800" dirty="0"/>
              <a:t> der </a:t>
            </a:r>
            <a:r>
              <a:rPr lang="en-US" sz="1800" dirty="0" err="1"/>
              <a:t>Tierarzneischule</a:t>
            </a:r>
            <a:r>
              <a:rPr lang="en-US" sz="1800" dirty="0"/>
              <a:t> </a:t>
            </a:r>
            <a:r>
              <a:rPr lang="en-US" sz="1800" dirty="0" err="1"/>
              <a:t>entlehnt</a:t>
            </a:r>
            <a:r>
              <a:rPr lang="en-US" sz="1800" dirty="0"/>
              <a:t>) und </a:t>
            </a:r>
            <a:r>
              <a:rPr lang="en-US" sz="1800" dirty="0" err="1"/>
              <a:t>sicher</a:t>
            </a:r>
            <a:r>
              <a:rPr lang="en-US" sz="1800" dirty="0"/>
              <a:t> 'la </a:t>
            </a:r>
            <a:r>
              <a:rPr lang="en-US" sz="1800" dirty="0" err="1"/>
              <a:t>chimie</a:t>
            </a:r>
            <a:r>
              <a:rPr lang="en-US" sz="1800" dirty="0"/>
              <a:t> </a:t>
            </a:r>
            <a:r>
              <a:rPr lang="en-US" sz="1800" dirty="0" err="1"/>
              <a:t>dans</a:t>
            </a:r>
            <a:r>
              <a:rPr lang="en-US" sz="1800" dirty="0"/>
              <a:t> </a:t>
            </a:r>
            <a:r>
              <a:rPr lang="en-US" sz="1800" dirty="0" err="1"/>
              <a:t>l'espace</a:t>
            </a:r>
            <a:r>
              <a:rPr lang="en-US" sz="1800" dirty="0"/>
              <a:t>' </a:t>
            </a:r>
            <a:r>
              <a:rPr lang="en-US" sz="1800" dirty="0" err="1"/>
              <a:t>zu</a:t>
            </a:r>
            <a:r>
              <a:rPr lang="en-US" sz="1800" dirty="0"/>
              <a:t> </a:t>
            </a:r>
            <a:r>
              <a:rPr lang="en-US" sz="1800" dirty="0" err="1"/>
              <a:t>verkünden</a:t>
            </a:r>
            <a:r>
              <a:rPr lang="en-US" sz="1800" dirty="0"/>
              <a:t>, </a:t>
            </a:r>
            <a:r>
              <a:rPr lang="en-US" sz="1800" dirty="0" err="1"/>
              <a:t>wie</a:t>
            </a:r>
            <a:r>
              <a:rPr lang="en-US" sz="1800" dirty="0"/>
              <a:t> </a:t>
            </a:r>
            <a:r>
              <a:rPr lang="en-US" sz="1800" dirty="0" err="1"/>
              <a:t>ihm</a:t>
            </a:r>
            <a:r>
              <a:rPr lang="en-US" sz="1800" dirty="0"/>
              <a:t> auf </a:t>
            </a:r>
            <a:r>
              <a:rPr lang="en-US" sz="1800" dirty="0" err="1"/>
              <a:t>dem</a:t>
            </a:r>
            <a:r>
              <a:rPr lang="en-US" sz="1800" dirty="0"/>
              <a:t> </a:t>
            </a:r>
            <a:r>
              <a:rPr lang="en-US" sz="1800" dirty="0" err="1"/>
              <a:t>durch</a:t>
            </a:r>
            <a:r>
              <a:rPr lang="en-US" sz="1800" dirty="0"/>
              <a:t> </a:t>
            </a:r>
            <a:r>
              <a:rPr lang="en-US" sz="1800" dirty="0" err="1"/>
              <a:t>kühnen</a:t>
            </a:r>
            <a:r>
              <a:rPr lang="en-US" sz="1800" dirty="0"/>
              <a:t> </a:t>
            </a:r>
            <a:r>
              <a:rPr lang="en-US" sz="1800" dirty="0" err="1"/>
              <a:t>Flug</a:t>
            </a:r>
            <a:r>
              <a:rPr lang="en-US" sz="1800" dirty="0"/>
              <a:t> </a:t>
            </a:r>
            <a:r>
              <a:rPr lang="en-US" sz="1800" dirty="0" err="1"/>
              <a:t>erklommenen</a:t>
            </a:r>
            <a:r>
              <a:rPr lang="en-US" sz="1800" dirty="0"/>
              <a:t> </a:t>
            </a:r>
            <a:r>
              <a:rPr lang="en-US" sz="1800" dirty="0" err="1"/>
              <a:t>chemischen</a:t>
            </a:r>
            <a:r>
              <a:rPr lang="en-US" sz="1800" dirty="0"/>
              <a:t> </a:t>
            </a:r>
            <a:r>
              <a:rPr lang="en-US" sz="1800" dirty="0" err="1"/>
              <a:t>Parnass</a:t>
            </a:r>
            <a:r>
              <a:rPr lang="en-US" sz="1800" dirty="0"/>
              <a:t> der </a:t>
            </a:r>
            <a:r>
              <a:rPr lang="en-US" sz="1800" dirty="0" err="1" smtClean="0"/>
              <a:t>Atome</a:t>
            </a:r>
            <a:r>
              <a:rPr lang="en-US" sz="1800" dirty="0" smtClean="0"/>
              <a:t> </a:t>
            </a:r>
            <a:r>
              <a:rPr lang="en-US" sz="1800" dirty="0" err="1"/>
              <a:t>im</a:t>
            </a:r>
            <a:r>
              <a:rPr lang="en-US" sz="1800" dirty="0"/>
              <a:t> </a:t>
            </a:r>
            <a:r>
              <a:rPr lang="en-US" sz="1800" dirty="0" err="1"/>
              <a:t>Weltraume</a:t>
            </a:r>
            <a:r>
              <a:rPr lang="en-US" sz="1800" dirty="0"/>
              <a:t> </a:t>
            </a:r>
            <a:r>
              <a:rPr lang="en-US" sz="1800" dirty="0" err="1"/>
              <a:t>gelagert</a:t>
            </a:r>
            <a:r>
              <a:rPr lang="en-US" sz="1800" dirty="0"/>
              <a:t> </a:t>
            </a:r>
            <a:r>
              <a:rPr lang="en-US" sz="1800" dirty="0" err="1"/>
              <a:t>erschienen</a:t>
            </a:r>
            <a:r>
              <a:rPr lang="en-US" sz="1800" dirty="0"/>
              <a:t> </a:t>
            </a:r>
            <a:r>
              <a:rPr lang="en-US" sz="1800" dirty="0" err="1"/>
              <a:t>sind</a:t>
            </a:r>
            <a:r>
              <a:rPr lang="en-US" sz="1800" dirty="0"/>
              <a:t>...</a:t>
            </a:r>
          </a:p>
          <a:p>
            <a:pPr marL="431800" indent="-323850"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dirty="0" err="1"/>
              <a:t>Es</a:t>
            </a:r>
            <a:r>
              <a:rPr lang="en-US" sz="1800" dirty="0"/>
              <a:t> </a:t>
            </a:r>
            <a:r>
              <a:rPr lang="en-US" sz="1800" dirty="0" err="1"/>
              <a:t>ist</a:t>
            </a:r>
            <a:r>
              <a:rPr lang="en-US" sz="1800" dirty="0"/>
              <a:t> </a:t>
            </a:r>
            <a:r>
              <a:rPr lang="en-US" sz="1800" dirty="0" err="1"/>
              <a:t>bezeichnend</a:t>
            </a:r>
            <a:r>
              <a:rPr lang="en-US" sz="1800" dirty="0"/>
              <a:t> </a:t>
            </a:r>
            <a:r>
              <a:rPr lang="en-US" sz="1800" dirty="0" err="1"/>
              <a:t>für</a:t>
            </a:r>
            <a:r>
              <a:rPr lang="en-US" sz="1800" dirty="0"/>
              <a:t> die </a:t>
            </a:r>
            <a:r>
              <a:rPr lang="en-US" sz="1800" dirty="0" err="1"/>
              <a:t>heutige</a:t>
            </a:r>
            <a:r>
              <a:rPr lang="en-US" sz="1800" dirty="0"/>
              <a:t> </a:t>
            </a:r>
            <a:r>
              <a:rPr lang="en-US" sz="1800" dirty="0" err="1"/>
              <a:t>kritikarme</a:t>
            </a:r>
            <a:r>
              <a:rPr lang="en-US" sz="1800" dirty="0"/>
              <a:t> und </a:t>
            </a:r>
            <a:r>
              <a:rPr lang="en-US" sz="1800" dirty="0" err="1"/>
              <a:t>Kritik</a:t>
            </a:r>
            <a:r>
              <a:rPr lang="en-US" sz="1800" dirty="0"/>
              <a:t> </a:t>
            </a:r>
            <a:r>
              <a:rPr lang="en-US" sz="1800" dirty="0" err="1"/>
              <a:t>hassende</a:t>
            </a:r>
            <a:r>
              <a:rPr lang="en-US" sz="1800" dirty="0"/>
              <a:t> </a:t>
            </a:r>
            <a:r>
              <a:rPr lang="en-US" sz="1800" dirty="0" err="1"/>
              <a:t>Zeit</a:t>
            </a:r>
            <a:r>
              <a:rPr lang="en-US" sz="1800" dirty="0"/>
              <a:t>, </a:t>
            </a:r>
            <a:r>
              <a:rPr lang="en-US" sz="1800" dirty="0" err="1"/>
              <a:t>dass</a:t>
            </a:r>
            <a:r>
              <a:rPr lang="en-US" sz="1800" dirty="0"/>
              <a:t> </a:t>
            </a:r>
            <a:r>
              <a:rPr lang="en-US" sz="1800" dirty="0" err="1"/>
              <a:t>zwei</a:t>
            </a:r>
            <a:r>
              <a:rPr lang="en-US" sz="1800" dirty="0"/>
              <a:t> so gut </a:t>
            </a:r>
            <a:r>
              <a:rPr lang="en-US" sz="1800" dirty="0" err="1"/>
              <a:t>wie</a:t>
            </a:r>
            <a:r>
              <a:rPr lang="en-US" sz="1800" dirty="0"/>
              <a:t> </a:t>
            </a:r>
            <a:r>
              <a:rPr lang="en-US" sz="1800" dirty="0" err="1"/>
              <a:t>unbekannte</a:t>
            </a:r>
            <a:r>
              <a:rPr lang="en-US" sz="1800" dirty="0"/>
              <a:t> </a:t>
            </a:r>
            <a:r>
              <a:rPr lang="en-US" sz="1800" dirty="0" err="1"/>
              <a:t>Chemiker</a:t>
            </a:r>
            <a:r>
              <a:rPr lang="en-US" sz="1800" dirty="0"/>
              <a:t>, der </a:t>
            </a:r>
            <a:r>
              <a:rPr lang="en-US" sz="1800" dirty="0" err="1"/>
              <a:t>eine</a:t>
            </a:r>
            <a:r>
              <a:rPr lang="en-US" sz="1800" dirty="0"/>
              <a:t> von </a:t>
            </a:r>
            <a:r>
              <a:rPr lang="en-US" sz="1800" dirty="0" err="1"/>
              <a:t>einer</a:t>
            </a:r>
            <a:r>
              <a:rPr lang="en-US" sz="1800" dirty="0"/>
              <a:t> </a:t>
            </a:r>
            <a:r>
              <a:rPr lang="en-US" sz="1800" dirty="0" err="1"/>
              <a:t>Tierarzneischule</a:t>
            </a:r>
            <a:r>
              <a:rPr lang="en-US" sz="1800" dirty="0"/>
              <a:t>, der </a:t>
            </a:r>
            <a:r>
              <a:rPr lang="en-US" sz="1800" dirty="0" err="1"/>
              <a:t>andere</a:t>
            </a:r>
            <a:r>
              <a:rPr lang="en-US" sz="1800" dirty="0"/>
              <a:t> von </a:t>
            </a:r>
            <a:r>
              <a:rPr lang="en-US" sz="1800" dirty="0" err="1"/>
              <a:t>einem</a:t>
            </a:r>
            <a:r>
              <a:rPr lang="en-US" sz="1800" dirty="0"/>
              <a:t> </a:t>
            </a:r>
            <a:r>
              <a:rPr lang="en-US" sz="1800" dirty="0" err="1"/>
              <a:t>landwirtschaftlichen</a:t>
            </a:r>
            <a:r>
              <a:rPr lang="en-US" sz="1800" dirty="0"/>
              <a:t> Institute, die </a:t>
            </a:r>
            <a:r>
              <a:rPr lang="en-US" sz="1800" dirty="0" err="1"/>
              <a:t>höchsten</a:t>
            </a:r>
            <a:r>
              <a:rPr lang="en-US" sz="1800" dirty="0"/>
              <a:t> </a:t>
            </a:r>
            <a:r>
              <a:rPr lang="en-US" sz="1800" dirty="0" err="1"/>
              <a:t>Probleme</a:t>
            </a:r>
            <a:r>
              <a:rPr lang="en-US" sz="1800" dirty="0"/>
              <a:t> der </a:t>
            </a:r>
            <a:r>
              <a:rPr lang="en-US" sz="1800" dirty="0" err="1"/>
              <a:t>Chemie</a:t>
            </a:r>
            <a:r>
              <a:rPr lang="en-US" sz="1800" dirty="0"/>
              <a:t>, </a:t>
            </a:r>
            <a:r>
              <a:rPr lang="en-US" sz="1800" dirty="0" err="1"/>
              <a:t>welche</a:t>
            </a:r>
            <a:r>
              <a:rPr lang="en-US" sz="1800" dirty="0"/>
              <a:t> </a:t>
            </a:r>
            <a:r>
              <a:rPr lang="en-US" sz="1800" dirty="0" err="1"/>
              <a:t>wohl</a:t>
            </a:r>
            <a:r>
              <a:rPr lang="en-US" sz="1800" dirty="0"/>
              <a:t> </a:t>
            </a:r>
            <a:r>
              <a:rPr lang="en-US" sz="1800" dirty="0" err="1"/>
              <a:t>niemals</a:t>
            </a:r>
            <a:r>
              <a:rPr lang="en-US" sz="1800" dirty="0"/>
              <a:t> </a:t>
            </a:r>
            <a:r>
              <a:rPr lang="en-US" sz="1800" dirty="0" err="1"/>
              <a:t>gelöst</a:t>
            </a:r>
            <a:r>
              <a:rPr lang="en-US" sz="1800" dirty="0"/>
              <a:t> </a:t>
            </a:r>
            <a:r>
              <a:rPr lang="en-US" sz="1800" dirty="0" err="1"/>
              <a:t>werden</a:t>
            </a:r>
            <a:r>
              <a:rPr lang="en-US" sz="1800" dirty="0"/>
              <a:t>, </a:t>
            </a:r>
            <a:r>
              <a:rPr lang="en-US" sz="1800" dirty="0" err="1"/>
              <a:t>speziell</a:t>
            </a:r>
            <a:r>
              <a:rPr lang="en-US" sz="1800" dirty="0"/>
              <a:t> die </a:t>
            </a:r>
            <a:r>
              <a:rPr lang="en-US" sz="1800" dirty="0" err="1"/>
              <a:t>Frage</a:t>
            </a:r>
            <a:r>
              <a:rPr lang="en-US" sz="1800" dirty="0"/>
              <a:t> </a:t>
            </a:r>
            <a:r>
              <a:rPr lang="en-US" sz="1800" dirty="0" err="1"/>
              <a:t>nach</a:t>
            </a:r>
            <a:r>
              <a:rPr lang="en-US" sz="1800" dirty="0"/>
              <a:t> der </a:t>
            </a:r>
            <a:r>
              <a:rPr lang="en-US" sz="1800" dirty="0" err="1"/>
              <a:t>räumlichen</a:t>
            </a:r>
            <a:r>
              <a:rPr lang="en-US" sz="1800" dirty="0"/>
              <a:t> </a:t>
            </a:r>
            <a:r>
              <a:rPr lang="en-US" sz="1800" dirty="0" err="1"/>
              <a:t>Lagerung</a:t>
            </a:r>
            <a:r>
              <a:rPr lang="en-US" sz="1800" dirty="0"/>
              <a:t> der </a:t>
            </a:r>
            <a:r>
              <a:rPr lang="en-US" sz="1800" dirty="0" err="1"/>
              <a:t>Atome</a:t>
            </a:r>
            <a:r>
              <a:rPr lang="en-US" sz="1800" dirty="0"/>
              <a:t>, </a:t>
            </a:r>
            <a:r>
              <a:rPr lang="en-US" sz="1800" dirty="0" err="1"/>
              <a:t>mit</a:t>
            </a:r>
            <a:r>
              <a:rPr lang="en-US" sz="1800" dirty="0"/>
              <a:t> </a:t>
            </a:r>
            <a:r>
              <a:rPr lang="en-US" sz="1800" dirty="0" err="1"/>
              <a:t>einer</a:t>
            </a:r>
            <a:r>
              <a:rPr lang="en-US" sz="1800" dirty="0"/>
              <a:t> </a:t>
            </a:r>
            <a:r>
              <a:rPr lang="en-US" sz="1800" dirty="0" err="1"/>
              <a:t>Sicherheit</a:t>
            </a:r>
            <a:r>
              <a:rPr lang="en-US" sz="1800" dirty="0"/>
              <a:t> </a:t>
            </a:r>
            <a:r>
              <a:rPr lang="en-US" sz="1800" dirty="0" err="1"/>
              <a:t>beurteilen</a:t>
            </a:r>
            <a:r>
              <a:rPr lang="en-US" sz="1800" dirty="0"/>
              <a:t> und </a:t>
            </a:r>
            <a:r>
              <a:rPr lang="en-US" sz="1800" dirty="0" err="1"/>
              <a:t>deren</a:t>
            </a:r>
            <a:r>
              <a:rPr lang="en-US" sz="1800" dirty="0"/>
              <a:t> </a:t>
            </a:r>
            <a:r>
              <a:rPr lang="en-US" sz="1800" dirty="0" err="1"/>
              <a:t>Beantwortung</a:t>
            </a:r>
            <a:r>
              <a:rPr lang="en-US" sz="1800" dirty="0"/>
              <a:t> </a:t>
            </a:r>
            <a:r>
              <a:rPr lang="en-US" sz="1800" dirty="0" err="1"/>
              <a:t>mit</a:t>
            </a:r>
            <a:r>
              <a:rPr lang="en-US" sz="1800" dirty="0"/>
              <a:t> </a:t>
            </a:r>
            <a:r>
              <a:rPr lang="en-US" sz="1800" dirty="0" err="1"/>
              <a:t>einer</a:t>
            </a:r>
            <a:r>
              <a:rPr lang="en-US" sz="1800" dirty="0"/>
              <a:t> </a:t>
            </a:r>
            <a:r>
              <a:rPr lang="en-US" sz="1800" dirty="0" err="1"/>
              <a:t>Dreistigkeit</a:t>
            </a:r>
            <a:r>
              <a:rPr lang="en-US" sz="1800" dirty="0"/>
              <a:t> </a:t>
            </a:r>
            <a:r>
              <a:rPr lang="en-US" sz="1800" dirty="0" err="1"/>
              <a:t>unternehmen</a:t>
            </a:r>
            <a:r>
              <a:rPr lang="en-US" sz="1800" dirty="0"/>
              <a:t>, </a:t>
            </a:r>
            <a:r>
              <a:rPr lang="en-US" sz="1800" dirty="0" err="1"/>
              <a:t>welche</a:t>
            </a:r>
            <a:r>
              <a:rPr lang="en-US" sz="1800" dirty="0"/>
              <a:t> den </a:t>
            </a:r>
            <a:r>
              <a:rPr lang="en-US" sz="1800" dirty="0" err="1"/>
              <a:t>wirklichen</a:t>
            </a:r>
            <a:r>
              <a:rPr lang="en-US" sz="1800" dirty="0"/>
              <a:t> </a:t>
            </a:r>
            <a:r>
              <a:rPr lang="en-US" sz="1800" dirty="0" err="1"/>
              <a:t>Naturforscher</a:t>
            </a:r>
            <a:r>
              <a:rPr lang="en-US" sz="1800" dirty="0"/>
              <a:t> </a:t>
            </a:r>
            <a:r>
              <a:rPr lang="en-US" sz="1800" dirty="0" err="1"/>
              <a:t>geradezu</a:t>
            </a:r>
            <a:r>
              <a:rPr lang="en-US" sz="1800" dirty="0"/>
              <a:t> in </a:t>
            </a:r>
            <a:r>
              <a:rPr lang="en-US" sz="1800" dirty="0" err="1"/>
              <a:t>Staunen</a:t>
            </a:r>
            <a:r>
              <a:rPr lang="en-US" sz="1800" dirty="0"/>
              <a:t> </a:t>
            </a:r>
            <a:r>
              <a:rPr lang="en-US" sz="1800" dirty="0" err="1"/>
              <a:t>setzt</a:t>
            </a:r>
            <a:r>
              <a:rPr lang="en-US" sz="1800" dirty="0"/>
              <a:t>."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792163" y="5543550"/>
            <a:ext cx="8567737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7932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>
              <a:buSzPct val="45000"/>
              <a:buFont typeface="Wingdings" panose="05000000000000000000" pitchFamily="2" charset="2"/>
              <a:buNone/>
            </a:pPr>
            <a:r>
              <a:rPr lang="de-DE" sz="2600" dirty="0">
                <a:solidFill>
                  <a:srgbClr val="FF0000"/>
                </a:solidFill>
              </a:rPr>
              <a:t>...welche wohl </a:t>
            </a:r>
            <a:r>
              <a:rPr lang="de-DE" sz="2600" u="sng" dirty="0">
                <a:solidFill>
                  <a:srgbClr val="FF0000"/>
                </a:solidFill>
              </a:rPr>
              <a:t>niemals</a:t>
            </a:r>
            <a:r>
              <a:rPr lang="de-DE" sz="2600" dirty="0">
                <a:solidFill>
                  <a:srgbClr val="FF0000"/>
                </a:solidFill>
              </a:rPr>
              <a:t> gelöst werden, speziell die Frage nach der </a:t>
            </a:r>
            <a:r>
              <a:rPr lang="de-DE" sz="2600" u="sng" dirty="0">
                <a:solidFill>
                  <a:srgbClr val="FF0000"/>
                </a:solidFill>
              </a:rPr>
              <a:t>räumlichen Lagerung der Atome</a:t>
            </a:r>
            <a:r>
              <a:rPr lang="de-DE" sz="2600" dirty="0">
                <a:solidFill>
                  <a:srgbClr val="FF0000"/>
                </a:solidFill>
              </a:rPr>
              <a:t>,...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/>
              <a:t>VSEPR-Konzept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539750" y="1619250"/>
            <a:ext cx="8999538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de-DE"/>
              <a:t>-1957 veröffentlichen Ronald Gillespie und Ronald Nyholm eine Theorie, durch die der  </a:t>
            </a:r>
          </a:p>
          <a:p>
            <a:r>
              <a:rPr lang="de-DE"/>
              <a:t>räumliche Bau von Molekülen vorhergesagt werden kann.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39750" y="2519363"/>
            <a:ext cx="899953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de-DE"/>
              <a:t>- VSEPR steht für „</a:t>
            </a:r>
            <a:r>
              <a:rPr lang="de-DE">
                <a:solidFill>
                  <a:srgbClr val="FF0000"/>
                </a:solidFill>
              </a:rPr>
              <a:t>V</a:t>
            </a:r>
            <a:r>
              <a:rPr lang="de-DE"/>
              <a:t>alence </a:t>
            </a:r>
            <a:r>
              <a:rPr lang="de-DE">
                <a:solidFill>
                  <a:srgbClr val="FF0000"/>
                </a:solidFill>
              </a:rPr>
              <a:t>S</a:t>
            </a:r>
            <a:r>
              <a:rPr lang="de-DE"/>
              <a:t>hell </a:t>
            </a:r>
            <a:r>
              <a:rPr lang="de-DE">
                <a:solidFill>
                  <a:srgbClr val="FF0000"/>
                </a:solidFill>
              </a:rPr>
              <a:t>E</a:t>
            </a:r>
            <a:r>
              <a:rPr lang="de-DE"/>
              <a:t>lectron </a:t>
            </a:r>
            <a:r>
              <a:rPr lang="de-DE">
                <a:solidFill>
                  <a:srgbClr val="FF0000"/>
                </a:solidFill>
              </a:rPr>
              <a:t>P</a:t>
            </a:r>
            <a:r>
              <a:rPr lang="de-DE"/>
              <a:t>air </a:t>
            </a:r>
            <a:r>
              <a:rPr lang="de-DE">
                <a:solidFill>
                  <a:srgbClr val="FF0000"/>
                </a:solidFill>
              </a:rPr>
              <a:t>R</a:t>
            </a:r>
            <a:r>
              <a:rPr lang="de-DE"/>
              <a:t>epulsion“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39750" y="3060700"/>
            <a:ext cx="8459788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de-DE"/>
              <a:t>- Der räumliche Bau von Molekülen wird auf die abstoßenden Kräfte zwischen</a:t>
            </a:r>
          </a:p>
          <a:p>
            <a:r>
              <a:rPr lang="de-DE"/>
              <a:t>  den Elektronenpaaren der Valenzschale zurückgeführt.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/>
              <a:t>Grundlagen des Kozepts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863600" y="1511300"/>
            <a:ext cx="813593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de-DE" b="1"/>
              <a:t>1. Das Lewis Konzept der Valenzelektronenpaare:</a:t>
            </a:r>
          </a:p>
          <a:p>
            <a:r>
              <a:rPr lang="de-DE"/>
              <a:t>    Zwei Valenzelektronen mit antiparallelem Spin werden zusammengefasst.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863600" y="2376488"/>
            <a:ext cx="813593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de-DE" b="1"/>
              <a:t>2. VEP verhalten sich so, als ob sie einander abstoßen:</a:t>
            </a:r>
          </a:p>
          <a:p>
            <a:r>
              <a:rPr lang="de-DE" b="1"/>
              <a:t>   </a:t>
            </a:r>
            <a:r>
              <a:rPr lang="de-DE"/>
              <a:t> VEP füllen einen gewissen Raum aus ( R = 0,5-0,9 </a:t>
            </a:r>
            <a:r>
              <a:rPr lang="de-DE">
                <a:cs typeface="Arial" panose="020B0604020202020204" pitchFamily="34" charset="0"/>
              </a:rPr>
              <a:t>Å )</a:t>
            </a:r>
          </a:p>
          <a:p>
            <a:r>
              <a:rPr lang="de-DE">
                <a:cs typeface="Arial" panose="020B0604020202020204" pitchFamily="34" charset="0"/>
              </a:rPr>
              <a:t>    </a:t>
            </a:r>
            <a:r>
              <a:rPr lang="de-DE">
                <a:latin typeface="Wingdings" panose="05000000000000000000" pitchFamily="2" charset="2"/>
              </a:rPr>
              <a:t></a:t>
            </a:r>
            <a:r>
              <a:rPr lang="de-DE"/>
              <a:t> Die Molekülstruktur ergibt sich aus der Konkurrenz zwischen der</a:t>
            </a:r>
          </a:p>
          <a:p>
            <a:r>
              <a:rPr lang="de-DE"/>
              <a:t>        - Anziehung zwischen VEP und Atomrümpfen  und</a:t>
            </a:r>
          </a:p>
          <a:p>
            <a:r>
              <a:rPr lang="de-DE"/>
              <a:t>        - Abstoßung der VEP untereinander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887413" y="3935413"/>
            <a:ext cx="8135937" cy="61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de-DE" b="1"/>
              <a:t>3. Der Raumbedarf von VEPs sinkt mit steigener Elektronegativität des  </a:t>
            </a:r>
          </a:p>
          <a:p>
            <a:r>
              <a:rPr lang="de-DE" b="1"/>
              <a:t>    Liganden, er ist maximal für freie VEP.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850900" y="4835525"/>
            <a:ext cx="87122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de-DE" b="1"/>
              <a:t>4. Mehrfachbindungen zählen bezüglich der Abstoßung als ein VEP.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863600" y="5616575"/>
            <a:ext cx="8351838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de-DE" b="1"/>
              <a:t>5. Im Normalfall wird eine Umgebung von vier VEP pro Atom angestrebt.   </a:t>
            </a:r>
          </a:p>
          <a:p>
            <a:r>
              <a:rPr lang="de-DE" b="1"/>
              <a:t>    Außerhalb der ersten und zweiten Periode ist Oktettaufweitung möglich:</a:t>
            </a:r>
          </a:p>
          <a:p>
            <a:r>
              <a:rPr lang="de-DE"/>
              <a:t>    Wegen Regel 3 ist eine Oktettaufweitung besonders bei elektronegativen </a:t>
            </a:r>
          </a:p>
          <a:p>
            <a:r>
              <a:rPr lang="de-DE"/>
              <a:t>    Liganden ( F, O, Cl) zu erwarten.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3" name="Oval 33"/>
          <p:cNvSpPr>
            <a:spLocks noChangeArrowheads="1"/>
          </p:cNvSpPr>
          <p:nvPr/>
        </p:nvSpPr>
        <p:spPr bwMode="auto">
          <a:xfrm>
            <a:off x="7775575" y="2663825"/>
            <a:ext cx="215900" cy="215900"/>
          </a:xfrm>
          <a:prstGeom prst="ellipse">
            <a:avLst/>
          </a:prstGeom>
          <a:solidFill>
            <a:srgbClr val="FF0000"/>
          </a:solidFill>
          <a:ln w="9525" cap="flat">
            <a:solidFill>
              <a:srgbClr val="000000"/>
            </a:solidFill>
            <a:prstDash val="sysDot"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241" name="Oval 1"/>
          <p:cNvSpPr>
            <a:spLocks noChangeArrowheads="1"/>
          </p:cNvSpPr>
          <p:nvPr/>
        </p:nvSpPr>
        <p:spPr bwMode="auto">
          <a:xfrm>
            <a:off x="7488238" y="5759450"/>
            <a:ext cx="1008062" cy="1008063"/>
          </a:xfrm>
          <a:prstGeom prst="ellipse">
            <a:avLst/>
          </a:prstGeom>
          <a:solidFill>
            <a:srgbClr val="0000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242" name="Oval 2"/>
          <p:cNvSpPr>
            <a:spLocks noChangeArrowheads="1"/>
          </p:cNvSpPr>
          <p:nvPr/>
        </p:nvSpPr>
        <p:spPr bwMode="auto">
          <a:xfrm>
            <a:off x="4679950" y="5184775"/>
            <a:ext cx="1008063" cy="1008063"/>
          </a:xfrm>
          <a:prstGeom prst="ellipse">
            <a:avLst/>
          </a:prstGeom>
          <a:solidFill>
            <a:srgbClr val="0000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3816350" y="5184775"/>
            <a:ext cx="1008063" cy="1008063"/>
          </a:xfrm>
          <a:prstGeom prst="ellipse">
            <a:avLst/>
          </a:prstGeom>
          <a:solidFill>
            <a:srgbClr val="0000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503238" y="35421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err="1"/>
              <a:t>Idealfälle</a:t>
            </a:r>
            <a:r>
              <a:rPr lang="en-US" dirty="0"/>
              <a:t> </a:t>
            </a:r>
            <a:r>
              <a:rPr lang="en-US" dirty="0" err="1"/>
              <a:t>ohne</a:t>
            </a:r>
            <a:r>
              <a:rPr lang="en-US" dirty="0"/>
              <a:t> </a:t>
            </a:r>
            <a:r>
              <a:rPr lang="en-US" dirty="0" err="1"/>
              <a:t>freie</a:t>
            </a:r>
            <a:r>
              <a:rPr lang="en-US" dirty="0"/>
              <a:t> VEP</a:t>
            </a:r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576263" y="1800225"/>
            <a:ext cx="1008062" cy="1008063"/>
          </a:xfrm>
          <a:prstGeom prst="ellipse">
            <a:avLst/>
          </a:prstGeom>
          <a:solidFill>
            <a:srgbClr val="0000FF"/>
          </a:solidFill>
          <a:ln w="9525" cap="flat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1871663" y="1800225"/>
            <a:ext cx="1008062" cy="1008063"/>
          </a:xfrm>
          <a:prstGeom prst="ellipse">
            <a:avLst/>
          </a:prstGeom>
          <a:solidFill>
            <a:srgbClr val="0000FF"/>
          </a:solidFill>
          <a:ln w="9525" cap="flat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1584325" y="2160588"/>
            <a:ext cx="287338" cy="287337"/>
          </a:xfrm>
          <a:prstGeom prst="ellipse">
            <a:avLst/>
          </a:prstGeom>
          <a:solidFill>
            <a:srgbClr val="FF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de-DE" dirty="0">
              <a:solidFill>
                <a:srgbClr val="0000FF"/>
              </a:solidFill>
            </a:endParaRPr>
          </a:p>
        </p:txBody>
      </p:sp>
      <p:sp>
        <p:nvSpPr>
          <p:cNvPr id="10248" name="Freeform 8"/>
          <p:cNvSpPr>
            <a:spLocks/>
          </p:cNvSpPr>
          <p:nvPr/>
        </p:nvSpPr>
        <p:spPr bwMode="auto">
          <a:xfrm>
            <a:off x="1079500" y="2087563"/>
            <a:ext cx="1368425" cy="1587"/>
          </a:xfrm>
          <a:custGeom>
            <a:avLst/>
            <a:gdLst>
              <a:gd name="T0" fmla="*/ 0 w 3801"/>
              <a:gd name="T1" fmla="*/ 0 h 1"/>
              <a:gd name="T2" fmla="*/ 3800 w 380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801" h="1">
                <a:moveTo>
                  <a:pt x="0" y="0"/>
                </a:moveTo>
                <a:lnTo>
                  <a:pt x="3800" y="0"/>
                </a:ln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49" name="Freeform 9"/>
          <p:cNvSpPr>
            <a:spLocks/>
          </p:cNvSpPr>
          <p:nvPr/>
        </p:nvSpPr>
        <p:spPr bwMode="auto">
          <a:xfrm>
            <a:off x="936625" y="2087563"/>
            <a:ext cx="1368425" cy="1587"/>
          </a:xfrm>
          <a:custGeom>
            <a:avLst/>
            <a:gdLst>
              <a:gd name="T0" fmla="*/ 3800 w 3801"/>
              <a:gd name="T1" fmla="*/ 0 h 1"/>
              <a:gd name="T2" fmla="*/ 0 w 380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801" h="1">
                <a:moveTo>
                  <a:pt x="3800" y="0"/>
                </a:moveTo>
                <a:lnTo>
                  <a:pt x="0" y="0"/>
                </a:ln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50" name="Freeform 10"/>
          <p:cNvSpPr>
            <a:spLocks/>
          </p:cNvSpPr>
          <p:nvPr/>
        </p:nvSpPr>
        <p:spPr bwMode="auto">
          <a:xfrm>
            <a:off x="1871663" y="2303463"/>
            <a:ext cx="504825" cy="1587"/>
          </a:xfrm>
          <a:custGeom>
            <a:avLst/>
            <a:gdLst>
              <a:gd name="T0" fmla="*/ 1400 w 1401"/>
              <a:gd name="T1" fmla="*/ 0 h 1"/>
              <a:gd name="T2" fmla="*/ 0 w 140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01" h="1">
                <a:moveTo>
                  <a:pt x="1400" y="0"/>
                </a:moveTo>
                <a:lnTo>
                  <a:pt x="0" y="0"/>
                </a:ln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51" name="Freeform 11"/>
          <p:cNvSpPr>
            <a:spLocks/>
          </p:cNvSpPr>
          <p:nvPr/>
        </p:nvSpPr>
        <p:spPr bwMode="auto">
          <a:xfrm>
            <a:off x="1008063" y="2303463"/>
            <a:ext cx="576262" cy="1587"/>
          </a:xfrm>
          <a:custGeom>
            <a:avLst/>
            <a:gdLst>
              <a:gd name="T0" fmla="*/ 0 w 1601"/>
              <a:gd name="T1" fmla="*/ 0 h 1"/>
              <a:gd name="T2" fmla="*/ 1600 w 160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01" h="1">
                <a:moveTo>
                  <a:pt x="0" y="0"/>
                </a:moveTo>
                <a:lnTo>
                  <a:pt x="1600" y="0"/>
                </a:ln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1368425" y="2952750"/>
            <a:ext cx="8636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de-DE"/>
              <a:t>linear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1511300" y="1368425"/>
            <a:ext cx="72072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/>
          <a:p>
            <a:r>
              <a:rPr lang="de-DE">
                <a:solidFill>
                  <a:srgbClr val="000000"/>
                </a:solidFill>
              </a:rPr>
              <a:t>n=2</a:t>
            </a:r>
          </a:p>
        </p:txBody>
      </p:sp>
      <p:sp>
        <p:nvSpPr>
          <p:cNvPr id="10254" name="Oval 14"/>
          <p:cNvSpPr>
            <a:spLocks noChangeArrowheads="1"/>
          </p:cNvSpPr>
          <p:nvPr/>
        </p:nvSpPr>
        <p:spPr bwMode="auto">
          <a:xfrm>
            <a:off x="4967288" y="1511300"/>
            <a:ext cx="1008062" cy="1008063"/>
          </a:xfrm>
          <a:prstGeom prst="ellipse">
            <a:avLst/>
          </a:prstGeom>
          <a:solidFill>
            <a:srgbClr val="0000FF"/>
          </a:solidFill>
          <a:ln w="9525" cap="flat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255" name="Oval 15"/>
          <p:cNvSpPr>
            <a:spLocks noChangeArrowheads="1"/>
          </p:cNvSpPr>
          <p:nvPr/>
        </p:nvSpPr>
        <p:spPr bwMode="auto">
          <a:xfrm>
            <a:off x="5040313" y="2592388"/>
            <a:ext cx="1008062" cy="1008062"/>
          </a:xfrm>
          <a:prstGeom prst="ellipse">
            <a:avLst/>
          </a:prstGeom>
          <a:solidFill>
            <a:srgbClr val="0000FF"/>
          </a:solidFill>
          <a:ln w="9525" cap="flat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256" name="Oval 16"/>
          <p:cNvSpPr>
            <a:spLocks noChangeArrowheads="1"/>
          </p:cNvSpPr>
          <p:nvPr/>
        </p:nvSpPr>
        <p:spPr bwMode="auto">
          <a:xfrm>
            <a:off x="4103688" y="2160588"/>
            <a:ext cx="1008062" cy="1008062"/>
          </a:xfrm>
          <a:prstGeom prst="ellipse">
            <a:avLst/>
          </a:prstGeom>
          <a:solidFill>
            <a:srgbClr val="0000FF"/>
          </a:solidFill>
          <a:ln w="9525" cap="flat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257" name="Oval 17"/>
          <p:cNvSpPr>
            <a:spLocks noChangeArrowheads="1"/>
          </p:cNvSpPr>
          <p:nvPr/>
        </p:nvSpPr>
        <p:spPr bwMode="auto">
          <a:xfrm flipV="1">
            <a:off x="5099050" y="2460625"/>
            <a:ext cx="215900" cy="215900"/>
          </a:xfrm>
          <a:prstGeom prst="ellipse">
            <a:avLst/>
          </a:prstGeom>
          <a:solidFill>
            <a:srgbClr val="FF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258" name="Freeform 18"/>
          <p:cNvSpPr>
            <a:spLocks/>
          </p:cNvSpPr>
          <p:nvPr/>
        </p:nvSpPr>
        <p:spPr bwMode="auto">
          <a:xfrm>
            <a:off x="4535488" y="2592388"/>
            <a:ext cx="563562" cy="73025"/>
          </a:xfrm>
          <a:custGeom>
            <a:avLst/>
            <a:gdLst>
              <a:gd name="T0" fmla="*/ 0 w 1567"/>
              <a:gd name="T1" fmla="*/ 200 h 201"/>
              <a:gd name="T2" fmla="*/ 1566 w 1567"/>
              <a:gd name="T3" fmla="*/ 0 h 20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67" h="201">
                <a:moveTo>
                  <a:pt x="0" y="200"/>
                </a:moveTo>
                <a:lnTo>
                  <a:pt x="1566" y="0"/>
                </a:ln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59" name="Freeform 19"/>
          <p:cNvSpPr>
            <a:spLocks/>
          </p:cNvSpPr>
          <p:nvPr/>
        </p:nvSpPr>
        <p:spPr bwMode="auto">
          <a:xfrm>
            <a:off x="5256213" y="2676525"/>
            <a:ext cx="288925" cy="420688"/>
          </a:xfrm>
          <a:custGeom>
            <a:avLst/>
            <a:gdLst>
              <a:gd name="T0" fmla="*/ 800 w 801"/>
              <a:gd name="T1" fmla="*/ 1166 h 1167"/>
              <a:gd name="T2" fmla="*/ 0 w 801"/>
              <a:gd name="T3" fmla="*/ 0 h 116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1" h="1167">
                <a:moveTo>
                  <a:pt x="800" y="1166"/>
                </a:moveTo>
                <a:lnTo>
                  <a:pt x="0" y="0"/>
                </a:ln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60" name="Freeform 20"/>
          <p:cNvSpPr>
            <a:spLocks/>
          </p:cNvSpPr>
          <p:nvPr/>
        </p:nvSpPr>
        <p:spPr bwMode="auto">
          <a:xfrm>
            <a:off x="5256213" y="2016125"/>
            <a:ext cx="215900" cy="444500"/>
          </a:xfrm>
          <a:custGeom>
            <a:avLst/>
            <a:gdLst>
              <a:gd name="T0" fmla="*/ 600 w 601"/>
              <a:gd name="T1" fmla="*/ 0 h 1235"/>
              <a:gd name="T2" fmla="*/ 0 w 601"/>
              <a:gd name="T3" fmla="*/ 1234 h 123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01" h="1235">
                <a:moveTo>
                  <a:pt x="600" y="0"/>
                </a:moveTo>
                <a:lnTo>
                  <a:pt x="0" y="1234"/>
                </a:ln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61" name="Freeform 21"/>
          <p:cNvSpPr>
            <a:spLocks/>
          </p:cNvSpPr>
          <p:nvPr/>
        </p:nvSpPr>
        <p:spPr bwMode="auto">
          <a:xfrm>
            <a:off x="4535488" y="2016125"/>
            <a:ext cx="863600" cy="576263"/>
          </a:xfrm>
          <a:custGeom>
            <a:avLst/>
            <a:gdLst>
              <a:gd name="T0" fmla="*/ 0 w 2401"/>
              <a:gd name="T1" fmla="*/ 1600 h 1601"/>
              <a:gd name="T2" fmla="*/ 2400 w 2401"/>
              <a:gd name="T3" fmla="*/ 0 h 160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01" h="1601">
                <a:moveTo>
                  <a:pt x="0" y="1600"/>
                </a:moveTo>
                <a:lnTo>
                  <a:pt x="2400" y="0"/>
                </a:ln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63" name="Freeform 23"/>
          <p:cNvSpPr>
            <a:spLocks/>
          </p:cNvSpPr>
          <p:nvPr/>
        </p:nvSpPr>
        <p:spPr bwMode="auto">
          <a:xfrm>
            <a:off x="4464050" y="2735263"/>
            <a:ext cx="936625" cy="431800"/>
          </a:xfrm>
          <a:custGeom>
            <a:avLst/>
            <a:gdLst>
              <a:gd name="T0" fmla="*/ 0 w 2601"/>
              <a:gd name="T1" fmla="*/ 0 h 1201"/>
              <a:gd name="T2" fmla="*/ 2600 w 2601"/>
              <a:gd name="T3" fmla="*/ 1200 h 120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601" h="1201">
                <a:moveTo>
                  <a:pt x="0" y="0"/>
                </a:moveTo>
                <a:lnTo>
                  <a:pt x="2600" y="1200"/>
                </a:ln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64" name="Freeform 24"/>
          <p:cNvSpPr>
            <a:spLocks/>
          </p:cNvSpPr>
          <p:nvPr/>
        </p:nvSpPr>
        <p:spPr bwMode="auto">
          <a:xfrm>
            <a:off x="5543550" y="2160588"/>
            <a:ext cx="1588" cy="863600"/>
          </a:xfrm>
          <a:custGeom>
            <a:avLst/>
            <a:gdLst>
              <a:gd name="T0" fmla="*/ 0 w 1"/>
              <a:gd name="T1" fmla="*/ 0 h 2401"/>
              <a:gd name="T2" fmla="*/ 0 w 1"/>
              <a:gd name="T3" fmla="*/ 2400 h 240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2401">
                <a:moveTo>
                  <a:pt x="0" y="0"/>
                </a:moveTo>
                <a:lnTo>
                  <a:pt x="0" y="2400"/>
                </a:ln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65" name="Freeform 25"/>
          <p:cNvSpPr>
            <a:spLocks/>
          </p:cNvSpPr>
          <p:nvPr/>
        </p:nvSpPr>
        <p:spPr bwMode="auto">
          <a:xfrm>
            <a:off x="5543550" y="2087563"/>
            <a:ext cx="1588" cy="720725"/>
          </a:xfrm>
          <a:custGeom>
            <a:avLst/>
            <a:gdLst>
              <a:gd name="T0" fmla="*/ 0 w 1"/>
              <a:gd name="T1" fmla="*/ 2000 h 2001"/>
              <a:gd name="T2" fmla="*/ 0 w 1"/>
              <a:gd name="T3" fmla="*/ 0 h 200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2001">
                <a:moveTo>
                  <a:pt x="0" y="2000"/>
                </a:moveTo>
                <a:lnTo>
                  <a:pt x="0" y="0"/>
                </a:ln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66" name="Freeform 26"/>
          <p:cNvSpPr>
            <a:spLocks/>
          </p:cNvSpPr>
          <p:nvPr/>
        </p:nvSpPr>
        <p:spPr bwMode="auto">
          <a:xfrm>
            <a:off x="4464050" y="2735263"/>
            <a:ext cx="792163" cy="360362"/>
          </a:xfrm>
          <a:custGeom>
            <a:avLst/>
            <a:gdLst>
              <a:gd name="T0" fmla="*/ 2200 w 2201"/>
              <a:gd name="T1" fmla="*/ 1000 h 1001"/>
              <a:gd name="T2" fmla="*/ 0 w 2201"/>
              <a:gd name="T3" fmla="*/ 0 h 100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01" h="1001">
                <a:moveTo>
                  <a:pt x="2200" y="1000"/>
                </a:moveTo>
                <a:lnTo>
                  <a:pt x="0" y="0"/>
                </a:ln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4032250" y="1381125"/>
            <a:ext cx="6477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/>
          <a:p>
            <a:r>
              <a:rPr lang="de-DE">
                <a:solidFill>
                  <a:srgbClr val="000000"/>
                </a:solidFill>
              </a:rPr>
              <a:t>n=3</a:t>
            </a:r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3527425" y="3384550"/>
            <a:ext cx="223202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de-DE"/>
              <a:t>trigonal planar</a:t>
            </a:r>
          </a:p>
        </p:txBody>
      </p:sp>
      <p:sp>
        <p:nvSpPr>
          <p:cNvPr id="10269" name="Oval 29"/>
          <p:cNvSpPr>
            <a:spLocks noChangeArrowheads="1"/>
          </p:cNvSpPr>
          <p:nvPr/>
        </p:nvSpPr>
        <p:spPr bwMode="auto">
          <a:xfrm>
            <a:off x="7848600" y="2663825"/>
            <a:ext cx="1008063" cy="1008063"/>
          </a:xfrm>
          <a:prstGeom prst="ellipse">
            <a:avLst/>
          </a:prstGeom>
          <a:solidFill>
            <a:srgbClr val="0000FF"/>
          </a:solidFill>
          <a:ln w="9525" cap="flat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270" name="Oval 30"/>
          <p:cNvSpPr>
            <a:spLocks noChangeArrowheads="1"/>
          </p:cNvSpPr>
          <p:nvPr/>
        </p:nvSpPr>
        <p:spPr bwMode="auto">
          <a:xfrm>
            <a:off x="7632700" y="1668463"/>
            <a:ext cx="1008063" cy="1008062"/>
          </a:xfrm>
          <a:prstGeom prst="ellipse">
            <a:avLst/>
          </a:prstGeom>
          <a:solidFill>
            <a:srgbClr val="0000FF"/>
          </a:solidFill>
          <a:ln w="9525" cap="flat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271" name="Oval 31"/>
          <p:cNvSpPr>
            <a:spLocks noChangeArrowheads="1"/>
          </p:cNvSpPr>
          <p:nvPr/>
        </p:nvSpPr>
        <p:spPr bwMode="auto">
          <a:xfrm>
            <a:off x="6840538" y="2376488"/>
            <a:ext cx="1008062" cy="1008062"/>
          </a:xfrm>
          <a:prstGeom prst="ellipse">
            <a:avLst/>
          </a:prstGeom>
          <a:solidFill>
            <a:srgbClr val="0000FF"/>
          </a:solidFill>
          <a:ln w="9525" cap="flat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272" name="Oval 32"/>
          <p:cNvSpPr>
            <a:spLocks noChangeArrowheads="1"/>
          </p:cNvSpPr>
          <p:nvPr/>
        </p:nvSpPr>
        <p:spPr bwMode="auto">
          <a:xfrm>
            <a:off x="7486507" y="2181586"/>
            <a:ext cx="1008062" cy="1008063"/>
          </a:xfrm>
          <a:prstGeom prst="ellipse">
            <a:avLst/>
          </a:prstGeom>
          <a:solidFill>
            <a:srgbClr val="0000FF">
              <a:alpha val="85000"/>
            </a:srgbClr>
          </a:solidFill>
          <a:ln w="9525" cap="flat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274" name="Text Box 34"/>
          <p:cNvSpPr txBox="1">
            <a:spLocks noChangeArrowheads="1"/>
          </p:cNvSpPr>
          <p:nvPr/>
        </p:nvSpPr>
        <p:spPr bwMode="auto">
          <a:xfrm>
            <a:off x="7034213" y="1452563"/>
            <a:ext cx="72072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/>
          <a:p>
            <a:r>
              <a:rPr lang="de-DE">
                <a:solidFill>
                  <a:srgbClr val="000000"/>
                </a:solidFill>
              </a:rPr>
              <a:t>n=4</a:t>
            </a:r>
          </a:p>
        </p:txBody>
      </p:sp>
      <p:sp>
        <p:nvSpPr>
          <p:cNvPr id="10275" name="Text Box 35"/>
          <p:cNvSpPr txBox="1">
            <a:spLocks noChangeArrowheads="1"/>
          </p:cNvSpPr>
          <p:nvPr/>
        </p:nvSpPr>
        <p:spPr bwMode="auto">
          <a:xfrm>
            <a:off x="6551613" y="3397250"/>
            <a:ext cx="2160587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de-DE"/>
              <a:t>tetraedrisch</a:t>
            </a:r>
          </a:p>
        </p:txBody>
      </p:sp>
      <p:sp>
        <p:nvSpPr>
          <p:cNvPr id="10276" name="Oval 36"/>
          <p:cNvSpPr>
            <a:spLocks noChangeArrowheads="1"/>
          </p:cNvSpPr>
          <p:nvPr/>
        </p:nvSpPr>
        <p:spPr bwMode="auto">
          <a:xfrm>
            <a:off x="503238" y="5327650"/>
            <a:ext cx="1008062" cy="1008063"/>
          </a:xfrm>
          <a:prstGeom prst="ellipse">
            <a:avLst/>
          </a:prstGeom>
          <a:solidFill>
            <a:srgbClr val="0000FF"/>
          </a:solidFill>
          <a:ln w="9525" cap="flat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277" name="Oval 37"/>
          <p:cNvSpPr>
            <a:spLocks noChangeArrowheads="1"/>
          </p:cNvSpPr>
          <p:nvPr/>
        </p:nvSpPr>
        <p:spPr bwMode="auto">
          <a:xfrm>
            <a:off x="1439863" y="5040313"/>
            <a:ext cx="1008062" cy="1008062"/>
          </a:xfrm>
          <a:prstGeom prst="ellipse">
            <a:avLst/>
          </a:prstGeom>
          <a:solidFill>
            <a:srgbClr val="0000FF"/>
          </a:solidFill>
          <a:ln w="9525" cap="flat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278" name="Oval 38"/>
          <p:cNvSpPr>
            <a:spLocks noChangeArrowheads="1"/>
          </p:cNvSpPr>
          <p:nvPr/>
        </p:nvSpPr>
        <p:spPr bwMode="auto">
          <a:xfrm>
            <a:off x="1511300" y="5543550"/>
            <a:ext cx="1008063" cy="1008063"/>
          </a:xfrm>
          <a:prstGeom prst="ellipse">
            <a:avLst/>
          </a:prstGeom>
          <a:solidFill>
            <a:srgbClr val="0000FF"/>
          </a:solidFill>
          <a:ln w="9525" cap="flat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279" name="Oval 39"/>
          <p:cNvSpPr>
            <a:spLocks noChangeArrowheads="1"/>
          </p:cNvSpPr>
          <p:nvPr/>
        </p:nvSpPr>
        <p:spPr bwMode="auto">
          <a:xfrm>
            <a:off x="1152525" y="4535488"/>
            <a:ext cx="1008063" cy="1008062"/>
          </a:xfrm>
          <a:prstGeom prst="ellipse">
            <a:avLst/>
          </a:prstGeom>
          <a:solidFill>
            <a:srgbClr val="0000FF"/>
          </a:solidFill>
          <a:ln w="9525" cap="flat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de-DE">
              <a:solidFill>
                <a:schemeClr val="bg1"/>
              </a:solidFill>
            </a:endParaRPr>
          </a:p>
        </p:txBody>
      </p:sp>
      <p:sp>
        <p:nvSpPr>
          <p:cNvPr id="10280" name="Oval 40"/>
          <p:cNvSpPr>
            <a:spLocks noChangeArrowheads="1"/>
          </p:cNvSpPr>
          <p:nvPr/>
        </p:nvSpPr>
        <p:spPr bwMode="auto">
          <a:xfrm>
            <a:off x="1079500" y="5184775"/>
            <a:ext cx="1008063" cy="1008063"/>
          </a:xfrm>
          <a:prstGeom prst="ellipse">
            <a:avLst/>
          </a:prstGeom>
          <a:solidFill>
            <a:srgbClr val="0000FF"/>
          </a:solidFill>
          <a:ln w="9525" cap="flat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de-DE">
              <a:solidFill>
                <a:schemeClr val="bg1"/>
              </a:solidFill>
            </a:endParaRPr>
          </a:p>
        </p:txBody>
      </p:sp>
      <p:sp>
        <p:nvSpPr>
          <p:cNvPr id="10281" name="Text Box 41"/>
          <p:cNvSpPr txBox="1">
            <a:spLocks noChangeArrowheads="1"/>
          </p:cNvSpPr>
          <p:nvPr/>
        </p:nvSpPr>
        <p:spPr bwMode="auto">
          <a:xfrm>
            <a:off x="1511598" y="4608513"/>
            <a:ext cx="3603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5584" rIns="90000" bIns="45000"/>
          <a:lstStyle/>
          <a:p>
            <a:r>
              <a:rPr lang="de-DE" sz="1200" dirty="0" err="1">
                <a:solidFill>
                  <a:schemeClr val="bg1"/>
                </a:solidFill>
              </a:rPr>
              <a:t>eq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0282" name="Text Box 42"/>
          <p:cNvSpPr txBox="1">
            <a:spLocks noChangeArrowheads="1"/>
          </p:cNvSpPr>
          <p:nvPr/>
        </p:nvSpPr>
        <p:spPr bwMode="auto">
          <a:xfrm>
            <a:off x="2016125" y="5930900"/>
            <a:ext cx="3603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5584" rIns="90000" bIns="45000"/>
          <a:lstStyle/>
          <a:p>
            <a:r>
              <a:rPr lang="de-DE" sz="1200">
                <a:solidFill>
                  <a:srgbClr val="000000"/>
                </a:solidFill>
              </a:rPr>
              <a:t>eq</a:t>
            </a:r>
          </a:p>
        </p:txBody>
      </p:sp>
      <p:sp>
        <p:nvSpPr>
          <p:cNvPr id="10283" name="Text Box 43"/>
          <p:cNvSpPr txBox="1">
            <a:spLocks noChangeArrowheads="1"/>
          </p:cNvSpPr>
          <p:nvPr/>
        </p:nvSpPr>
        <p:spPr bwMode="auto">
          <a:xfrm>
            <a:off x="503238" y="5643563"/>
            <a:ext cx="3603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5584" rIns="90000" bIns="45000"/>
          <a:lstStyle/>
          <a:p>
            <a:r>
              <a:rPr lang="de-DE" sz="1200" dirty="0" err="1">
                <a:solidFill>
                  <a:srgbClr val="000000"/>
                </a:solidFill>
              </a:rPr>
              <a:t>eq</a:t>
            </a:r>
            <a:endParaRPr lang="de-DE" sz="1200" dirty="0">
              <a:solidFill>
                <a:srgbClr val="000000"/>
              </a:solidFill>
            </a:endParaRPr>
          </a:p>
        </p:txBody>
      </p:sp>
      <p:sp>
        <p:nvSpPr>
          <p:cNvPr id="10284" name="Text Box 44"/>
          <p:cNvSpPr txBox="1">
            <a:spLocks noChangeArrowheads="1"/>
          </p:cNvSpPr>
          <p:nvPr/>
        </p:nvSpPr>
        <p:spPr bwMode="auto">
          <a:xfrm>
            <a:off x="1511300" y="5427663"/>
            <a:ext cx="3603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5584" rIns="90000" bIns="45000"/>
          <a:lstStyle/>
          <a:p>
            <a:r>
              <a:rPr lang="de-DE" sz="1200">
                <a:solidFill>
                  <a:srgbClr val="000000"/>
                </a:solidFill>
              </a:rPr>
              <a:t>ax</a:t>
            </a:r>
          </a:p>
        </p:txBody>
      </p:sp>
      <p:sp>
        <p:nvSpPr>
          <p:cNvPr id="10285" name="Text Box 45"/>
          <p:cNvSpPr txBox="1">
            <a:spLocks noChangeArrowheads="1"/>
          </p:cNvSpPr>
          <p:nvPr/>
        </p:nvSpPr>
        <p:spPr bwMode="auto">
          <a:xfrm>
            <a:off x="2160588" y="5256213"/>
            <a:ext cx="3603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5584" rIns="90000" bIns="45000"/>
          <a:lstStyle/>
          <a:p>
            <a:r>
              <a:rPr lang="de-DE" sz="1200" dirty="0" err="1">
                <a:solidFill>
                  <a:srgbClr val="000000"/>
                </a:solidFill>
              </a:rPr>
              <a:t>ax</a:t>
            </a:r>
            <a:endParaRPr lang="de-DE" sz="1200" dirty="0">
              <a:solidFill>
                <a:srgbClr val="000000"/>
              </a:solidFill>
            </a:endParaRPr>
          </a:p>
        </p:txBody>
      </p:sp>
      <p:sp>
        <p:nvSpPr>
          <p:cNvPr id="10286" name="Text Box 46"/>
          <p:cNvSpPr txBox="1">
            <a:spLocks noChangeArrowheads="1"/>
          </p:cNvSpPr>
          <p:nvPr/>
        </p:nvSpPr>
        <p:spPr bwMode="auto">
          <a:xfrm>
            <a:off x="1368425" y="4044950"/>
            <a:ext cx="72072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/>
          <a:p>
            <a:r>
              <a:rPr lang="de-DE">
                <a:solidFill>
                  <a:srgbClr val="000000"/>
                </a:solidFill>
              </a:rPr>
              <a:t>n=5</a:t>
            </a:r>
          </a:p>
        </p:txBody>
      </p:sp>
      <p:sp>
        <p:nvSpPr>
          <p:cNvPr id="10287" name="Text Box 47"/>
          <p:cNvSpPr txBox="1">
            <a:spLocks noChangeArrowheads="1"/>
          </p:cNvSpPr>
          <p:nvPr/>
        </p:nvSpPr>
        <p:spPr bwMode="auto">
          <a:xfrm>
            <a:off x="431800" y="6767513"/>
            <a:ext cx="2519363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de-DE"/>
              <a:t>trigonale Bipyramide</a:t>
            </a:r>
          </a:p>
        </p:txBody>
      </p:sp>
      <p:sp>
        <p:nvSpPr>
          <p:cNvPr id="10288" name="Oval 48"/>
          <p:cNvSpPr>
            <a:spLocks noChangeArrowheads="1"/>
          </p:cNvSpPr>
          <p:nvPr/>
        </p:nvSpPr>
        <p:spPr bwMode="auto">
          <a:xfrm>
            <a:off x="4751388" y="5616575"/>
            <a:ext cx="1008062" cy="1008063"/>
          </a:xfrm>
          <a:prstGeom prst="ellipse">
            <a:avLst/>
          </a:prstGeom>
          <a:solidFill>
            <a:srgbClr val="0000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289" name="Oval 49"/>
          <p:cNvSpPr>
            <a:spLocks noChangeArrowheads="1"/>
          </p:cNvSpPr>
          <p:nvPr/>
        </p:nvSpPr>
        <p:spPr bwMode="auto">
          <a:xfrm>
            <a:off x="3743325" y="5616575"/>
            <a:ext cx="1008063" cy="1008063"/>
          </a:xfrm>
          <a:prstGeom prst="ellipse">
            <a:avLst/>
          </a:prstGeom>
          <a:solidFill>
            <a:srgbClr val="0000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290" name="Oval 50"/>
          <p:cNvSpPr>
            <a:spLocks noChangeArrowheads="1"/>
          </p:cNvSpPr>
          <p:nvPr/>
        </p:nvSpPr>
        <p:spPr bwMode="auto">
          <a:xfrm>
            <a:off x="4227513" y="4946650"/>
            <a:ext cx="1008062" cy="1008063"/>
          </a:xfrm>
          <a:prstGeom prst="ellipse">
            <a:avLst/>
          </a:prstGeom>
          <a:solidFill>
            <a:srgbClr val="0000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291" name="Text Box 51"/>
          <p:cNvSpPr txBox="1">
            <a:spLocks noChangeArrowheads="1"/>
          </p:cNvSpPr>
          <p:nvPr/>
        </p:nvSpPr>
        <p:spPr bwMode="auto">
          <a:xfrm>
            <a:off x="4176713" y="4044950"/>
            <a:ext cx="72072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/>
          <a:p>
            <a:r>
              <a:rPr lang="de-DE">
                <a:solidFill>
                  <a:srgbClr val="000000"/>
                </a:solidFill>
              </a:rPr>
              <a:t>n=5</a:t>
            </a:r>
          </a:p>
        </p:txBody>
      </p:sp>
      <p:sp>
        <p:nvSpPr>
          <p:cNvPr id="10292" name="Text Box 52"/>
          <p:cNvSpPr txBox="1">
            <a:spLocks noChangeArrowheads="1"/>
          </p:cNvSpPr>
          <p:nvPr/>
        </p:nvSpPr>
        <p:spPr bwMode="auto">
          <a:xfrm>
            <a:off x="3600450" y="6781800"/>
            <a:ext cx="30241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de-DE"/>
              <a:t>tetragonale Pyramide</a:t>
            </a:r>
          </a:p>
        </p:txBody>
      </p:sp>
      <p:sp>
        <p:nvSpPr>
          <p:cNvPr id="10293" name="Oval 53"/>
          <p:cNvSpPr>
            <a:spLocks noChangeArrowheads="1"/>
          </p:cNvSpPr>
          <p:nvPr/>
        </p:nvSpPr>
        <p:spPr bwMode="auto">
          <a:xfrm>
            <a:off x="7920038" y="5060950"/>
            <a:ext cx="1008062" cy="1008063"/>
          </a:xfrm>
          <a:prstGeom prst="ellipse">
            <a:avLst/>
          </a:prstGeom>
          <a:solidFill>
            <a:srgbClr val="0000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294" name="Oval 54"/>
          <p:cNvSpPr>
            <a:spLocks noChangeArrowheads="1"/>
          </p:cNvSpPr>
          <p:nvPr/>
        </p:nvSpPr>
        <p:spPr bwMode="auto">
          <a:xfrm>
            <a:off x="7056438" y="5060950"/>
            <a:ext cx="1008062" cy="1008063"/>
          </a:xfrm>
          <a:prstGeom prst="ellipse">
            <a:avLst/>
          </a:prstGeom>
          <a:solidFill>
            <a:srgbClr val="0000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295" name="Oval 55"/>
          <p:cNvSpPr>
            <a:spLocks noChangeArrowheads="1"/>
          </p:cNvSpPr>
          <p:nvPr/>
        </p:nvSpPr>
        <p:spPr bwMode="auto">
          <a:xfrm>
            <a:off x="7991475" y="5492750"/>
            <a:ext cx="1008063" cy="1008063"/>
          </a:xfrm>
          <a:prstGeom prst="ellipse">
            <a:avLst/>
          </a:prstGeom>
          <a:solidFill>
            <a:srgbClr val="0000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296" name="Oval 56"/>
          <p:cNvSpPr>
            <a:spLocks noChangeArrowheads="1"/>
          </p:cNvSpPr>
          <p:nvPr/>
        </p:nvSpPr>
        <p:spPr bwMode="auto">
          <a:xfrm>
            <a:off x="6983413" y="5492750"/>
            <a:ext cx="1008062" cy="1008063"/>
          </a:xfrm>
          <a:prstGeom prst="ellipse">
            <a:avLst/>
          </a:prstGeom>
          <a:solidFill>
            <a:srgbClr val="0000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297" name="Oval 57"/>
          <p:cNvSpPr>
            <a:spLocks noChangeArrowheads="1"/>
          </p:cNvSpPr>
          <p:nvPr/>
        </p:nvSpPr>
        <p:spPr bwMode="auto">
          <a:xfrm>
            <a:off x="7467600" y="4824413"/>
            <a:ext cx="1008063" cy="1008062"/>
          </a:xfrm>
          <a:prstGeom prst="ellipse">
            <a:avLst/>
          </a:prstGeom>
          <a:solidFill>
            <a:srgbClr val="0000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298" name="Text Box 58"/>
          <p:cNvSpPr txBox="1">
            <a:spLocks noChangeArrowheads="1"/>
          </p:cNvSpPr>
          <p:nvPr/>
        </p:nvSpPr>
        <p:spPr bwMode="auto">
          <a:xfrm>
            <a:off x="7199313" y="4117975"/>
            <a:ext cx="12954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de-DE"/>
              <a:t>n=6</a:t>
            </a:r>
          </a:p>
        </p:txBody>
      </p:sp>
      <p:sp>
        <p:nvSpPr>
          <p:cNvPr id="10299" name="Text Box 59"/>
          <p:cNvSpPr txBox="1">
            <a:spLocks noChangeArrowheads="1"/>
          </p:cNvSpPr>
          <p:nvPr/>
        </p:nvSpPr>
        <p:spPr bwMode="auto">
          <a:xfrm>
            <a:off x="6840538" y="6781800"/>
            <a:ext cx="244792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/>
            <a:r>
              <a:rPr lang="de-DE" dirty="0"/>
              <a:t>oktaedrisch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3" grpId="0" animBg="1"/>
      <p:bldP spid="10241" grpId="0" animBg="1"/>
      <p:bldP spid="10242" grpId="0" animBg="1"/>
      <p:bldP spid="10243" grpId="0" animBg="1"/>
      <p:bldP spid="10245" grpId="0" animBg="1"/>
      <p:bldP spid="10246" grpId="0" animBg="1"/>
      <p:bldP spid="10247" grpId="0" animBg="1"/>
      <p:bldP spid="10248" grpId="0" animBg="1"/>
      <p:bldP spid="10249" grpId="0" animBg="1"/>
      <p:bldP spid="10250" grpId="0" animBg="1"/>
      <p:bldP spid="10251" grpId="0" animBg="1"/>
      <p:bldP spid="10254" grpId="0" animBg="1"/>
      <p:bldP spid="10255" grpId="0" animBg="1"/>
      <p:bldP spid="10256" grpId="0" animBg="1"/>
      <p:bldP spid="10257" grpId="0" animBg="1"/>
      <p:bldP spid="10258" grpId="0" animBg="1"/>
      <p:bldP spid="10259" grpId="0" animBg="1"/>
      <p:bldP spid="10260" grpId="0" animBg="1"/>
      <p:bldP spid="10261" grpId="0" animBg="1"/>
      <p:bldP spid="10263" grpId="0" animBg="1"/>
      <p:bldP spid="10264" grpId="0" animBg="1"/>
      <p:bldP spid="10265" grpId="0" animBg="1"/>
      <p:bldP spid="10266" grpId="0" animBg="1"/>
      <p:bldP spid="10269" grpId="0" animBg="1"/>
      <p:bldP spid="10270" grpId="0" animBg="1"/>
      <p:bldP spid="10271" grpId="0" animBg="1"/>
      <p:bldP spid="10272" grpId="0" animBg="1"/>
      <p:bldP spid="10276" grpId="0" animBg="1"/>
      <p:bldP spid="10277" grpId="0" animBg="1"/>
      <p:bldP spid="10278" grpId="0" animBg="1"/>
      <p:bldP spid="10279" grpId="0" animBg="1"/>
      <p:bldP spid="10280" grpId="0" animBg="1"/>
      <p:bldP spid="10288" grpId="0" animBg="1"/>
      <p:bldP spid="10289" grpId="0" animBg="1"/>
      <p:bldP spid="10290" grpId="0" animBg="1"/>
      <p:bldP spid="10293" grpId="0" animBg="1"/>
      <p:bldP spid="10294" grpId="0" animBg="1"/>
      <p:bldP spid="10295" grpId="0" animBg="1"/>
      <p:bldP spid="10296" grpId="0" animBg="1"/>
      <p:bldP spid="1029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Oval 1"/>
          <p:cNvSpPr>
            <a:spLocks noChangeArrowheads="1"/>
          </p:cNvSpPr>
          <p:nvPr/>
        </p:nvSpPr>
        <p:spPr bwMode="auto">
          <a:xfrm>
            <a:off x="4248150" y="4273550"/>
            <a:ext cx="1944688" cy="1944688"/>
          </a:xfrm>
          <a:prstGeom prst="ellipse">
            <a:avLst/>
          </a:prstGeom>
          <a:solidFill>
            <a:srgbClr val="0000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266" name="Oval 2"/>
          <p:cNvSpPr>
            <a:spLocks noChangeArrowheads="1"/>
          </p:cNvSpPr>
          <p:nvPr/>
        </p:nvSpPr>
        <p:spPr bwMode="auto">
          <a:xfrm>
            <a:off x="3345657" y="2533484"/>
            <a:ext cx="1944688" cy="1944688"/>
          </a:xfrm>
          <a:prstGeom prst="ellipse">
            <a:avLst/>
          </a:prstGeom>
          <a:solidFill>
            <a:srgbClr val="0000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267" name="Oval 3"/>
          <p:cNvSpPr>
            <a:spLocks noChangeArrowheads="1"/>
          </p:cNvSpPr>
          <p:nvPr/>
        </p:nvSpPr>
        <p:spPr bwMode="auto">
          <a:xfrm>
            <a:off x="2303463" y="4202113"/>
            <a:ext cx="1944687" cy="1944687"/>
          </a:xfrm>
          <a:prstGeom prst="ellipse">
            <a:avLst/>
          </a:prstGeom>
          <a:solidFill>
            <a:srgbClr val="0000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4130675" y="4491038"/>
            <a:ext cx="287338" cy="287337"/>
          </a:xfrm>
          <a:prstGeom prst="ellipse">
            <a:avLst/>
          </a:prstGeom>
          <a:solidFill>
            <a:srgbClr val="FF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271" name="Freeform 7"/>
          <p:cNvSpPr>
            <a:spLocks noChangeArrowheads="1"/>
          </p:cNvSpPr>
          <p:nvPr/>
        </p:nvSpPr>
        <p:spPr bwMode="auto">
          <a:xfrm>
            <a:off x="1573211" y="6285655"/>
            <a:ext cx="5338764" cy="808141"/>
          </a:xfrm>
          <a:custGeom>
            <a:avLst/>
            <a:gdLst>
              <a:gd name="T0" fmla="*/ 0 w 14801"/>
              <a:gd name="T1" fmla="*/ 0 h 2201"/>
              <a:gd name="T2" fmla="*/ 14800 w 14801"/>
              <a:gd name="T3" fmla="*/ 400 h 220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801" h="2201">
                <a:moveTo>
                  <a:pt x="0" y="0"/>
                </a:moveTo>
                <a:cubicBezTo>
                  <a:pt x="7200" y="2200"/>
                  <a:pt x="14800" y="400"/>
                  <a:pt x="14800" y="400"/>
                </a:cubicBez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3732212" y="6934943"/>
            <a:ext cx="2160588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7932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de-DE" sz="2600">
                <a:cs typeface="Arial" panose="020B0604020202020204" pitchFamily="34" charset="0"/>
              </a:rPr>
              <a:t>ɛ = 120°</a:t>
            </a:r>
          </a:p>
        </p:txBody>
      </p:sp>
      <p:sp>
        <p:nvSpPr>
          <p:cNvPr id="11273" name="Oval 9"/>
          <p:cNvSpPr>
            <a:spLocks noChangeArrowheads="1"/>
          </p:cNvSpPr>
          <p:nvPr/>
        </p:nvSpPr>
        <p:spPr bwMode="auto">
          <a:xfrm>
            <a:off x="2781300" y="1577879"/>
            <a:ext cx="3024188" cy="2913159"/>
          </a:xfrm>
          <a:prstGeom prst="ellipse">
            <a:avLst/>
          </a:prstGeom>
          <a:solidFill>
            <a:srgbClr val="00FF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274" name="Freeform 10"/>
          <p:cNvSpPr>
            <a:spLocks/>
          </p:cNvSpPr>
          <p:nvPr/>
        </p:nvSpPr>
        <p:spPr bwMode="auto">
          <a:xfrm>
            <a:off x="1655763" y="5210175"/>
            <a:ext cx="504825" cy="647700"/>
          </a:xfrm>
          <a:custGeom>
            <a:avLst/>
            <a:gdLst>
              <a:gd name="T0" fmla="*/ 0 w 1401"/>
              <a:gd name="T1" fmla="*/ 0 h 1801"/>
              <a:gd name="T2" fmla="*/ 1400 w 1401"/>
              <a:gd name="T3" fmla="*/ 1800 h 180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01" h="1801">
                <a:moveTo>
                  <a:pt x="0" y="0"/>
                </a:moveTo>
                <a:lnTo>
                  <a:pt x="1400" y="1800"/>
                </a:ln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3743325" y="6954838"/>
            <a:ext cx="2160588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7932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de-DE" sz="2600">
                <a:cs typeface="Arial" panose="020B0604020202020204" pitchFamily="34" charset="0"/>
              </a:rPr>
              <a:t>ɛ &lt; 120°</a:t>
            </a:r>
          </a:p>
        </p:txBody>
      </p:sp>
      <p:sp>
        <p:nvSpPr>
          <p:cNvPr id="11276" name="Freeform 12"/>
          <p:cNvSpPr>
            <a:spLocks/>
          </p:cNvSpPr>
          <p:nvPr/>
        </p:nvSpPr>
        <p:spPr bwMode="auto">
          <a:xfrm>
            <a:off x="6335713" y="5354638"/>
            <a:ext cx="504825" cy="576262"/>
          </a:xfrm>
          <a:custGeom>
            <a:avLst/>
            <a:gdLst>
              <a:gd name="T0" fmla="*/ 1400 w 1401"/>
              <a:gd name="T1" fmla="*/ 0 h 1601"/>
              <a:gd name="T2" fmla="*/ 0 w 1401"/>
              <a:gd name="T3" fmla="*/ 1600 h 160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01" h="1601">
                <a:moveTo>
                  <a:pt x="1400" y="0"/>
                </a:moveTo>
                <a:lnTo>
                  <a:pt x="0" y="1600"/>
                </a:ln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77" name="Rectangle 13"/>
          <p:cNvSpPr>
            <a:spLocks noGrp="1" noChangeArrowheads="1"/>
          </p:cNvSpPr>
          <p:nvPr>
            <p:ph type="title"/>
          </p:nvPr>
        </p:nvSpPr>
        <p:spPr>
          <a:xfrm>
            <a:off x="504825" y="301625"/>
            <a:ext cx="9070975" cy="1262063"/>
          </a:xfrm>
          <a:ln/>
        </p:spPr>
        <p:txBody>
          <a:bodyPr tIns="31752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600"/>
              <a:t>Einfluss eines freien VEPs auf den Bindungswinkel</a:t>
            </a:r>
          </a:p>
        </p:txBody>
      </p:sp>
      <p:sp>
        <p:nvSpPr>
          <p:cNvPr id="17" name="Oval 1"/>
          <p:cNvSpPr>
            <a:spLocks noChangeArrowheads="1"/>
          </p:cNvSpPr>
          <p:nvPr/>
        </p:nvSpPr>
        <p:spPr bwMode="auto">
          <a:xfrm>
            <a:off x="4243388" y="4331699"/>
            <a:ext cx="1858962" cy="1800070"/>
          </a:xfrm>
          <a:prstGeom prst="ellipse">
            <a:avLst/>
          </a:prstGeom>
          <a:solidFill>
            <a:srgbClr val="0000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18" name="Oval 1"/>
          <p:cNvSpPr>
            <a:spLocks noChangeArrowheads="1"/>
          </p:cNvSpPr>
          <p:nvPr/>
        </p:nvSpPr>
        <p:spPr bwMode="auto">
          <a:xfrm>
            <a:off x="2577307" y="4318497"/>
            <a:ext cx="1657350" cy="1738023"/>
          </a:xfrm>
          <a:prstGeom prst="ellipse">
            <a:avLst/>
          </a:prstGeom>
          <a:solidFill>
            <a:srgbClr val="0000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>
            <a:off x="4350546" y="4660901"/>
            <a:ext cx="2444003" cy="1835405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 flipH="1">
            <a:off x="1727943" y="4647406"/>
            <a:ext cx="2546399" cy="1713707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" name="Freeform 7"/>
          <p:cNvSpPr>
            <a:spLocks noChangeArrowheads="1"/>
          </p:cNvSpPr>
          <p:nvPr/>
        </p:nvSpPr>
        <p:spPr bwMode="auto">
          <a:xfrm>
            <a:off x="1727943" y="6347824"/>
            <a:ext cx="5066607" cy="773754"/>
          </a:xfrm>
          <a:custGeom>
            <a:avLst/>
            <a:gdLst>
              <a:gd name="T0" fmla="*/ 0 w 14801"/>
              <a:gd name="T1" fmla="*/ 0 h 2201"/>
              <a:gd name="T2" fmla="*/ 14800 w 14801"/>
              <a:gd name="T3" fmla="*/ 400 h 220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4801" h="2201">
                <a:moveTo>
                  <a:pt x="0" y="0"/>
                </a:moveTo>
                <a:cubicBezTo>
                  <a:pt x="7200" y="2200"/>
                  <a:pt x="14800" y="400"/>
                  <a:pt x="14800" y="400"/>
                </a:cubicBez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H="1">
            <a:off x="1582738" y="4633913"/>
            <a:ext cx="2667000" cy="1655762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4319588" y="4633913"/>
            <a:ext cx="2592387" cy="1800225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 animBg="1"/>
      <p:bldP spid="11266" grpId="0" animBg="1"/>
      <p:bldP spid="11267" grpId="0" animBg="1"/>
      <p:bldP spid="11271" grpId="0" animBg="1"/>
      <p:bldP spid="11273" grpId="0" animBg="1"/>
      <p:bldP spid="11274" grpId="0" animBg="1"/>
      <p:bldP spid="1127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11270" grpId="0" animBg="1"/>
      <p:bldP spid="1126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/>
              <a:t>Trigonale Bipyramide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863600" y="1655763"/>
            <a:ext cx="87122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de-DE"/>
              <a:t>Da es keinen regulären Pentaeder gibt, sind bei Verbindungen mit n = 5 schon im Idealfall die fünf VEP nicht äquivalent.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80" y="2333873"/>
            <a:ext cx="2538829" cy="2887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5480050"/>
            <a:ext cx="20955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5472113"/>
            <a:ext cx="20955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3" y="5264150"/>
            <a:ext cx="2039937" cy="157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256" y="2279618"/>
            <a:ext cx="3876675" cy="275596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Arial Unicode MS" panose="020B060402020202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Arial Unicode MS" panose="020B060402020202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VSEPR Konzept</Template>
  <TotalTime>0</TotalTime>
  <Words>883</Words>
  <Application>Microsoft Office PowerPoint</Application>
  <PresentationFormat>Benutzerdefiniert</PresentationFormat>
  <Paragraphs>114</Paragraphs>
  <Slides>17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Arial</vt:lpstr>
      <vt:lpstr>Arial Unicode MS</vt:lpstr>
      <vt:lpstr>Times New Roman</vt:lpstr>
      <vt:lpstr>Wingdings</vt:lpstr>
      <vt:lpstr>Office Theme</vt:lpstr>
      <vt:lpstr>PowerPoint-Präsentation</vt:lpstr>
      <vt:lpstr>PowerPoint-Präsentation</vt:lpstr>
      <vt:lpstr>Dr H. J. van't Hoff</vt:lpstr>
      <vt:lpstr>Kritik an Dr. H. J. van't Hoff</vt:lpstr>
      <vt:lpstr>VSEPR-Konzept</vt:lpstr>
      <vt:lpstr>Grundlagen des Kozepts</vt:lpstr>
      <vt:lpstr>Idealfälle ohne freie VEP</vt:lpstr>
      <vt:lpstr>Einfluss eines freien VEPs auf den Bindungswinkel</vt:lpstr>
      <vt:lpstr>Trigonale Bipyramide</vt:lpstr>
      <vt:lpstr>Tetragonale Pyramide</vt:lpstr>
      <vt:lpstr>Oktaeder</vt:lpstr>
      <vt:lpstr>Grenzen des Modells</vt:lpstr>
      <vt:lpstr>Grenzen des Modells</vt:lpstr>
      <vt:lpstr>Zusammenfassung</vt:lpstr>
      <vt:lpstr>PowerPoint-Präsentation</vt:lpstr>
      <vt:lpstr>Quellen</vt:lpstr>
      <vt:lpstr>Einfluss eines freien VEPs auf den Bindungswinkel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Benjamin Past</dc:creator>
  <cp:lastModifiedBy>Walter Wagner</cp:lastModifiedBy>
  <cp:revision>22</cp:revision>
  <cp:lastPrinted>1601-01-01T00:00:00Z</cp:lastPrinted>
  <dcterms:created xsi:type="dcterms:W3CDTF">2013-11-06T14:59:53Z</dcterms:created>
  <dcterms:modified xsi:type="dcterms:W3CDTF">2021-11-18T09:35:26Z</dcterms:modified>
</cp:coreProperties>
</file>