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15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544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547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40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06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1986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999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798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5441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648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015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DB160-37C3-486B-B6AE-A487702F70F6}" type="datetimeFigureOut">
              <a:rPr lang="de-DE" smtClean="0"/>
              <a:t>25.01.2017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1092E-0729-452B-9D90-F12061553C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249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nhaltsplatzhalter 1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966" y="1517082"/>
            <a:ext cx="1219693" cy="1339121"/>
          </a:xfrm>
        </p:spPr>
      </p:pic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>
          <a:xfrm>
            <a:off x="3621109" y="2021137"/>
            <a:ext cx="72008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Gerade Verbindung mit Pfeil 8"/>
          <p:cNvCxnSpPr/>
          <p:nvPr/>
        </p:nvCxnSpPr>
        <p:spPr>
          <a:xfrm>
            <a:off x="3765125" y="2186641"/>
            <a:ext cx="79208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3981149" y="2381177"/>
            <a:ext cx="79208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324965" y="295724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 err="1"/>
              <a:t>Shikimisäure</a:t>
            </a:r>
            <a:endParaRPr lang="de-DE" sz="1600" dirty="0"/>
          </a:p>
        </p:txBody>
      </p:sp>
      <p:grpSp>
        <p:nvGrpSpPr>
          <p:cNvPr id="15" name="Gruppieren 14"/>
          <p:cNvGrpSpPr/>
          <p:nvPr/>
        </p:nvGrpSpPr>
        <p:grpSpPr>
          <a:xfrm>
            <a:off x="5097501" y="1517082"/>
            <a:ext cx="1296144" cy="1865711"/>
            <a:chOff x="3528112" y="620688"/>
            <a:chExt cx="1296144" cy="1865711"/>
          </a:xfrm>
        </p:grpSpPr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94660" y="620688"/>
              <a:ext cx="963049" cy="1527157"/>
            </a:xfrm>
            <a:prstGeom prst="rect">
              <a:avLst/>
            </a:prstGeom>
          </p:spPr>
        </p:pic>
        <p:sp>
          <p:nvSpPr>
            <p:cNvPr id="14" name="Textfeld 13"/>
            <p:cNvSpPr txBox="1"/>
            <p:nvPr/>
          </p:nvSpPr>
          <p:spPr>
            <a:xfrm>
              <a:off x="3528112" y="2147845"/>
              <a:ext cx="129614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Phenylalanin</a:t>
              </a:r>
              <a:endParaRPr lang="de-DE" sz="1600" dirty="0"/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7215773" y="1502405"/>
            <a:ext cx="1079663" cy="1873506"/>
            <a:chOff x="5646383" y="606012"/>
            <a:chExt cx="1079663" cy="1873506"/>
          </a:xfrm>
        </p:grpSpPr>
        <p:pic>
          <p:nvPicPr>
            <p:cNvPr id="16" name="Grafik 1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76739" y="606012"/>
              <a:ext cx="1018952" cy="1302276"/>
            </a:xfrm>
            <a:prstGeom prst="rect">
              <a:avLst/>
            </a:prstGeom>
          </p:spPr>
        </p:pic>
        <p:sp>
          <p:nvSpPr>
            <p:cNvPr id="17" name="Textfeld 16"/>
            <p:cNvSpPr txBox="1"/>
            <p:nvPr/>
          </p:nvSpPr>
          <p:spPr>
            <a:xfrm>
              <a:off x="5646383" y="2140964"/>
              <a:ext cx="107966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Zimtsäure</a:t>
              </a:r>
              <a:endParaRPr lang="de-DE" sz="1600" dirty="0"/>
            </a:p>
          </p:txBody>
        </p:sp>
      </p:grpSp>
      <p:grpSp>
        <p:nvGrpSpPr>
          <p:cNvPr id="49" name="Gruppieren 48"/>
          <p:cNvGrpSpPr/>
          <p:nvPr/>
        </p:nvGrpSpPr>
        <p:grpSpPr>
          <a:xfrm>
            <a:off x="5457313" y="3641014"/>
            <a:ext cx="1368152" cy="1944823"/>
            <a:chOff x="1475656" y="2830843"/>
            <a:chExt cx="1368152" cy="1944823"/>
          </a:xfrm>
        </p:grpSpPr>
        <p:pic>
          <p:nvPicPr>
            <p:cNvPr id="47" name="Grafik 4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88074" y="2830843"/>
              <a:ext cx="1003706" cy="1539862"/>
            </a:xfrm>
            <a:prstGeom prst="rect">
              <a:avLst/>
            </a:prstGeom>
          </p:spPr>
        </p:pic>
        <p:sp>
          <p:nvSpPr>
            <p:cNvPr id="48" name="Textfeld 47"/>
            <p:cNvSpPr txBox="1"/>
            <p:nvPr/>
          </p:nvSpPr>
          <p:spPr>
            <a:xfrm>
              <a:off x="1475656" y="4437112"/>
              <a:ext cx="136815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p-</a:t>
              </a:r>
              <a:r>
                <a:rPr lang="de-DE" sz="1600" dirty="0" err="1"/>
                <a:t>Cumarsäure</a:t>
              </a:r>
              <a:endParaRPr lang="de-DE" sz="1600" dirty="0"/>
            </a:p>
          </p:txBody>
        </p:sp>
      </p:grpSp>
      <p:grpSp>
        <p:nvGrpSpPr>
          <p:cNvPr id="52" name="Gruppieren 51"/>
          <p:cNvGrpSpPr/>
          <p:nvPr/>
        </p:nvGrpSpPr>
        <p:grpSpPr>
          <a:xfrm>
            <a:off x="2252958" y="2280659"/>
            <a:ext cx="8437767" cy="2332766"/>
            <a:chOff x="683568" y="1384266"/>
            <a:chExt cx="8437767" cy="2332766"/>
          </a:xfrm>
        </p:grpSpPr>
        <p:grpSp>
          <p:nvGrpSpPr>
            <p:cNvPr id="46" name="Gruppieren 45"/>
            <p:cNvGrpSpPr/>
            <p:nvPr/>
          </p:nvGrpSpPr>
          <p:grpSpPr>
            <a:xfrm>
              <a:off x="683568" y="1384266"/>
              <a:ext cx="7344816" cy="2332766"/>
              <a:chOff x="683568" y="1384266"/>
              <a:chExt cx="7344816" cy="2332766"/>
            </a:xfrm>
          </p:grpSpPr>
          <p:cxnSp>
            <p:nvCxnSpPr>
              <p:cNvPr id="27" name="Gerader Verbinder 26"/>
              <p:cNvCxnSpPr/>
              <p:nvPr/>
            </p:nvCxnSpPr>
            <p:spPr>
              <a:xfrm>
                <a:off x="7308304" y="1384266"/>
                <a:ext cx="720080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Gerader Verbinder 30"/>
              <p:cNvCxnSpPr/>
              <p:nvPr/>
            </p:nvCxnSpPr>
            <p:spPr>
              <a:xfrm>
                <a:off x="8028384" y="1384266"/>
                <a:ext cx="0" cy="125264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Gerader Verbinder 34"/>
              <p:cNvCxnSpPr/>
              <p:nvPr/>
            </p:nvCxnSpPr>
            <p:spPr>
              <a:xfrm flipH="1">
                <a:off x="683568" y="2636912"/>
                <a:ext cx="7344816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Gerader Verbinder 42"/>
              <p:cNvCxnSpPr/>
              <p:nvPr/>
            </p:nvCxnSpPr>
            <p:spPr>
              <a:xfrm>
                <a:off x="683568" y="2636912"/>
                <a:ext cx="0" cy="108012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Gerade Verbindung mit Pfeil 44"/>
              <p:cNvCxnSpPr/>
              <p:nvPr/>
            </p:nvCxnSpPr>
            <p:spPr>
              <a:xfrm>
                <a:off x="683568" y="3717032"/>
                <a:ext cx="576064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51" name="Textfeld 50"/>
            <p:cNvSpPr txBox="1"/>
            <p:nvPr/>
          </p:nvSpPr>
          <p:spPr>
            <a:xfrm>
              <a:off x="8113223" y="1879915"/>
              <a:ext cx="1008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err="1">
                  <a:solidFill>
                    <a:srgbClr val="009900"/>
                  </a:solidFill>
                </a:rPr>
                <a:t>Diphenolase</a:t>
              </a:r>
              <a:endParaRPr lang="de-DE" sz="1200" dirty="0">
                <a:solidFill>
                  <a:srgbClr val="009900"/>
                </a:solidFill>
              </a:endParaRPr>
            </a:p>
          </p:txBody>
        </p:sp>
      </p:grpSp>
      <p:cxnSp>
        <p:nvCxnSpPr>
          <p:cNvPr id="6" name="Gerade Verbindung mit Pfeil 5"/>
          <p:cNvCxnSpPr/>
          <p:nvPr/>
        </p:nvCxnSpPr>
        <p:spPr>
          <a:xfrm flipH="1">
            <a:off x="6096000" y="5780286"/>
            <a:ext cx="10732" cy="57606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uppieren 9"/>
          <p:cNvGrpSpPr/>
          <p:nvPr/>
        </p:nvGrpSpPr>
        <p:grpSpPr>
          <a:xfrm>
            <a:off x="6393645" y="1301359"/>
            <a:ext cx="1080120" cy="1418372"/>
            <a:chOff x="4824256" y="404966"/>
            <a:chExt cx="1080120" cy="1418372"/>
          </a:xfrm>
        </p:grpSpPr>
        <p:grpSp>
          <p:nvGrpSpPr>
            <p:cNvPr id="20" name="Gruppieren 19"/>
            <p:cNvGrpSpPr/>
            <p:nvPr/>
          </p:nvGrpSpPr>
          <p:grpSpPr>
            <a:xfrm>
              <a:off x="4824256" y="404966"/>
              <a:ext cx="1080120" cy="885887"/>
              <a:chOff x="4824256" y="404966"/>
              <a:chExt cx="1080120" cy="885887"/>
            </a:xfrm>
          </p:grpSpPr>
          <p:cxnSp>
            <p:nvCxnSpPr>
              <p:cNvPr id="18" name="Gerade Verbindung mit Pfeil 17"/>
              <p:cNvCxnSpPr/>
              <p:nvPr/>
            </p:nvCxnSpPr>
            <p:spPr>
              <a:xfrm>
                <a:off x="4860489" y="1290853"/>
                <a:ext cx="72008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" name="Textfeld 18"/>
              <p:cNvSpPr txBox="1"/>
              <p:nvPr/>
            </p:nvSpPr>
            <p:spPr>
              <a:xfrm>
                <a:off x="4824256" y="404966"/>
                <a:ext cx="108012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>
                    <a:solidFill>
                      <a:srgbClr val="009900"/>
                    </a:solidFill>
                  </a:rPr>
                  <a:t>Phenylalanin-Ammoniak-Lyase</a:t>
                </a:r>
                <a:endParaRPr lang="de-DE" sz="1200" dirty="0">
                  <a:solidFill>
                    <a:srgbClr val="009900"/>
                  </a:solidFill>
                </a:endParaRPr>
              </a:p>
            </p:txBody>
          </p:sp>
        </p:grpSp>
        <p:sp>
          <p:nvSpPr>
            <p:cNvPr id="8" name="Textfeld 7"/>
            <p:cNvSpPr txBox="1"/>
            <p:nvPr/>
          </p:nvSpPr>
          <p:spPr>
            <a:xfrm>
              <a:off x="4860489" y="148478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-NH</a:t>
              </a:r>
              <a:r>
                <a:rPr lang="de-DE" sz="1600" baseline="-25000" dirty="0"/>
                <a:t>3</a:t>
              </a:r>
              <a:endParaRPr lang="de-DE" sz="1600" dirty="0"/>
            </a:p>
          </p:txBody>
        </p:sp>
      </p:grpSp>
      <p:sp>
        <p:nvSpPr>
          <p:cNvPr id="24" name="Textfeld 23"/>
          <p:cNvSpPr txBox="1"/>
          <p:nvPr/>
        </p:nvSpPr>
        <p:spPr>
          <a:xfrm>
            <a:off x="2324966" y="260649"/>
            <a:ext cx="75874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400" dirty="0"/>
              <a:t>Biosynthese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1262798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de-DE" dirty="0"/>
          </a:p>
        </p:txBody>
      </p:sp>
      <p:cxnSp>
        <p:nvCxnSpPr>
          <p:cNvPr id="16" name="Gerade Verbindung mit Pfeil 15"/>
          <p:cNvCxnSpPr/>
          <p:nvPr/>
        </p:nvCxnSpPr>
        <p:spPr>
          <a:xfrm>
            <a:off x="6077893" y="198626"/>
            <a:ext cx="0" cy="7686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9" name="Gruppieren 28"/>
          <p:cNvGrpSpPr/>
          <p:nvPr/>
        </p:nvGrpSpPr>
        <p:grpSpPr>
          <a:xfrm>
            <a:off x="2729444" y="1407541"/>
            <a:ext cx="1224136" cy="2066826"/>
            <a:chOff x="1331640" y="2564824"/>
            <a:chExt cx="1224136" cy="2066826"/>
          </a:xfrm>
        </p:grpSpPr>
        <p:pic>
          <p:nvPicPr>
            <p:cNvPr id="27" name="Grafik 2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3648" y="2564824"/>
              <a:ext cx="1030386" cy="1607200"/>
            </a:xfrm>
            <a:prstGeom prst="rect">
              <a:avLst/>
            </a:prstGeom>
          </p:spPr>
        </p:pic>
        <p:sp>
          <p:nvSpPr>
            <p:cNvPr id="28" name="Textfeld 27"/>
            <p:cNvSpPr txBox="1"/>
            <p:nvPr/>
          </p:nvSpPr>
          <p:spPr>
            <a:xfrm>
              <a:off x="1331640" y="4293096"/>
              <a:ext cx="122413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Kaffeesäure</a:t>
              </a:r>
              <a:endParaRPr lang="de-DE" sz="1600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>
            <a:off x="2668321" y="4162593"/>
            <a:ext cx="1253005" cy="2077343"/>
            <a:chOff x="1129886" y="4473748"/>
            <a:chExt cx="1253005" cy="2077343"/>
          </a:xfrm>
        </p:grpSpPr>
        <p:pic>
          <p:nvPicPr>
            <p:cNvPr id="32" name="Grafik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52134" y="4473748"/>
              <a:ext cx="1130757" cy="1670725"/>
            </a:xfrm>
            <a:prstGeom prst="rect">
              <a:avLst/>
            </a:prstGeom>
          </p:spPr>
        </p:pic>
        <p:sp>
          <p:nvSpPr>
            <p:cNvPr id="33" name="Textfeld 32"/>
            <p:cNvSpPr txBox="1"/>
            <p:nvPr/>
          </p:nvSpPr>
          <p:spPr>
            <a:xfrm>
              <a:off x="1129886" y="6212537"/>
              <a:ext cx="125300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Ferulasäure</a:t>
              </a:r>
              <a:endParaRPr lang="de-DE" sz="1600" dirty="0"/>
            </a:p>
          </p:txBody>
        </p:sp>
      </p:grpSp>
      <p:grpSp>
        <p:nvGrpSpPr>
          <p:cNvPr id="36" name="Gruppieren 35"/>
          <p:cNvGrpSpPr/>
          <p:nvPr/>
        </p:nvGrpSpPr>
        <p:grpSpPr>
          <a:xfrm>
            <a:off x="1687856" y="851932"/>
            <a:ext cx="4408146" cy="570831"/>
            <a:chOff x="357527" y="841945"/>
            <a:chExt cx="3926441" cy="570831"/>
          </a:xfrm>
        </p:grpSpPr>
        <p:grpSp>
          <p:nvGrpSpPr>
            <p:cNvPr id="25" name="Gruppieren 24"/>
            <p:cNvGrpSpPr/>
            <p:nvPr/>
          </p:nvGrpSpPr>
          <p:grpSpPr>
            <a:xfrm>
              <a:off x="1770823" y="957334"/>
              <a:ext cx="2513145" cy="455442"/>
              <a:chOff x="1763688" y="1844824"/>
              <a:chExt cx="2513145" cy="455442"/>
            </a:xfrm>
          </p:grpSpPr>
          <p:cxnSp>
            <p:nvCxnSpPr>
              <p:cNvPr id="21" name="Gerader Verbinder 20"/>
              <p:cNvCxnSpPr/>
              <p:nvPr/>
            </p:nvCxnSpPr>
            <p:spPr>
              <a:xfrm flipH="1">
                <a:off x="1763688" y="1844824"/>
                <a:ext cx="2513145" cy="0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Gerade Verbindung mit Pfeil 22"/>
              <p:cNvCxnSpPr/>
              <p:nvPr/>
            </p:nvCxnSpPr>
            <p:spPr>
              <a:xfrm>
                <a:off x="1763688" y="1844824"/>
                <a:ext cx="0" cy="455442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5" name="Textfeld 34"/>
            <p:cNvSpPr txBox="1"/>
            <p:nvPr/>
          </p:nvSpPr>
          <p:spPr>
            <a:xfrm>
              <a:off x="357527" y="841945"/>
              <a:ext cx="12823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meta-</a:t>
              </a:r>
              <a:r>
                <a:rPr lang="de-DE" sz="1200" dirty="0" err="1"/>
                <a:t>Hydroxylierung</a:t>
              </a:r>
              <a:endParaRPr lang="de-DE" sz="1200" dirty="0"/>
            </a:p>
          </p:txBody>
        </p:sp>
      </p:grpSp>
      <p:grpSp>
        <p:nvGrpSpPr>
          <p:cNvPr id="38" name="Gruppieren 37"/>
          <p:cNvGrpSpPr/>
          <p:nvPr/>
        </p:nvGrpSpPr>
        <p:grpSpPr>
          <a:xfrm>
            <a:off x="1872395" y="3442592"/>
            <a:ext cx="1422428" cy="720000"/>
            <a:chOff x="323528" y="3753748"/>
            <a:chExt cx="1422428" cy="720000"/>
          </a:xfrm>
        </p:grpSpPr>
        <p:cxnSp>
          <p:nvCxnSpPr>
            <p:cNvPr id="30" name="Gerade Verbindung mit Pfeil 29"/>
            <p:cNvCxnSpPr/>
            <p:nvPr/>
          </p:nvCxnSpPr>
          <p:spPr>
            <a:xfrm>
              <a:off x="1745956" y="3753748"/>
              <a:ext cx="0" cy="72000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feld 36"/>
            <p:cNvSpPr txBox="1"/>
            <p:nvPr/>
          </p:nvSpPr>
          <p:spPr>
            <a:xfrm>
              <a:off x="323528" y="3861048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err="1"/>
                <a:t>Methylierung</a:t>
              </a:r>
              <a:endParaRPr lang="de-DE" sz="1200" dirty="0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4151784" y="4437112"/>
            <a:ext cx="1152128" cy="792088"/>
            <a:chOff x="2627784" y="4437112"/>
            <a:chExt cx="1152128" cy="792088"/>
          </a:xfrm>
        </p:grpSpPr>
        <p:cxnSp>
          <p:nvCxnSpPr>
            <p:cNvPr id="10" name="Gerade Verbindung mit Pfeil 9"/>
            <p:cNvCxnSpPr/>
            <p:nvPr/>
          </p:nvCxnSpPr>
          <p:spPr>
            <a:xfrm>
              <a:off x="2771800" y="5229200"/>
              <a:ext cx="576064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>
              <a:off x="2627784" y="4437112"/>
              <a:ext cx="115212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Spaltung der Doppelbindung zum Aldehyd</a:t>
              </a:r>
              <a:endParaRPr lang="de-DE" sz="1200" dirty="0"/>
            </a:p>
          </p:txBody>
        </p:sp>
      </p:grpSp>
      <p:grpSp>
        <p:nvGrpSpPr>
          <p:cNvPr id="15" name="Gruppieren 14"/>
          <p:cNvGrpSpPr/>
          <p:nvPr/>
        </p:nvGrpSpPr>
        <p:grpSpPr>
          <a:xfrm>
            <a:off x="5375920" y="4387589"/>
            <a:ext cx="1173954" cy="1789119"/>
            <a:chOff x="3851920" y="4387588"/>
            <a:chExt cx="1173954" cy="1789119"/>
          </a:xfrm>
        </p:grpSpPr>
        <p:pic>
          <p:nvPicPr>
            <p:cNvPr id="13" name="Grafik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51920" y="4387588"/>
              <a:ext cx="1173954" cy="1405188"/>
            </a:xfrm>
            <a:prstGeom prst="rect">
              <a:avLst/>
            </a:prstGeom>
          </p:spPr>
        </p:pic>
        <p:sp>
          <p:nvSpPr>
            <p:cNvPr id="14" name="Textfeld 13"/>
            <p:cNvSpPr txBox="1"/>
            <p:nvPr/>
          </p:nvSpPr>
          <p:spPr>
            <a:xfrm>
              <a:off x="3851920" y="5838153"/>
              <a:ext cx="8640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Vanillin</a:t>
              </a:r>
              <a:endParaRPr lang="de-DE" sz="1600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8256240" y="1533322"/>
            <a:ext cx="1296144" cy="2187266"/>
            <a:chOff x="6732240" y="1533322"/>
            <a:chExt cx="1296144" cy="2187266"/>
          </a:xfrm>
        </p:grpSpPr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48264" y="1533322"/>
              <a:ext cx="609846" cy="1481419"/>
            </a:xfrm>
            <a:prstGeom prst="rect">
              <a:avLst/>
            </a:prstGeom>
          </p:spPr>
        </p:pic>
        <p:sp>
          <p:nvSpPr>
            <p:cNvPr id="19" name="Textfeld 18"/>
            <p:cNvSpPr txBox="1"/>
            <p:nvPr/>
          </p:nvSpPr>
          <p:spPr>
            <a:xfrm>
              <a:off x="6732240" y="3135813"/>
              <a:ext cx="12961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/>
                <a:t>p-</a:t>
              </a:r>
              <a:r>
                <a:rPr lang="de-DE" sz="1600" dirty="0" err="1"/>
                <a:t>Hydroxy</a:t>
              </a:r>
              <a:r>
                <a:rPr lang="de-DE" sz="1600" dirty="0"/>
                <a:t>-benzaldehyd</a:t>
              </a:r>
              <a:endParaRPr lang="de-DE" sz="1600" dirty="0"/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6096000" y="759600"/>
            <a:ext cx="4068000" cy="663163"/>
            <a:chOff x="4283968" y="744378"/>
            <a:chExt cx="4402832" cy="663163"/>
          </a:xfrm>
        </p:grpSpPr>
        <p:grpSp>
          <p:nvGrpSpPr>
            <p:cNvPr id="26" name="Gruppieren 25"/>
            <p:cNvGrpSpPr/>
            <p:nvPr/>
          </p:nvGrpSpPr>
          <p:grpSpPr>
            <a:xfrm>
              <a:off x="4283968" y="957334"/>
              <a:ext cx="2880320" cy="450207"/>
              <a:chOff x="4355976" y="1844824"/>
              <a:chExt cx="2880320" cy="450207"/>
            </a:xfrm>
          </p:grpSpPr>
          <p:cxnSp>
            <p:nvCxnSpPr>
              <p:cNvPr id="22" name="Gerader Verbinder 21"/>
              <p:cNvCxnSpPr/>
              <p:nvPr/>
            </p:nvCxnSpPr>
            <p:spPr>
              <a:xfrm flipH="1">
                <a:off x="4355976" y="1844824"/>
                <a:ext cx="2880320" cy="0"/>
              </a:xfrm>
              <a:prstGeom prst="line">
                <a:avLst/>
              </a:prstGeom>
              <a:ln w="28575"/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24" name="Gerade Verbindung mit Pfeil 23"/>
              <p:cNvCxnSpPr/>
              <p:nvPr/>
            </p:nvCxnSpPr>
            <p:spPr>
              <a:xfrm>
                <a:off x="7236296" y="1844824"/>
                <a:ext cx="0" cy="450207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</p:grpSp>
        <p:sp>
          <p:nvSpPr>
            <p:cNvPr id="39" name="Textfeld 38"/>
            <p:cNvSpPr txBox="1"/>
            <p:nvPr/>
          </p:nvSpPr>
          <p:spPr>
            <a:xfrm>
              <a:off x="7323429" y="744378"/>
              <a:ext cx="136337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/>
                <a:t>Spaltung der Doppelbindung zum Aldehyd</a:t>
              </a:r>
              <a:endParaRPr lang="de-DE" sz="1200" dirty="0"/>
            </a:p>
          </p:txBody>
        </p:sp>
      </p:grpSp>
      <p:grpSp>
        <p:nvGrpSpPr>
          <p:cNvPr id="46" name="Gruppieren 45"/>
          <p:cNvGrpSpPr/>
          <p:nvPr/>
        </p:nvGrpSpPr>
        <p:grpSpPr>
          <a:xfrm>
            <a:off x="8427922" y="4494312"/>
            <a:ext cx="1368152" cy="1923781"/>
            <a:chOff x="6903922" y="4494311"/>
            <a:chExt cx="1368152" cy="1923781"/>
          </a:xfrm>
        </p:grpSpPr>
        <p:pic>
          <p:nvPicPr>
            <p:cNvPr id="44" name="Grafik 4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30883" y="4494311"/>
              <a:ext cx="801694" cy="1298465"/>
            </a:xfrm>
            <a:prstGeom prst="rect">
              <a:avLst/>
            </a:prstGeom>
          </p:spPr>
        </p:pic>
        <p:sp>
          <p:nvSpPr>
            <p:cNvPr id="45" name="Textfeld 44"/>
            <p:cNvSpPr txBox="1"/>
            <p:nvPr/>
          </p:nvSpPr>
          <p:spPr>
            <a:xfrm>
              <a:off x="6903922" y="5833317"/>
              <a:ext cx="136815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1600" dirty="0" err="1"/>
                <a:t>Protocatechu</a:t>
              </a:r>
              <a:r>
                <a:rPr lang="de-DE" sz="1600" dirty="0"/>
                <a:t>-aldehyd</a:t>
              </a:r>
              <a:endParaRPr lang="de-DE" sz="1600" dirty="0"/>
            </a:p>
          </p:txBody>
        </p:sp>
      </p:grpSp>
      <p:grpSp>
        <p:nvGrpSpPr>
          <p:cNvPr id="50" name="Gruppieren 49"/>
          <p:cNvGrpSpPr/>
          <p:nvPr/>
        </p:nvGrpSpPr>
        <p:grpSpPr>
          <a:xfrm>
            <a:off x="7026314" y="4806444"/>
            <a:ext cx="1229926" cy="422756"/>
            <a:chOff x="5502314" y="4806444"/>
            <a:chExt cx="1229926" cy="422756"/>
          </a:xfrm>
        </p:grpSpPr>
        <p:cxnSp>
          <p:nvCxnSpPr>
            <p:cNvPr id="48" name="Gerade Verbindung mit Pfeil 47"/>
            <p:cNvCxnSpPr/>
            <p:nvPr/>
          </p:nvCxnSpPr>
          <p:spPr>
            <a:xfrm flipH="1">
              <a:off x="5508104" y="5229200"/>
              <a:ext cx="1224136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sp>
          <p:nvSpPr>
            <p:cNvPr id="49" name="Textfeld 48"/>
            <p:cNvSpPr txBox="1"/>
            <p:nvPr/>
          </p:nvSpPr>
          <p:spPr>
            <a:xfrm>
              <a:off x="5502314" y="4806444"/>
              <a:ext cx="1152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err="1"/>
                <a:t>Methylierung</a:t>
              </a:r>
              <a:endParaRPr lang="de-DE" sz="1200" dirty="0"/>
            </a:p>
          </p:txBody>
        </p:sp>
      </p:grpSp>
      <p:grpSp>
        <p:nvGrpSpPr>
          <p:cNvPr id="52" name="Gruppieren 51"/>
          <p:cNvGrpSpPr/>
          <p:nvPr/>
        </p:nvGrpSpPr>
        <p:grpSpPr>
          <a:xfrm>
            <a:off x="7896200" y="3700928"/>
            <a:ext cx="2599690" cy="520161"/>
            <a:chOff x="6372200" y="3700927"/>
            <a:chExt cx="2599690" cy="520161"/>
          </a:xfrm>
        </p:grpSpPr>
        <p:grpSp>
          <p:nvGrpSpPr>
            <p:cNvPr id="43" name="Gruppieren 42"/>
            <p:cNvGrpSpPr/>
            <p:nvPr/>
          </p:nvGrpSpPr>
          <p:grpSpPr>
            <a:xfrm>
              <a:off x="7380312" y="3700927"/>
              <a:ext cx="1591578" cy="520161"/>
              <a:chOff x="7380312" y="3700927"/>
              <a:chExt cx="1591578" cy="520161"/>
            </a:xfrm>
          </p:grpSpPr>
          <p:cxnSp>
            <p:nvCxnSpPr>
              <p:cNvPr id="41" name="Gerade Verbindung mit Pfeil 40"/>
              <p:cNvCxnSpPr>
                <a:stCxn id="19" idx="2"/>
              </p:cNvCxnSpPr>
              <p:nvPr/>
            </p:nvCxnSpPr>
            <p:spPr>
              <a:xfrm>
                <a:off x="7380312" y="3720588"/>
                <a:ext cx="0" cy="50050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accent6"/>
              </a:lnRef>
              <a:fillRef idx="0">
                <a:schemeClr val="accent6"/>
              </a:fillRef>
              <a:effectRef idx="0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42" name="Textfeld 41"/>
              <p:cNvSpPr txBox="1"/>
              <p:nvPr/>
            </p:nvSpPr>
            <p:spPr>
              <a:xfrm>
                <a:off x="7531730" y="3700927"/>
                <a:ext cx="14401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200" dirty="0"/>
                  <a:t>meta-</a:t>
                </a:r>
                <a:r>
                  <a:rPr lang="de-DE" sz="1200" dirty="0" err="1"/>
                  <a:t>Hydroxylierung</a:t>
                </a:r>
                <a:endParaRPr lang="de-DE" sz="1200" dirty="0"/>
              </a:p>
            </p:txBody>
          </p:sp>
        </p:grpSp>
        <p:sp>
          <p:nvSpPr>
            <p:cNvPr id="51" name="Textfeld 50"/>
            <p:cNvSpPr txBox="1"/>
            <p:nvPr/>
          </p:nvSpPr>
          <p:spPr>
            <a:xfrm>
              <a:off x="6372200" y="3761129"/>
              <a:ext cx="100811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 err="1">
                  <a:solidFill>
                    <a:srgbClr val="009900"/>
                  </a:solidFill>
                </a:rPr>
                <a:t>Diphenolase</a:t>
              </a:r>
              <a:endParaRPr lang="de-DE" sz="1200" dirty="0">
                <a:solidFill>
                  <a:srgbClr val="0099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1389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Breitbild</PresentationFormat>
  <Paragraphs>20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Dominik Krämer</dc:creator>
  <cp:lastModifiedBy>Dominik Krämer</cp:lastModifiedBy>
  <cp:revision>1</cp:revision>
  <dcterms:created xsi:type="dcterms:W3CDTF">2017-01-25T08:46:43Z</dcterms:created>
  <dcterms:modified xsi:type="dcterms:W3CDTF">2017-01-25T08:47:03Z</dcterms:modified>
</cp:coreProperties>
</file>