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1200" y="88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20.05.2020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614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20.05.2020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8051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20.05.2020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4170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20.05.2020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328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20.05.2020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079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20.05.2020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08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20.05.2020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87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20.05.2020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344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20.05.2020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15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20.05.2020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579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20.05.2020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78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900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7906" y="1279209"/>
            <a:ext cx="8640000" cy="486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D3C28-CF28-4B09-B2A7-88A4E44AE148}" type="datetimeFigureOut">
              <a:rPr lang="de-DE" smtClean="0"/>
              <a:t>20.05.2020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3535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77356AD-FAF5-4A1F-8C4B-91855DC47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F5473212-2549-4C43-AB8C-D1B63BDC6A70}"/>
              </a:ext>
            </a:extLst>
          </p:cNvPr>
          <p:cNvSpPr txBox="1"/>
          <p:nvPr/>
        </p:nvSpPr>
        <p:spPr>
          <a:xfrm>
            <a:off x="2598615" y="1288534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Mevalonsäure</a:t>
            </a:r>
            <a:endParaRPr lang="de-DE" dirty="0"/>
          </a:p>
        </p:txBody>
      </p:sp>
      <p:sp>
        <p:nvSpPr>
          <p:cNvPr id="6" name="Pfeil: nach links 5">
            <a:extLst>
              <a:ext uri="{FF2B5EF4-FFF2-40B4-BE49-F238E27FC236}">
                <a16:creationId xmlns:a16="http://schemas.microsoft.com/office/drawing/2014/main" id="{176F9DE8-1040-437F-81C1-36D166D33B2F}"/>
              </a:ext>
            </a:extLst>
          </p:cNvPr>
          <p:cNvSpPr/>
          <p:nvPr/>
        </p:nvSpPr>
        <p:spPr>
          <a:xfrm>
            <a:off x="4593000" y="1383200"/>
            <a:ext cx="720000" cy="180000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A3737E8F-B457-49C3-BEC7-4F52E4467863}"/>
              </a:ext>
            </a:extLst>
          </p:cNvPr>
          <p:cNvSpPr txBox="1"/>
          <p:nvPr/>
        </p:nvSpPr>
        <p:spPr>
          <a:xfrm>
            <a:off x="5673604" y="1288534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Acetyl-CoA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0EF84227-E887-4AC8-B0F4-3FBFCD44FF5A}"/>
              </a:ext>
            </a:extLst>
          </p:cNvPr>
          <p:cNvSpPr txBox="1"/>
          <p:nvPr/>
        </p:nvSpPr>
        <p:spPr>
          <a:xfrm>
            <a:off x="1119229" y="2272906"/>
            <a:ext cx="30059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err="1"/>
              <a:t>Isopentenylpyrophosphat</a:t>
            </a:r>
            <a:endParaRPr lang="de-DE" b="1" dirty="0"/>
          </a:p>
          <a:p>
            <a:r>
              <a:rPr lang="de-DE" b="1" dirty="0"/>
              <a:t>(IPP)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B65B078-350C-444A-BB58-5665674F989F}"/>
              </a:ext>
            </a:extLst>
          </p:cNvPr>
          <p:cNvSpPr txBox="1"/>
          <p:nvPr/>
        </p:nvSpPr>
        <p:spPr>
          <a:xfrm>
            <a:off x="1119229" y="3458496"/>
            <a:ext cx="3147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err="1"/>
              <a:t>Dimethylallylpyrophosphat</a:t>
            </a:r>
            <a:endParaRPr lang="de-DE" b="1" dirty="0"/>
          </a:p>
          <a:p>
            <a:r>
              <a:rPr lang="de-DE" b="1" dirty="0"/>
              <a:t>(DMAPP)</a:t>
            </a:r>
          </a:p>
        </p:txBody>
      </p:sp>
      <p:sp>
        <p:nvSpPr>
          <p:cNvPr id="16" name="Pfeil: nach links und rechts 15">
            <a:extLst>
              <a:ext uri="{FF2B5EF4-FFF2-40B4-BE49-F238E27FC236}">
                <a16:creationId xmlns:a16="http://schemas.microsoft.com/office/drawing/2014/main" id="{75FB33E9-656B-4EFD-8F73-720ED930065E}"/>
              </a:ext>
            </a:extLst>
          </p:cNvPr>
          <p:cNvSpPr/>
          <p:nvPr/>
        </p:nvSpPr>
        <p:spPr>
          <a:xfrm>
            <a:off x="2238615" y="3098866"/>
            <a:ext cx="720000" cy="180000"/>
          </a:xfrm>
          <a:prstGeom prst="left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F762DDD6-B09D-453D-96D2-56727E0184BB}"/>
              </a:ext>
            </a:extLst>
          </p:cNvPr>
          <p:cNvSpPr txBox="1"/>
          <p:nvPr/>
        </p:nvSpPr>
        <p:spPr>
          <a:xfrm>
            <a:off x="5313000" y="2272906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Mevalonsäure</a:t>
            </a:r>
            <a:endParaRPr lang="de-DE" dirty="0"/>
          </a:p>
        </p:txBody>
      </p:sp>
      <p:sp>
        <p:nvSpPr>
          <p:cNvPr id="18" name="Pfeil: nach links 17">
            <a:extLst>
              <a:ext uri="{FF2B5EF4-FFF2-40B4-BE49-F238E27FC236}">
                <a16:creationId xmlns:a16="http://schemas.microsoft.com/office/drawing/2014/main" id="{752E0105-CA56-4008-AA34-AEC000065E86}"/>
              </a:ext>
            </a:extLst>
          </p:cNvPr>
          <p:cNvSpPr/>
          <p:nvPr/>
        </p:nvSpPr>
        <p:spPr>
          <a:xfrm>
            <a:off x="7307385" y="2367572"/>
            <a:ext cx="720000" cy="180000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86811A7D-8177-488C-AB9E-8C3B1F486428}"/>
              </a:ext>
            </a:extLst>
          </p:cNvPr>
          <p:cNvSpPr txBox="1"/>
          <p:nvPr/>
        </p:nvSpPr>
        <p:spPr>
          <a:xfrm>
            <a:off x="8387989" y="2272906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Acetyl-CoA</a:t>
            </a:r>
          </a:p>
        </p:txBody>
      </p:sp>
      <p:sp>
        <p:nvSpPr>
          <p:cNvPr id="20" name="Pfeil: nach links 19">
            <a:extLst>
              <a:ext uri="{FF2B5EF4-FFF2-40B4-BE49-F238E27FC236}">
                <a16:creationId xmlns:a16="http://schemas.microsoft.com/office/drawing/2014/main" id="{811CA569-ED07-4873-B934-F494B7146708}"/>
              </a:ext>
            </a:extLst>
          </p:cNvPr>
          <p:cNvSpPr/>
          <p:nvPr/>
        </p:nvSpPr>
        <p:spPr>
          <a:xfrm>
            <a:off x="4237262" y="2367572"/>
            <a:ext cx="720000" cy="180000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7833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77356AD-FAF5-4A1F-8C4B-91855DC47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0EF84227-E887-4AC8-B0F4-3FBFCD44FF5A}"/>
              </a:ext>
            </a:extLst>
          </p:cNvPr>
          <p:cNvSpPr txBox="1"/>
          <p:nvPr/>
        </p:nvSpPr>
        <p:spPr>
          <a:xfrm>
            <a:off x="2706087" y="3135330"/>
            <a:ext cx="27622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Isopentenylpyrophosphat</a:t>
            </a:r>
            <a:endParaRPr lang="de-DE" dirty="0"/>
          </a:p>
          <a:p>
            <a:r>
              <a:rPr lang="de-DE" dirty="0"/>
              <a:t>(IPP)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B65B078-350C-444A-BB58-5665674F989F}"/>
              </a:ext>
            </a:extLst>
          </p:cNvPr>
          <p:cNvSpPr txBox="1"/>
          <p:nvPr/>
        </p:nvSpPr>
        <p:spPr>
          <a:xfrm>
            <a:off x="2706087" y="4320920"/>
            <a:ext cx="28777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Dimethylallylpyrophosphat</a:t>
            </a:r>
            <a:endParaRPr lang="de-DE" dirty="0"/>
          </a:p>
          <a:p>
            <a:r>
              <a:rPr lang="de-DE" dirty="0"/>
              <a:t>(DMAPP)</a:t>
            </a:r>
          </a:p>
        </p:txBody>
      </p:sp>
      <p:sp>
        <p:nvSpPr>
          <p:cNvPr id="16" name="Pfeil: nach links und rechts 15">
            <a:extLst>
              <a:ext uri="{FF2B5EF4-FFF2-40B4-BE49-F238E27FC236}">
                <a16:creationId xmlns:a16="http://schemas.microsoft.com/office/drawing/2014/main" id="{75FB33E9-656B-4EFD-8F73-720ED930065E}"/>
              </a:ext>
            </a:extLst>
          </p:cNvPr>
          <p:cNvSpPr/>
          <p:nvPr/>
        </p:nvSpPr>
        <p:spPr>
          <a:xfrm>
            <a:off x="3825473" y="3961290"/>
            <a:ext cx="720000" cy="180000"/>
          </a:xfrm>
          <a:prstGeom prst="left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F762DDD6-B09D-453D-96D2-56727E0184BB}"/>
              </a:ext>
            </a:extLst>
          </p:cNvPr>
          <p:cNvSpPr txBox="1"/>
          <p:nvPr/>
        </p:nvSpPr>
        <p:spPr>
          <a:xfrm>
            <a:off x="6579899" y="3259082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Mevalonsäure</a:t>
            </a:r>
            <a:endParaRPr lang="de-DE" dirty="0"/>
          </a:p>
        </p:txBody>
      </p:sp>
      <p:sp>
        <p:nvSpPr>
          <p:cNvPr id="18" name="Pfeil: nach links 17">
            <a:extLst>
              <a:ext uri="{FF2B5EF4-FFF2-40B4-BE49-F238E27FC236}">
                <a16:creationId xmlns:a16="http://schemas.microsoft.com/office/drawing/2014/main" id="{752E0105-CA56-4008-AA34-AEC000065E86}"/>
              </a:ext>
            </a:extLst>
          </p:cNvPr>
          <p:cNvSpPr/>
          <p:nvPr/>
        </p:nvSpPr>
        <p:spPr>
          <a:xfrm>
            <a:off x="8301356" y="3353748"/>
            <a:ext cx="720000" cy="180000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86811A7D-8177-488C-AB9E-8C3B1F486428}"/>
              </a:ext>
            </a:extLst>
          </p:cNvPr>
          <p:cNvSpPr txBox="1"/>
          <p:nvPr/>
        </p:nvSpPr>
        <p:spPr>
          <a:xfrm>
            <a:off x="9021356" y="3259082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Acetyl-CoA</a:t>
            </a:r>
          </a:p>
        </p:txBody>
      </p:sp>
      <p:sp>
        <p:nvSpPr>
          <p:cNvPr id="20" name="Pfeil: nach links 19">
            <a:extLst>
              <a:ext uri="{FF2B5EF4-FFF2-40B4-BE49-F238E27FC236}">
                <a16:creationId xmlns:a16="http://schemas.microsoft.com/office/drawing/2014/main" id="{811CA569-ED07-4873-B934-F494B7146708}"/>
              </a:ext>
            </a:extLst>
          </p:cNvPr>
          <p:cNvSpPr/>
          <p:nvPr/>
        </p:nvSpPr>
        <p:spPr>
          <a:xfrm>
            <a:off x="5772223" y="3368495"/>
            <a:ext cx="720000" cy="180000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371CE3AD-5DBD-4A1D-A369-BDF4D7706C48}"/>
              </a:ext>
            </a:extLst>
          </p:cNvPr>
          <p:cNvSpPr txBox="1"/>
          <p:nvPr/>
        </p:nvSpPr>
        <p:spPr>
          <a:xfrm>
            <a:off x="2706086" y="1731547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err="1"/>
              <a:t>Geranylpyrophosphat</a:t>
            </a:r>
            <a:r>
              <a:rPr lang="de-DE" dirty="0"/>
              <a:t> (C</a:t>
            </a:r>
            <a:r>
              <a:rPr lang="de-DE" baseline="-25000" dirty="0"/>
              <a:t>10</a:t>
            </a:r>
            <a:r>
              <a:rPr lang="de-DE" dirty="0"/>
              <a:t>)</a:t>
            </a:r>
          </a:p>
        </p:txBody>
      </p:sp>
      <p:sp>
        <p:nvSpPr>
          <p:cNvPr id="15" name="Pfeil: nach links 14">
            <a:extLst>
              <a:ext uri="{FF2B5EF4-FFF2-40B4-BE49-F238E27FC236}">
                <a16:creationId xmlns:a16="http://schemas.microsoft.com/office/drawing/2014/main" id="{23D6B306-86E5-43B8-AF8B-722A144060CE}"/>
              </a:ext>
            </a:extLst>
          </p:cNvPr>
          <p:cNvSpPr/>
          <p:nvPr/>
        </p:nvSpPr>
        <p:spPr>
          <a:xfrm rot="5400000">
            <a:off x="3727234" y="2528104"/>
            <a:ext cx="720000" cy="180000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Pfeil: nach links 20">
            <a:extLst>
              <a:ext uri="{FF2B5EF4-FFF2-40B4-BE49-F238E27FC236}">
                <a16:creationId xmlns:a16="http://schemas.microsoft.com/office/drawing/2014/main" id="{D84C1CA8-5C25-4020-B527-EA7EFA74B019}"/>
              </a:ext>
            </a:extLst>
          </p:cNvPr>
          <p:cNvSpPr/>
          <p:nvPr/>
        </p:nvSpPr>
        <p:spPr>
          <a:xfrm>
            <a:off x="1986086" y="1826213"/>
            <a:ext cx="720000" cy="180000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DD1033B-7A57-4E48-90DA-1DCEBCD426D3}"/>
              </a:ext>
            </a:extLst>
          </p:cNvPr>
          <p:cNvSpPr txBox="1"/>
          <p:nvPr/>
        </p:nvSpPr>
        <p:spPr>
          <a:xfrm>
            <a:off x="-163047" y="1731547"/>
            <a:ext cx="1992853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b="1" dirty="0"/>
              <a:t>MONOTERPENE</a:t>
            </a:r>
          </a:p>
        </p:txBody>
      </p:sp>
    </p:spTree>
    <p:extLst>
      <p:ext uri="{BB962C8B-B14F-4D97-AF65-F5344CB8AC3E}">
        <p14:creationId xmlns:p14="http://schemas.microsoft.com/office/powerpoint/2010/main" val="603331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77356AD-FAF5-4A1F-8C4B-91855DC47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0EF84227-E887-4AC8-B0F4-3FBFCD44FF5A}"/>
              </a:ext>
            </a:extLst>
          </p:cNvPr>
          <p:cNvSpPr txBox="1"/>
          <p:nvPr/>
        </p:nvSpPr>
        <p:spPr>
          <a:xfrm>
            <a:off x="2945334" y="4125930"/>
            <a:ext cx="27622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Isopentenylpyrophosphat</a:t>
            </a:r>
            <a:endParaRPr lang="de-DE" dirty="0"/>
          </a:p>
          <a:p>
            <a:r>
              <a:rPr lang="de-DE" dirty="0"/>
              <a:t>(IPP)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B65B078-350C-444A-BB58-5665674F989F}"/>
              </a:ext>
            </a:extLst>
          </p:cNvPr>
          <p:cNvSpPr txBox="1"/>
          <p:nvPr/>
        </p:nvSpPr>
        <p:spPr>
          <a:xfrm>
            <a:off x="2945334" y="5311520"/>
            <a:ext cx="28777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Dimethylallylpyrophosphat</a:t>
            </a:r>
            <a:endParaRPr lang="de-DE" dirty="0"/>
          </a:p>
          <a:p>
            <a:r>
              <a:rPr lang="de-DE" dirty="0"/>
              <a:t>(DMAPP)</a:t>
            </a:r>
          </a:p>
        </p:txBody>
      </p:sp>
      <p:sp>
        <p:nvSpPr>
          <p:cNvPr id="16" name="Pfeil: nach links und rechts 15">
            <a:extLst>
              <a:ext uri="{FF2B5EF4-FFF2-40B4-BE49-F238E27FC236}">
                <a16:creationId xmlns:a16="http://schemas.microsoft.com/office/drawing/2014/main" id="{75FB33E9-656B-4EFD-8F73-720ED930065E}"/>
              </a:ext>
            </a:extLst>
          </p:cNvPr>
          <p:cNvSpPr/>
          <p:nvPr/>
        </p:nvSpPr>
        <p:spPr>
          <a:xfrm>
            <a:off x="4064720" y="4951890"/>
            <a:ext cx="720000" cy="180000"/>
          </a:xfrm>
          <a:prstGeom prst="left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F762DDD6-B09D-453D-96D2-56727E0184BB}"/>
              </a:ext>
            </a:extLst>
          </p:cNvPr>
          <p:cNvSpPr txBox="1"/>
          <p:nvPr/>
        </p:nvSpPr>
        <p:spPr>
          <a:xfrm>
            <a:off x="6819146" y="4249682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Mevalonsäure</a:t>
            </a:r>
            <a:endParaRPr lang="de-DE" dirty="0"/>
          </a:p>
        </p:txBody>
      </p:sp>
      <p:sp>
        <p:nvSpPr>
          <p:cNvPr id="18" name="Pfeil: nach links 17">
            <a:extLst>
              <a:ext uri="{FF2B5EF4-FFF2-40B4-BE49-F238E27FC236}">
                <a16:creationId xmlns:a16="http://schemas.microsoft.com/office/drawing/2014/main" id="{752E0105-CA56-4008-AA34-AEC000065E86}"/>
              </a:ext>
            </a:extLst>
          </p:cNvPr>
          <p:cNvSpPr/>
          <p:nvPr/>
        </p:nvSpPr>
        <p:spPr>
          <a:xfrm>
            <a:off x="8540603" y="4344348"/>
            <a:ext cx="720000" cy="180000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86811A7D-8177-488C-AB9E-8C3B1F486428}"/>
              </a:ext>
            </a:extLst>
          </p:cNvPr>
          <p:cNvSpPr txBox="1"/>
          <p:nvPr/>
        </p:nvSpPr>
        <p:spPr>
          <a:xfrm>
            <a:off x="9260603" y="4249682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Acetyl-CoA</a:t>
            </a:r>
          </a:p>
        </p:txBody>
      </p:sp>
      <p:sp>
        <p:nvSpPr>
          <p:cNvPr id="20" name="Pfeil: nach links 19">
            <a:extLst>
              <a:ext uri="{FF2B5EF4-FFF2-40B4-BE49-F238E27FC236}">
                <a16:creationId xmlns:a16="http://schemas.microsoft.com/office/drawing/2014/main" id="{811CA569-ED07-4873-B934-F494B7146708}"/>
              </a:ext>
            </a:extLst>
          </p:cNvPr>
          <p:cNvSpPr/>
          <p:nvPr/>
        </p:nvSpPr>
        <p:spPr>
          <a:xfrm>
            <a:off x="6011470" y="4359095"/>
            <a:ext cx="720000" cy="180000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371CE3AD-5DBD-4A1D-A369-BDF4D7706C48}"/>
              </a:ext>
            </a:extLst>
          </p:cNvPr>
          <p:cNvSpPr txBox="1"/>
          <p:nvPr/>
        </p:nvSpPr>
        <p:spPr>
          <a:xfrm>
            <a:off x="2945333" y="2722147"/>
            <a:ext cx="2945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Geranylpyrophosphat</a:t>
            </a:r>
            <a:r>
              <a:rPr lang="de-DE" dirty="0"/>
              <a:t> (C</a:t>
            </a:r>
            <a:r>
              <a:rPr lang="de-DE" baseline="-25000" dirty="0"/>
              <a:t>10</a:t>
            </a:r>
            <a:r>
              <a:rPr lang="de-DE" dirty="0"/>
              <a:t>)</a:t>
            </a:r>
          </a:p>
        </p:txBody>
      </p:sp>
      <p:sp>
        <p:nvSpPr>
          <p:cNvPr id="15" name="Pfeil: nach links 14">
            <a:extLst>
              <a:ext uri="{FF2B5EF4-FFF2-40B4-BE49-F238E27FC236}">
                <a16:creationId xmlns:a16="http://schemas.microsoft.com/office/drawing/2014/main" id="{23D6B306-86E5-43B8-AF8B-722A144060CE}"/>
              </a:ext>
            </a:extLst>
          </p:cNvPr>
          <p:cNvSpPr/>
          <p:nvPr/>
        </p:nvSpPr>
        <p:spPr>
          <a:xfrm rot="5400000">
            <a:off x="3966481" y="3518704"/>
            <a:ext cx="720000" cy="180000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Pfeil: nach links 20">
            <a:extLst>
              <a:ext uri="{FF2B5EF4-FFF2-40B4-BE49-F238E27FC236}">
                <a16:creationId xmlns:a16="http://schemas.microsoft.com/office/drawing/2014/main" id="{D84C1CA8-5C25-4020-B527-EA7EFA74B019}"/>
              </a:ext>
            </a:extLst>
          </p:cNvPr>
          <p:cNvSpPr/>
          <p:nvPr/>
        </p:nvSpPr>
        <p:spPr>
          <a:xfrm>
            <a:off x="2225333" y="2816813"/>
            <a:ext cx="720000" cy="180000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DD1033B-7A57-4E48-90DA-1DCEBCD426D3}"/>
              </a:ext>
            </a:extLst>
          </p:cNvPr>
          <p:cNvSpPr txBox="1"/>
          <p:nvPr/>
        </p:nvSpPr>
        <p:spPr>
          <a:xfrm>
            <a:off x="76200" y="2722147"/>
            <a:ext cx="1992853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MONOTERPENE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D5A58282-FFE6-4958-9FE1-39267BE5C623}"/>
              </a:ext>
            </a:extLst>
          </p:cNvPr>
          <p:cNvSpPr txBox="1"/>
          <p:nvPr/>
        </p:nvSpPr>
        <p:spPr>
          <a:xfrm>
            <a:off x="2945333" y="1413844"/>
            <a:ext cx="3312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err="1"/>
              <a:t>Farnesylpyrophosphat</a:t>
            </a:r>
            <a:r>
              <a:rPr lang="de-DE" dirty="0"/>
              <a:t> (C</a:t>
            </a:r>
            <a:r>
              <a:rPr lang="de-DE" baseline="-25000" dirty="0"/>
              <a:t>15</a:t>
            </a:r>
            <a:r>
              <a:rPr lang="de-DE" dirty="0"/>
              <a:t>)</a:t>
            </a:r>
          </a:p>
        </p:txBody>
      </p:sp>
      <p:sp>
        <p:nvSpPr>
          <p:cNvPr id="23" name="Pfeil: nach links 22">
            <a:extLst>
              <a:ext uri="{FF2B5EF4-FFF2-40B4-BE49-F238E27FC236}">
                <a16:creationId xmlns:a16="http://schemas.microsoft.com/office/drawing/2014/main" id="{FDC0BD79-E1A6-4408-AA87-7BAF6524F029}"/>
              </a:ext>
            </a:extLst>
          </p:cNvPr>
          <p:cNvSpPr/>
          <p:nvPr/>
        </p:nvSpPr>
        <p:spPr>
          <a:xfrm rot="5400000">
            <a:off x="3966481" y="2210401"/>
            <a:ext cx="720000" cy="180000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Pfeil: nach links 23">
            <a:extLst>
              <a:ext uri="{FF2B5EF4-FFF2-40B4-BE49-F238E27FC236}">
                <a16:creationId xmlns:a16="http://schemas.microsoft.com/office/drawing/2014/main" id="{C69482E3-C265-4571-A6F1-53EDD6B3072E}"/>
              </a:ext>
            </a:extLst>
          </p:cNvPr>
          <p:cNvSpPr/>
          <p:nvPr/>
        </p:nvSpPr>
        <p:spPr>
          <a:xfrm>
            <a:off x="2225333" y="1508510"/>
            <a:ext cx="720000" cy="180000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6C76A2CC-7052-43EF-B32A-84EC1C07F323}"/>
              </a:ext>
            </a:extLst>
          </p:cNvPr>
          <p:cNvSpPr txBox="1"/>
          <p:nvPr/>
        </p:nvSpPr>
        <p:spPr>
          <a:xfrm>
            <a:off x="-77689" y="1413844"/>
            <a:ext cx="214674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b="1" dirty="0"/>
              <a:t>SESQUITERPENE</a:t>
            </a:r>
          </a:p>
        </p:txBody>
      </p:sp>
    </p:spTree>
    <p:extLst>
      <p:ext uri="{BB962C8B-B14F-4D97-AF65-F5344CB8AC3E}">
        <p14:creationId xmlns:p14="http://schemas.microsoft.com/office/powerpoint/2010/main" val="1267568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77356AD-FAF5-4A1F-8C4B-91855DC47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0EF84227-E887-4AC8-B0F4-3FBFCD44FF5A}"/>
              </a:ext>
            </a:extLst>
          </p:cNvPr>
          <p:cNvSpPr txBox="1"/>
          <p:nvPr/>
        </p:nvSpPr>
        <p:spPr>
          <a:xfrm>
            <a:off x="3173934" y="5026079"/>
            <a:ext cx="27622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Isopentenylpyrophosphat</a:t>
            </a:r>
            <a:endParaRPr lang="de-DE" dirty="0"/>
          </a:p>
          <a:p>
            <a:r>
              <a:rPr lang="de-DE" dirty="0"/>
              <a:t>(IPP)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B65B078-350C-444A-BB58-5665674F989F}"/>
              </a:ext>
            </a:extLst>
          </p:cNvPr>
          <p:cNvSpPr txBox="1"/>
          <p:nvPr/>
        </p:nvSpPr>
        <p:spPr>
          <a:xfrm>
            <a:off x="3173934" y="6211669"/>
            <a:ext cx="28777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Dimethylallylpyrophosphat</a:t>
            </a:r>
            <a:endParaRPr lang="de-DE" dirty="0"/>
          </a:p>
          <a:p>
            <a:r>
              <a:rPr lang="de-DE" dirty="0"/>
              <a:t>(DMAPP)</a:t>
            </a:r>
          </a:p>
        </p:txBody>
      </p:sp>
      <p:sp>
        <p:nvSpPr>
          <p:cNvPr id="16" name="Pfeil: nach links und rechts 15">
            <a:extLst>
              <a:ext uri="{FF2B5EF4-FFF2-40B4-BE49-F238E27FC236}">
                <a16:creationId xmlns:a16="http://schemas.microsoft.com/office/drawing/2014/main" id="{75FB33E9-656B-4EFD-8F73-720ED930065E}"/>
              </a:ext>
            </a:extLst>
          </p:cNvPr>
          <p:cNvSpPr/>
          <p:nvPr/>
        </p:nvSpPr>
        <p:spPr>
          <a:xfrm>
            <a:off x="4293320" y="5852039"/>
            <a:ext cx="720000" cy="180000"/>
          </a:xfrm>
          <a:prstGeom prst="left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F762DDD6-B09D-453D-96D2-56727E0184BB}"/>
              </a:ext>
            </a:extLst>
          </p:cNvPr>
          <p:cNvSpPr txBox="1"/>
          <p:nvPr/>
        </p:nvSpPr>
        <p:spPr>
          <a:xfrm>
            <a:off x="7047746" y="5149831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Mevalonsäure</a:t>
            </a:r>
            <a:endParaRPr lang="de-DE" dirty="0"/>
          </a:p>
        </p:txBody>
      </p:sp>
      <p:sp>
        <p:nvSpPr>
          <p:cNvPr id="18" name="Pfeil: nach links 17">
            <a:extLst>
              <a:ext uri="{FF2B5EF4-FFF2-40B4-BE49-F238E27FC236}">
                <a16:creationId xmlns:a16="http://schemas.microsoft.com/office/drawing/2014/main" id="{752E0105-CA56-4008-AA34-AEC000065E86}"/>
              </a:ext>
            </a:extLst>
          </p:cNvPr>
          <p:cNvSpPr/>
          <p:nvPr/>
        </p:nvSpPr>
        <p:spPr>
          <a:xfrm>
            <a:off x="8769203" y="5244497"/>
            <a:ext cx="720000" cy="180000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86811A7D-8177-488C-AB9E-8C3B1F486428}"/>
              </a:ext>
            </a:extLst>
          </p:cNvPr>
          <p:cNvSpPr txBox="1"/>
          <p:nvPr/>
        </p:nvSpPr>
        <p:spPr>
          <a:xfrm>
            <a:off x="9489203" y="5149831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Acetyl-CoA</a:t>
            </a:r>
          </a:p>
        </p:txBody>
      </p:sp>
      <p:sp>
        <p:nvSpPr>
          <p:cNvPr id="20" name="Pfeil: nach links 19">
            <a:extLst>
              <a:ext uri="{FF2B5EF4-FFF2-40B4-BE49-F238E27FC236}">
                <a16:creationId xmlns:a16="http://schemas.microsoft.com/office/drawing/2014/main" id="{811CA569-ED07-4873-B934-F494B7146708}"/>
              </a:ext>
            </a:extLst>
          </p:cNvPr>
          <p:cNvSpPr/>
          <p:nvPr/>
        </p:nvSpPr>
        <p:spPr>
          <a:xfrm>
            <a:off x="6240070" y="5259244"/>
            <a:ext cx="720000" cy="180000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371CE3AD-5DBD-4A1D-A369-BDF4D7706C48}"/>
              </a:ext>
            </a:extLst>
          </p:cNvPr>
          <p:cNvSpPr txBox="1"/>
          <p:nvPr/>
        </p:nvSpPr>
        <p:spPr>
          <a:xfrm>
            <a:off x="3173933" y="3622296"/>
            <a:ext cx="2945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Geranylpyrophosphat</a:t>
            </a:r>
            <a:r>
              <a:rPr lang="de-DE" dirty="0"/>
              <a:t> (C</a:t>
            </a:r>
            <a:r>
              <a:rPr lang="de-DE" baseline="-25000" dirty="0"/>
              <a:t>10</a:t>
            </a:r>
            <a:r>
              <a:rPr lang="de-DE" dirty="0"/>
              <a:t>)</a:t>
            </a:r>
          </a:p>
        </p:txBody>
      </p:sp>
      <p:sp>
        <p:nvSpPr>
          <p:cNvPr id="15" name="Pfeil: nach links 14">
            <a:extLst>
              <a:ext uri="{FF2B5EF4-FFF2-40B4-BE49-F238E27FC236}">
                <a16:creationId xmlns:a16="http://schemas.microsoft.com/office/drawing/2014/main" id="{23D6B306-86E5-43B8-AF8B-722A144060CE}"/>
              </a:ext>
            </a:extLst>
          </p:cNvPr>
          <p:cNvSpPr/>
          <p:nvPr/>
        </p:nvSpPr>
        <p:spPr>
          <a:xfrm rot="5400000">
            <a:off x="4195081" y="4418853"/>
            <a:ext cx="720000" cy="180000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Pfeil: nach links 20">
            <a:extLst>
              <a:ext uri="{FF2B5EF4-FFF2-40B4-BE49-F238E27FC236}">
                <a16:creationId xmlns:a16="http://schemas.microsoft.com/office/drawing/2014/main" id="{D84C1CA8-5C25-4020-B527-EA7EFA74B019}"/>
              </a:ext>
            </a:extLst>
          </p:cNvPr>
          <p:cNvSpPr/>
          <p:nvPr/>
        </p:nvSpPr>
        <p:spPr>
          <a:xfrm>
            <a:off x="2453933" y="3716962"/>
            <a:ext cx="720000" cy="180000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DD1033B-7A57-4E48-90DA-1DCEBCD426D3}"/>
              </a:ext>
            </a:extLst>
          </p:cNvPr>
          <p:cNvSpPr txBox="1"/>
          <p:nvPr/>
        </p:nvSpPr>
        <p:spPr>
          <a:xfrm>
            <a:off x="304800" y="3622296"/>
            <a:ext cx="1992853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MONOTERPENE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D5A58282-FFE6-4958-9FE1-39267BE5C623}"/>
              </a:ext>
            </a:extLst>
          </p:cNvPr>
          <p:cNvSpPr txBox="1"/>
          <p:nvPr/>
        </p:nvSpPr>
        <p:spPr>
          <a:xfrm>
            <a:off x="3173933" y="2313993"/>
            <a:ext cx="3021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Farnesylpyrophosphat</a:t>
            </a:r>
            <a:r>
              <a:rPr lang="de-DE" dirty="0"/>
              <a:t> (C</a:t>
            </a:r>
            <a:r>
              <a:rPr lang="de-DE" baseline="-25000" dirty="0"/>
              <a:t>15</a:t>
            </a:r>
            <a:r>
              <a:rPr lang="de-DE" dirty="0"/>
              <a:t>)</a:t>
            </a:r>
          </a:p>
        </p:txBody>
      </p:sp>
      <p:sp>
        <p:nvSpPr>
          <p:cNvPr id="23" name="Pfeil: nach links 22">
            <a:extLst>
              <a:ext uri="{FF2B5EF4-FFF2-40B4-BE49-F238E27FC236}">
                <a16:creationId xmlns:a16="http://schemas.microsoft.com/office/drawing/2014/main" id="{FDC0BD79-E1A6-4408-AA87-7BAF6524F029}"/>
              </a:ext>
            </a:extLst>
          </p:cNvPr>
          <p:cNvSpPr/>
          <p:nvPr/>
        </p:nvSpPr>
        <p:spPr>
          <a:xfrm rot="5400000">
            <a:off x="4195081" y="3110550"/>
            <a:ext cx="720000" cy="180000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Pfeil: nach links 23">
            <a:extLst>
              <a:ext uri="{FF2B5EF4-FFF2-40B4-BE49-F238E27FC236}">
                <a16:creationId xmlns:a16="http://schemas.microsoft.com/office/drawing/2014/main" id="{C69482E3-C265-4571-A6F1-53EDD6B3072E}"/>
              </a:ext>
            </a:extLst>
          </p:cNvPr>
          <p:cNvSpPr/>
          <p:nvPr/>
        </p:nvSpPr>
        <p:spPr>
          <a:xfrm>
            <a:off x="2453933" y="2408659"/>
            <a:ext cx="720000" cy="180000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6C76A2CC-7052-43EF-B32A-84EC1C07F323}"/>
              </a:ext>
            </a:extLst>
          </p:cNvPr>
          <p:cNvSpPr txBox="1"/>
          <p:nvPr/>
        </p:nvSpPr>
        <p:spPr>
          <a:xfrm>
            <a:off x="150911" y="2313993"/>
            <a:ext cx="214674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SESQUITERPENE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C64204F3-7EE7-4937-A0C9-E25913D863BC}"/>
              </a:ext>
            </a:extLst>
          </p:cNvPr>
          <p:cNvSpPr txBox="1"/>
          <p:nvPr/>
        </p:nvSpPr>
        <p:spPr>
          <a:xfrm>
            <a:off x="3173933" y="1083489"/>
            <a:ext cx="3991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err="1"/>
              <a:t>Geranylgeranyl-Pyrophospat</a:t>
            </a:r>
            <a:r>
              <a:rPr lang="de-DE" dirty="0"/>
              <a:t> (C</a:t>
            </a:r>
            <a:r>
              <a:rPr lang="de-DE" baseline="-25000" dirty="0"/>
              <a:t>20</a:t>
            </a:r>
            <a:r>
              <a:rPr lang="de-DE" dirty="0"/>
              <a:t>)</a:t>
            </a:r>
          </a:p>
        </p:txBody>
      </p:sp>
      <p:sp>
        <p:nvSpPr>
          <p:cNvPr id="27" name="Pfeil: nach links 26">
            <a:extLst>
              <a:ext uri="{FF2B5EF4-FFF2-40B4-BE49-F238E27FC236}">
                <a16:creationId xmlns:a16="http://schemas.microsoft.com/office/drawing/2014/main" id="{7F9C6232-8A15-412C-9C4B-9A7C9A8963FA}"/>
              </a:ext>
            </a:extLst>
          </p:cNvPr>
          <p:cNvSpPr/>
          <p:nvPr/>
        </p:nvSpPr>
        <p:spPr>
          <a:xfrm rot="5400000">
            <a:off x="4195081" y="1880046"/>
            <a:ext cx="720000" cy="180000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Pfeil: nach links 27">
            <a:extLst>
              <a:ext uri="{FF2B5EF4-FFF2-40B4-BE49-F238E27FC236}">
                <a16:creationId xmlns:a16="http://schemas.microsoft.com/office/drawing/2014/main" id="{AFF48725-D0BB-41E9-AB44-28D1903E6CA2}"/>
              </a:ext>
            </a:extLst>
          </p:cNvPr>
          <p:cNvSpPr/>
          <p:nvPr/>
        </p:nvSpPr>
        <p:spPr>
          <a:xfrm>
            <a:off x="2453933" y="1178155"/>
            <a:ext cx="720000" cy="180000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17F94344-8678-42DE-AF21-31526F7C454D}"/>
              </a:ext>
            </a:extLst>
          </p:cNvPr>
          <p:cNvSpPr txBox="1"/>
          <p:nvPr/>
        </p:nvSpPr>
        <p:spPr>
          <a:xfrm>
            <a:off x="792113" y="1083489"/>
            <a:ext cx="150554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b="1" dirty="0"/>
              <a:t>DITERPENE</a:t>
            </a:r>
          </a:p>
        </p:txBody>
      </p:sp>
    </p:spTree>
    <p:extLst>
      <p:ext uri="{BB962C8B-B14F-4D97-AF65-F5344CB8AC3E}">
        <p14:creationId xmlns:p14="http://schemas.microsoft.com/office/powerpoint/2010/main" val="390393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feld 11">
            <a:extLst>
              <a:ext uri="{FF2B5EF4-FFF2-40B4-BE49-F238E27FC236}">
                <a16:creationId xmlns:a16="http://schemas.microsoft.com/office/drawing/2014/main" id="{0EF84227-E887-4AC8-B0F4-3FBFCD44FF5A}"/>
              </a:ext>
            </a:extLst>
          </p:cNvPr>
          <p:cNvSpPr txBox="1"/>
          <p:nvPr/>
        </p:nvSpPr>
        <p:spPr>
          <a:xfrm>
            <a:off x="3173933" y="5383409"/>
            <a:ext cx="27622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Isopentenylpyrophosphat</a:t>
            </a:r>
            <a:endParaRPr lang="de-DE" dirty="0"/>
          </a:p>
          <a:p>
            <a:r>
              <a:rPr lang="de-DE" dirty="0"/>
              <a:t>(IPP)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B65B078-350C-444A-BB58-5665674F989F}"/>
              </a:ext>
            </a:extLst>
          </p:cNvPr>
          <p:cNvSpPr txBox="1"/>
          <p:nvPr/>
        </p:nvSpPr>
        <p:spPr>
          <a:xfrm>
            <a:off x="3173934" y="6211669"/>
            <a:ext cx="28777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Dimethylallylpyrophosphat</a:t>
            </a:r>
            <a:endParaRPr lang="de-DE" dirty="0"/>
          </a:p>
          <a:p>
            <a:r>
              <a:rPr lang="de-DE" dirty="0"/>
              <a:t>(DMAPP)</a:t>
            </a:r>
          </a:p>
        </p:txBody>
      </p:sp>
      <p:sp>
        <p:nvSpPr>
          <p:cNvPr id="16" name="Pfeil: nach links und rechts 15">
            <a:extLst>
              <a:ext uri="{FF2B5EF4-FFF2-40B4-BE49-F238E27FC236}">
                <a16:creationId xmlns:a16="http://schemas.microsoft.com/office/drawing/2014/main" id="{75FB33E9-656B-4EFD-8F73-720ED930065E}"/>
              </a:ext>
            </a:extLst>
          </p:cNvPr>
          <p:cNvSpPr/>
          <p:nvPr/>
        </p:nvSpPr>
        <p:spPr>
          <a:xfrm>
            <a:off x="4324923" y="6031669"/>
            <a:ext cx="720000" cy="180000"/>
          </a:xfrm>
          <a:prstGeom prst="left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F762DDD6-B09D-453D-96D2-56727E0184BB}"/>
              </a:ext>
            </a:extLst>
          </p:cNvPr>
          <p:cNvSpPr txBox="1"/>
          <p:nvPr/>
        </p:nvSpPr>
        <p:spPr>
          <a:xfrm>
            <a:off x="6527062" y="5416417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Mevalonsäure</a:t>
            </a:r>
            <a:endParaRPr lang="de-DE" dirty="0"/>
          </a:p>
        </p:txBody>
      </p:sp>
      <p:sp>
        <p:nvSpPr>
          <p:cNvPr id="18" name="Pfeil: nach links 17">
            <a:extLst>
              <a:ext uri="{FF2B5EF4-FFF2-40B4-BE49-F238E27FC236}">
                <a16:creationId xmlns:a16="http://schemas.microsoft.com/office/drawing/2014/main" id="{752E0105-CA56-4008-AA34-AEC000065E86}"/>
              </a:ext>
            </a:extLst>
          </p:cNvPr>
          <p:cNvSpPr/>
          <p:nvPr/>
        </p:nvSpPr>
        <p:spPr>
          <a:xfrm>
            <a:off x="8248519" y="5511083"/>
            <a:ext cx="360000" cy="180000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86811A7D-8177-488C-AB9E-8C3B1F486428}"/>
              </a:ext>
            </a:extLst>
          </p:cNvPr>
          <p:cNvSpPr txBox="1"/>
          <p:nvPr/>
        </p:nvSpPr>
        <p:spPr>
          <a:xfrm>
            <a:off x="8751677" y="5416417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Acetyl-CoA</a:t>
            </a:r>
          </a:p>
        </p:txBody>
      </p:sp>
      <p:sp>
        <p:nvSpPr>
          <p:cNvPr id="20" name="Pfeil: nach links 19">
            <a:extLst>
              <a:ext uri="{FF2B5EF4-FFF2-40B4-BE49-F238E27FC236}">
                <a16:creationId xmlns:a16="http://schemas.microsoft.com/office/drawing/2014/main" id="{811CA569-ED07-4873-B934-F494B7146708}"/>
              </a:ext>
            </a:extLst>
          </p:cNvPr>
          <p:cNvSpPr/>
          <p:nvPr/>
        </p:nvSpPr>
        <p:spPr>
          <a:xfrm>
            <a:off x="6051645" y="5501892"/>
            <a:ext cx="360000" cy="180000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371CE3AD-5DBD-4A1D-A369-BDF4D7706C48}"/>
              </a:ext>
            </a:extLst>
          </p:cNvPr>
          <p:cNvSpPr txBox="1"/>
          <p:nvPr/>
        </p:nvSpPr>
        <p:spPr>
          <a:xfrm>
            <a:off x="3157408" y="4611833"/>
            <a:ext cx="2945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Geranylpyrophosphat</a:t>
            </a:r>
            <a:r>
              <a:rPr lang="de-DE" dirty="0"/>
              <a:t> (C</a:t>
            </a:r>
            <a:r>
              <a:rPr lang="de-DE" baseline="-25000" dirty="0"/>
              <a:t>10</a:t>
            </a:r>
            <a:r>
              <a:rPr lang="de-DE" dirty="0"/>
              <a:t>)</a:t>
            </a:r>
          </a:p>
        </p:txBody>
      </p:sp>
      <p:sp>
        <p:nvSpPr>
          <p:cNvPr id="15" name="Pfeil: nach links 14">
            <a:extLst>
              <a:ext uri="{FF2B5EF4-FFF2-40B4-BE49-F238E27FC236}">
                <a16:creationId xmlns:a16="http://schemas.microsoft.com/office/drawing/2014/main" id="{23D6B306-86E5-43B8-AF8B-722A144060CE}"/>
              </a:ext>
            </a:extLst>
          </p:cNvPr>
          <p:cNvSpPr/>
          <p:nvPr/>
        </p:nvSpPr>
        <p:spPr>
          <a:xfrm rot="5400000">
            <a:off x="4375081" y="5146417"/>
            <a:ext cx="360000" cy="180000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Pfeil: nach links 20">
            <a:extLst>
              <a:ext uri="{FF2B5EF4-FFF2-40B4-BE49-F238E27FC236}">
                <a16:creationId xmlns:a16="http://schemas.microsoft.com/office/drawing/2014/main" id="{D84C1CA8-5C25-4020-B527-EA7EFA74B019}"/>
              </a:ext>
            </a:extLst>
          </p:cNvPr>
          <p:cNvSpPr/>
          <p:nvPr/>
        </p:nvSpPr>
        <p:spPr>
          <a:xfrm>
            <a:off x="2437408" y="4706499"/>
            <a:ext cx="720000" cy="180000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DD1033B-7A57-4E48-90DA-1DCEBCD426D3}"/>
              </a:ext>
            </a:extLst>
          </p:cNvPr>
          <p:cNvSpPr txBox="1"/>
          <p:nvPr/>
        </p:nvSpPr>
        <p:spPr>
          <a:xfrm>
            <a:off x="288275" y="4611833"/>
            <a:ext cx="1992853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MONOTERPENE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D5A58282-FFE6-4958-9FE1-39267BE5C623}"/>
              </a:ext>
            </a:extLst>
          </p:cNvPr>
          <p:cNvSpPr txBox="1"/>
          <p:nvPr/>
        </p:nvSpPr>
        <p:spPr>
          <a:xfrm>
            <a:off x="3165298" y="3706818"/>
            <a:ext cx="3021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Farnesylpyrophosphat</a:t>
            </a:r>
            <a:r>
              <a:rPr lang="de-DE" dirty="0"/>
              <a:t> (C</a:t>
            </a:r>
            <a:r>
              <a:rPr lang="de-DE" baseline="-25000" dirty="0"/>
              <a:t>15</a:t>
            </a:r>
            <a:r>
              <a:rPr lang="de-DE" dirty="0"/>
              <a:t>)</a:t>
            </a:r>
          </a:p>
        </p:txBody>
      </p:sp>
      <p:sp>
        <p:nvSpPr>
          <p:cNvPr id="23" name="Pfeil: nach links 22">
            <a:extLst>
              <a:ext uri="{FF2B5EF4-FFF2-40B4-BE49-F238E27FC236}">
                <a16:creationId xmlns:a16="http://schemas.microsoft.com/office/drawing/2014/main" id="{FDC0BD79-E1A6-4408-AA87-7BAF6524F029}"/>
              </a:ext>
            </a:extLst>
          </p:cNvPr>
          <p:cNvSpPr/>
          <p:nvPr/>
        </p:nvSpPr>
        <p:spPr>
          <a:xfrm rot="5400000">
            <a:off x="4375081" y="4264676"/>
            <a:ext cx="360000" cy="180000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Pfeil: nach links 23">
            <a:extLst>
              <a:ext uri="{FF2B5EF4-FFF2-40B4-BE49-F238E27FC236}">
                <a16:creationId xmlns:a16="http://schemas.microsoft.com/office/drawing/2014/main" id="{C69482E3-C265-4571-A6F1-53EDD6B3072E}"/>
              </a:ext>
            </a:extLst>
          </p:cNvPr>
          <p:cNvSpPr/>
          <p:nvPr/>
        </p:nvSpPr>
        <p:spPr>
          <a:xfrm>
            <a:off x="2445298" y="3801484"/>
            <a:ext cx="720000" cy="180000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6C76A2CC-7052-43EF-B32A-84EC1C07F323}"/>
              </a:ext>
            </a:extLst>
          </p:cNvPr>
          <p:cNvSpPr txBox="1"/>
          <p:nvPr/>
        </p:nvSpPr>
        <p:spPr>
          <a:xfrm>
            <a:off x="142276" y="3706818"/>
            <a:ext cx="214674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SESQUITERPENE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C64204F3-7EE7-4937-A0C9-E25913D863BC}"/>
              </a:ext>
            </a:extLst>
          </p:cNvPr>
          <p:cNvSpPr txBox="1"/>
          <p:nvPr/>
        </p:nvSpPr>
        <p:spPr>
          <a:xfrm>
            <a:off x="3157408" y="2797137"/>
            <a:ext cx="367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Geranylgeranyl-Pyrophospat</a:t>
            </a:r>
            <a:r>
              <a:rPr lang="de-DE" dirty="0"/>
              <a:t> (C</a:t>
            </a:r>
            <a:r>
              <a:rPr lang="de-DE" baseline="-25000" dirty="0"/>
              <a:t>20</a:t>
            </a:r>
            <a:r>
              <a:rPr lang="de-DE" dirty="0"/>
              <a:t>)</a:t>
            </a:r>
          </a:p>
        </p:txBody>
      </p:sp>
      <p:sp>
        <p:nvSpPr>
          <p:cNvPr id="27" name="Pfeil: nach links 26">
            <a:extLst>
              <a:ext uri="{FF2B5EF4-FFF2-40B4-BE49-F238E27FC236}">
                <a16:creationId xmlns:a16="http://schemas.microsoft.com/office/drawing/2014/main" id="{7F9C6232-8A15-412C-9C4B-9A7C9A8963FA}"/>
              </a:ext>
            </a:extLst>
          </p:cNvPr>
          <p:cNvSpPr/>
          <p:nvPr/>
        </p:nvSpPr>
        <p:spPr>
          <a:xfrm rot="5400000">
            <a:off x="4375081" y="3359661"/>
            <a:ext cx="360000" cy="180000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Pfeil: nach links 27">
            <a:extLst>
              <a:ext uri="{FF2B5EF4-FFF2-40B4-BE49-F238E27FC236}">
                <a16:creationId xmlns:a16="http://schemas.microsoft.com/office/drawing/2014/main" id="{AFF48725-D0BB-41E9-AB44-28D1903E6CA2}"/>
              </a:ext>
            </a:extLst>
          </p:cNvPr>
          <p:cNvSpPr/>
          <p:nvPr/>
        </p:nvSpPr>
        <p:spPr>
          <a:xfrm>
            <a:off x="2437408" y="2891803"/>
            <a:ext cx="720000" cy="180000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17F94344-8678-42DE-AF21-31526F7C454D}"/>
              </a:ext>
            </a:extLst>
          </p:cNvPr>
          <p:cNvSpPr txBox="1"/>
          <p:nvPr/>
        </p:nvSpPr>
        <p:spPr>
          <a:xfrm>
            <a:off x="775588" y="2797137"/>
            <a:ext cx="150554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DITERPENE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8B83ACE2-4BDD-454D-B561-FC437D8D6D9F}"/>
              </a:ext>
            </a:extLst>
          </p:cNvPr>
          <p:cNvSpPr txBox="1"/>
          <p:nvPr/>
        </p:nvSpPr>
        <p:spPr>
          <a:xfrm>
            <a:off x="7065707" y="2065848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Squalen</a:t>
            </a:r>
            <a:endParaRPr lang="de-DE" dirty="0"/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6901D8C9-8443-46DF-93EA-32B34BEE702C}"/>
              </a:ext>
            </a:extLst>
          </p:cNvPr>
          <p:cNvSpPr txBox="1"/>
          <p:nvPr/>
        </p:nvSpPr>
        <p:spPr>
          <a:xfrm>
            <a:off x="6833414" y="1186729"/>
            <a:ext cx="150554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DITERPENE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880730CB-183A-407D-B70C-B06A9BD61305}"/>
              </a:ext>
            </a:extLst>
          </p:cNvPr>
          <p:cNvSpPr txBox="1"/>
          <p:nvPr/>
        </p:nvSpPr>
        <p:spPr>
          <a:xfrm>
            <a:off x="7059294" y="382795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Steroide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0317A5AD-5AEA-478E-85EA-E4BBFA07F3E7}"/>
              </a:ext>
            </a:extLst>
          </p:cNvPr>
          <p:cNvSpPr txBox="1"/>
          <p:nvPr/>
        </p:nvSpPr>
        <p:spPr>
          <a:xfrm>
            <a:off x="8608519" y="727923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Plasochinone</a:t>
            </a:r>
            <a:endParaRPr lang="de-DE" dirty="0"/>
          </a:p>
          <a:p>
            <a:r>
              <a:rPr lang="de-DE" dirty="0" err="1"/>
              <a:t>Ubichinone</a:t>
            </a:r>
            <a:endParaRPr lang="de-DE" dirty="0"/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B1AA797E-95DD-415B-8F46-401410E86E72}"/>
              </a:ext>
            </a:extLst>
          </p:cNvPr>
          <p:cNvSpPr txBox="1"/>
          <p:nvPr/>
        </p:nvSpPr>
        <p:spPr>
          <a:xfrm>
            <a:off x="10447744" y="697418"/>
            <a:ext cx="14542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Kautschuk</a:t>
            </a:r>
          </a:p>
          <a:p>
            <a:r>
              <a:rPr lang="de-DE" dirty="0"/>
              <a:t>Guttapercha</a:t>
            </a:r>
          </a:p>
        </p:txBody>
      </p:sp>
      <p:cxnSp>
        <p:nvCxnSpPr>
          <p:cNvPr id="5" name="Gewinkelter Verbinder 4"/>
          <p:cNvCxnSpPr>
            <a:stCxn id="22" idx="3"/>
            <a:endCxn id="2" idx="2"/>
          </p:cNvCxnSpPr>
          <p:nvPr/>
        </p:nvCxnSpPr>
        <p:spPr>
          <a:xfrm flipV="1">
            <a:off x="6187279" y="2435180"/>
            <a:ext cx="1393954" cy="1456304"/>
          </a:xfrm>
          <a:prstGeom prst="bentConnector2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mit Pfeil 7"/>
          <p:cNvCxnSpPr>
            <a:stCxn id="2" idx="0"/>
            <a:endCxn id="30" idx="2"/>
          </p:cNvCxnSpPr>
          <p:nvPr/>
        </p:nvCxnSpPr>
        <p:spPr>
          <a:xfrm flipV="1">
            <a:off x="7581233" y="1556061"/>
            <a:ext cx="4951" cy="509787"/>
          </a:xfrm>
          <a:prstGeom prst="straightConnector1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>
            <a:stCxn id="30" idx="0"/>
            <a:endCxn id="31" idx="2"/>
          </p:cNvCxnSpPr>
          <p:nvPr/>
        </p:nvCxnSpPr>
        <p:spPr>
          <a:xfrm flipH="1" flipV="1">
            <a:off x="7581232" y="752127"/>
            <a:ext cx="4952" cy="434602"/>
          </a:xfrm>
          <a:prstGeom prst="straightConnector1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winkelter Verbinder 35"/>
          <p:cNvCxnSpPr>
            <a:stCxn id="22" idx="3"/>
            <a:endCxn id="32" idx="2"/>
          </p:cNvCxnSpPr>
          <p:nvPr/>
        </p:nvCxnSpPr>
        <p:spPr>
          <a:xfrm flipV="1">
            <a:off x="6187279" y="1374254"/>
            <a:ext cx="3206070" cy="2517230"/>
          </a:xfrm>
          <a:prstGeom prst="bentConnector2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winkelter Verbinder 39"/>
          <p:cNvCxnSpPr>
            <a:stCxn id="22" idx="3"/>
            <a:endCxn id="33" idx="2"/>
          </p:cNvCxnSpPr>
          <p:nvPr/>
        </p:nvCxnSpPr>
        <p:spPr>
          <a:xfrm flipV="1">
            <a:off x="6187279" y="1343749"/>
            <a:ext cx="4987587" cy="2547735"/>
          </a:xfrm>
          <a:prstGeom prst="bentConnector2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4737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feld 11">
            <a:extLst>
              <a:ext uri="{FF2B5EF4-FFF2-40B4-BE49-F238E27FC236}">
                <a16:creationId xmlns:a16="http://schemas.microsoft.com/office/drawing/2014/main" id="{0EF84227-E887-4AC8-B0F4-3FBFCD44FF5A}"/>
              </a:ext>
            </a:extLst>
          </p:cNvPr>
          <p:cNvSpPr txBox="1"/>
          <p:nvPr/>
        </p:nvSpPr>
        <p:spPr>
          <a:xfrm>
            <a:off x="3173933" y="5383409"/>
            <a:ext cx="27622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Isopentenylpyrophosphat</a:t>
            </a:r>
            <a:endParaRPr lang="de-DE" dirty="0"/>
          </a:p>
          <a:p>
            <a:r>
              <a:rPr lang="de-DE" dirty="0"/>
              <a:t>(IPP)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B65B078-350C-444A-BB58-5665674F989F}"/>
              </a:ext>
            </a:extLst>
          </p:cNvPr>
          <p:cNvSpPr txBox="1"/>
          <p:nvPr/>
        </p:nvSpPr>
        <p:spPr>
          <a:xfrm>
            <a:off x="3173934" y="6211669"/>
            <a:ext cx="28777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Dimethylallylpyrophosphat</a:t>
            </a:r>
            <a:endParaRPr lang="de-DE" dirty="0"/>
          </a:p>
          <a:p>
            <a:r>
              <a:rPr lang="de-DE" dirty="0"/>
              <a:t>(DMAPP)</a:t>
            </a:r>
          </a:p>
        </p:txBody>
      </p:sp>
      <p:sp>
        <p:nvSpPr>
          <p:cNvPr id="16" name="Pfeil: nach links und rechts 15">
            <a:extLst>
              <a:ext uri="{FF2B5EF4-FFF2-40B4-BE49-F238E27FC236}">
                <a16:creationId xmlns:a16="http://schemas.microsoft.com/office/drawing/2014/main" id="{75FB33E9-656B-4EFD-8F73-720ED930065E}"/>
              </a:ext>
            </a:extLst>
          </p:cNvPr>
          <p:cNvSpPr/>
          <p:nvPr/>
        </p:nvSpPr>
        <p:spPr>
          <a:xfrm>
            <a:off x="4324923" y="6031669"/>
            <a:ext cx="720000" cy="180000"/>
          </a:xfrm>
          <a:prstGeom prst="left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F762DDD6-B09D-453D-96D2-56727E0184BB}"/>
              </a:ext>
            </a:extLst>
          </p:cNvPr>
          <p:cNvSpPr txBox="1"/>
          <p:nvPr/>
        </p:nvSpPr>
        <p:spPr>
          <a:xfrm>
            <a:off x="6527062" y="5416417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Mevalonsäure</a:t>
            </a:r>
            <a:endParaRPr lang="de-DE" dirty="0"/>
          </a:p>
        </p:txBody>
      </p:sp>
      <p:sp>
        <p:nvSpPr>
          <p:cNvPr id="18" name="Pfeil: nach links 17">
            <a:extLst>
              <a:ext uri="{FF2B5EF4-FFF2-40B4-BE49-F238E27FC236}">
                <a16:creationId xmlns:a16="http://schemas.microsoft.com/office/drawing/2014/main" id="{752E0105-CA56-4008-AA34-AEC000065E86}"/>
              </a:ext>
            </a:extLst>
          </p:cNvPr>
          <p:cNvSpPr/>
          <p:nvPr/>
        </p:nvSpPr>
        <p:spPr>
          <a:xfrm>
            <a:off x="8248519" y="5511083"/>
            <a:ext cx="360000" cy="180000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86811A7D-8177-488C-AB9E-8C3B1F486428}"/>
              </a:ext>
            </a:extLst>
          </p:cNvPr>
          <p:cNvSpPr txBox="1"/>
          <p:nvPr/>
        </p:nvSpPr>
        <p:spPr>
          <a:xfrm>
            <a:off x="8751677" y="5416417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Acetyl-CoA</a:t>
            </a:r>
          </a:p>
        </p:txBody>
      </p:sp>
      <p:sp>
        <p:nvSpPr>
          <p:cNvPr id="20" name="Pfeil: nach links 19">
            <a:extLst>
              <a:ext uri="{FF2B5EF4-FFF2-40B4-BE49-F238E27FC236}">
                <a16:creationId xmlns:a16="http://schemas.microsoft.com/office/drawing/2014/main" id="{811CA569-ED07-4873-B934-F494B7146708}"/>
              </a:ext>
            </a:extLst>
          </p:cNvPr>
          <p:cNvSpPr/>
          <p:nvPr/>
        </p:nvSpPr>
        <p:spPr>
          <a:xfrm>
            <a:off x="6051645" y="5501892"/>
            <a:ext cx="360000" cy="180000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371CE3AD-5DBD-4A1D-A369-BDF4D7706C48}"/>
              </a:ext>
            </a:extLst>
          </p:cNvPr>
          <p:cNvSpPr txBox="1"/>
          <p:nvPr/>
        </p:nvSpPr>
        <p:spPr>
          <a:xfrm>
            <a:off x="3157408" y="4611833"/>
            <a:ext cx="2945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Geranylpyrophosphat</a:t>
            </a:r>
            <a:r>
              <a:rPr lang="de-DE" dirty="0"/>
              <a:t> (C</a:t>
            </a:r>
            <a:r>
              <a:rPr lang="de-DE" baseline="-25000" dirty="0"/>
              <a:t>10</a:t>
            </a:r>
            <a:r>
              <a:rPr lang="de-DE" dirty="0"/>
              <a:t>)</a:t>
            </a:r>
          </a:p>
        </p:txBody>
      </p:sp>
      <p:sp>
        <p:nvSpPr>
          <p:cNvPr id="15" name="Pfeil: nach links 14">
            <a:extLst>
              <a:ext uri="{FF2B5EF4-FFF2-40B4-BE49-F238E27FC236}">
                <a16:creationId xmlns:a16="http://schemas.microsoft.com/office/drawing/2014/main" id="{23D6B306-86E5-43B8-AF8B-722A144060CE}"/>
              </a:ext>
            </a:extLst>
          </p:cNvPr>
          <p:cNvSpPr/>
          <p:nvPr/>
        </p:nvSpPr>
        <p:spPr>
          <a:xfrm rot="5400000">
            <a:off x="4375081" y="5146417"/>
            <a:ext cx="360000" cy="180000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Pfeil: nach links 20">
            <a:extLst>
              <a:ext uri="{FF2B5EF4-FFF2-40B4-BE49-F238E27FC236}">
                <a16:creationId xmlns:a16="http://schemas.microsoft.com/office/drawing/2014/main" id="{D84C1CA8-5C25-4020-B527-EA7EFA74B019}"/>
              </a:ext>
            </a:extLst>
          </p:cNvPr>
          <p:cNvSpPr/>
          <p:nvPr/>
        </p:nvSpPr>
        <p:spPr>
          <a:xfrm>
            <a:off x="2437408" y="4706499"/>
            <a:ext cx="720000" cy="180000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DD1033B-7A57-4E48-90DA-1DCEBCD426D3}"/>
              </a:ext>
            </a:extLst>
          </p:cNvPr>
          <p:cNvSpPr txBox="1"/>
          <p:nvPr/>
        </p:nvSpPr>
        <p:spPr>
          <a:xfrm>
            <a:off x="288275" y="4611833"/>
            <a:ext cx="1992853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MONOTERPENE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D5A58282-FFE6-4958-9FE1-39267BE5C623}"/>
              </a:ext>
            </a:extLst>
          </p:cNvPr>
          <p:cNvSpPr txBox="1"/>
          <p:nvPr/>
        </p:nvSpPr>
        <p:spPr>
          <a:xfrm>
            <a:off x="3165298" y="3706818"/>
            <a:ext cx="3021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Farnesylpyrophosphat</a:t>
            </a:r>
            <a:r>
              <a:rPr lang="de-DE" dirty="0"/>
              <a:t> (C</a:t>
            </a:r>
            <a:r>
              <a:rPr lang="de-DE" baseline="-25000" dirty="0"/>
              <a:t>15</a:t>
            </a:r>
            <a:r>
              <a:rPr lang="de-DE" dirty="0"/>
              <a:t>)</a:t>
            </a:r>
          </a:p>
        </p:txBody>
      </p:sp>
      <p:sp>
        <p:nvSpPr>
          <p:cNvPr id="23" name="Pfeil: nach links 22">
            <a:extLst>
              <a:ext uri="{FF2B5EF4-FFF2-40B4-BE49-F238E27FC236}">
                <a16:creationId xmlns:a16="http://schemas.microsoft.com/office/drawing/2014/main" id="{FDC0BD79-E1A6-4408-AA87-7BAF6524F029}"/>
              </a:ext>
            </a:extLst>
          </p:cNvPr>
          <p:cNvSpPr/>
          <p:nvPr/>
        </p:nvSpPr>
        <p:spPr>
          <a:xfrm rot="5400000">
            <a:off x="4375081" y="4264676"/>
            <a:ext cx="360000" cy="180000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Pfeil: nach links 23">
            <a:extLst>
              <a:ext uri="{FF2B5EF4-FFF2-40B4-BE49-F238E27FC236}">
                <a16:creationId xmlns:a16="http://schemas.microsoft.com/office/drawing/2014/main" id="{C69482E3-C265-4571-A6F1-53EDD6B3072E}"/>
              </a:ext>
            </a:extLst>
          </p:cNvPr>
          <p:cNvSpPr/>
          <p:nvPr/>
        </p:nvSpPr>
        <p:spPr>
          <a:xfrm>
            <a:off x="2445298" y="3801484"/>
            <a:ext cx="720000" cy="180000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6C76A2CC-7052-43EF-B32A-84EC1C07F323}"/>
              </a:ext>
            </a:extLst>
          </p:cNvPr>
          <p:cNvSpPr txBox="1"/>
          <p:nvPr/>
        </p:nvSpPr>
        <p:spPr>
          <a:xfrm>
            <a:off x="142276" y="3706818"/>
            <a:ext cx="214674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SESQUITERPENE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C64204F3-7EE7-4937-A0C9-E25913D863BC}"/>
              </a:ext>
            </a:extLst>
          </p:cNvPr>
          <p:cNvSpPr txBox="1"/>
          <p:nvPr/>
        </p:nvSpPr>
        <p:spPr>
          <a:xfrm>
            <a:off x="3157408" y="2797137"/>
            <a:ext cx="367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Geranylgeranyl-Pyrophospat</a:t>
            </a:r>
            <a:r>
              <a:rPr lang="de-DE" dirty="0"/>
              <a:t> (C</a:t>
            </a:r>
            <a:r>
              <a:rPr lang="de-DE" baseline="-25000" dirty="0"/>
              <a:t>20</a:t>
            </a:r>
            <a:r>
              <a:rPr lang="de-DE" dirty="0"/>
              <a:t>)</a:t>
            </a:r>
          </a:p>
        </p:txBody>
      </p:sp>
      <p:sp>
        <p:nvSpPr>
          <p:cNvPr id="27" name="Pfeil: nach links 26">
            <a:extLst>
              <a:ext uri="{FF2B5EF4-FFF2-40B4-BE49-F238E27FC236}">
                <a16:creationId xmlns:a16="http://schemas.microsoft.com/office/drawing/2014/main" id="{7F9C6232-8A15-412C-9C4B-9A7C9A8963FA}"/>
              </a:ext>
            </a:extLst>
          </p:cNvPr>
          <p:cNvSpPr/>
          <p:nvPr/>
        </p:nvSpPr>
        <p:spPr>
          <a:xfrm rot="5400000">
            <a:off x="4375081" y="3359661"/>
            <a:ext cx="360000" cy="180000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Pfeil: nach links 27">
            <a:extLst>
              <a:ext uri="{FF2B5EF4-FFF2-40B4-BE49-F238E27FC236}">
                <a16:creationId xmlns:a16="http://schemas.microsoft.com/office/drawing/2014/main" id="{AFF48725-D0BB-41E9-AB44-28D1903E6CA2}"/>
              </a:ext>
            </a:extLst>
          </p:cNvPr>
          <p:cNvSpPr/>
          <p:nvPr/>
        </p:nvSpPr>
        <p:spPr>
          <a:xfrm>
            <a:off x="2437408" y="2891803"/>
            <a:ext cx="720000" cy="180000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17F94344-8678-42DE-AF21-31526F7C454D}"/>
              </a:ext>
            </a:extLst>
          </p:cNvPr>
          <p:cNvSpPr txBox="1"/>
          <p:nvPr/>
        </p:nvSpPr>
        <p:spPr>
          <a:xfrm>
            <a:off x="775588" y="2797137"/>
            <a:ext cx="150554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DITERPENE</a:t>
            </a:r>
          </a:p>
        </p:txBody>
      </p:sp>
      <p:sp>
        <p:nvSpPr>
          <p:cNvPr id="36" name="Pfeil: nach links 35">
            <a:extLst>
              <a:ext uri="{FF2B5EF4-FFF2-40B4-BE49-F238E27FC236}">
                <a16:creationId xmlns:a16="http://schemas.microsoft.com/office/drawing/2014/main" id="{68DC2249-D4CA-44AC-B0BF-B649EDDAE348}"/>
              </a:ext>
            </a:extLst>
          </p:cNvPr>
          <p:cNvSpPr/>
          <p:nvPr/>
        </p:nvSpPr>
        <p:spPr>
          <a:xfrm rot="5400000">
            <a:off x="4359926" y="2424581"/>
            <a:ext cx="360000" cy="180000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8A76D8B3-3B61-430A-8F73-58A29C7FDEDF}"/>
              </a:ext>
            </a:extLst>
          </p:cNvPr>
          <p:cNvSpPr txBox="1"/>
          <p:nvPr/>
        </p:nvSpPr>
        <p:spPr>
          <a:xfrm>
            <a:off x="3532823" y="1609171"/>
            <a:ext cx="2014206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b="1" dirty="0"/>
              <a:t>TETRATERPENE</a:t>
            </a:r>
          </a:p>
          <a:p>
            <a:r>
              <a:rPr lang="de-DE" b="1" dirty="0"/>
              <a:t>(Carotinoide)</a:t>
            </a:r>
          </a:p>
        </p:txBody>
      </p:sp>
    </p:spTree>
    <p:extLst>
      <p:ext uri="{BB962C8B-B14F-4D97-AF65-F5344CB8AC3E}">
        <p14:creationId xmlns:p14="http://schemas.microsoft.com/office/powerpoint/2010/main" val="4055584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3">
      <a:dk1>
        <a:sysClr val="windowText" lastClr="000000"/>
      </a:dk1>
      <a:lt1>
        <a:sysClr val="window" lastClr="FFFFFF"/>
      </a:lt1>
      <a:dk2>
        <a:srgbClr val="5F5F5F"/>
      </a:dk2>
      <a:lt2>
        <a:srgbClr val="E7E6E6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FF6400"/>
      </a:accent6>
      <a:hlink>
        <a:srgbClr val="6600CC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133</Words>
  <Application>Microsoft Office PowerPoint</Application>
  <PresentationFormat>A4-Papier (210 x 297 mm)</PresentationFormat>
  <Paragraphs>71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8" baseType="lpstr">
      <vt:lpstr>Arial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Regina</cp:lastModifiedBy>
  <cp:revision>15</cp:revision>
  <dcterms:created xsi:type="dcterms:W3CDTF">2020-05-18T07:49:30Z</dcterms:created>
  <dcterms:modified xsi:type="dcterms:W3CDTF">2020-05-20T13:21:54Z</dcterms:modified>
</cp:coreProperties>
</file>