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73" r:id="rId3"/>
    <p:sldId id="268" r:id="rId4"/>
    <p:sldId id="272" r:id="rId5"/>
    <p:sldId id="267" r:id="rId6"/>
    <p:sldId id="270" r:id="rId7"/>
    <p:sldId id="271" r:id="rId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FF"/>
    <a:srgbClr val="EB23DD"/>
    <a:srgbClr val="7D796B"/>
    <a:srgbClr val="D2DCFC"/>
    <a:srgbClr val="D2D0FE"/>
    <a:srgbClr val="11E5FB"/>
    <a:srgbClr val="CC0099"/>
    <a:srgbClr val="1AF41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44" autoAdjust="0"/>
    <p:restoredTop sz="94660"/>
  </p:normalViewPr>
  <p:slideViewPr>
    <p:cSldViewPr>
      <p:cViewPr varScale="1">
        <p:scale>
          <a:sx n="123" d="100"/>
          <a:sy n="123" d="100"/>
        </p:scale>
        <p:origin x="-120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1265C-7FFA-4C27-91D0-BFF0B6D74770}" type="datetimeFigureOut">
              <a:rPr lang="de-DE" smtClean="0"/>
              <a:pPr/>
              <a:t>30.07.2014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FBFBC-FE9B-4AF8-9EB5-354B88DEEF22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4227627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1265C-7FFA-4C27-91D0-BFF0B6D74770}" type="datetimeFigureOut">
              <a:rPr lang="de-DE" smtClean="0"/>
              <a:pPr/>
              <a:t>30.07.2014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FBFBC-FE9B-4AF8-9EB5-354B88DEEF22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307406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1265C-7FFA-4C27-91D0-BFF0B6D74770}" type="datetimeFigureOut">
              <a:rPr lang="de-DE" smtClean="0"/>
              <a:pPr/>
              <a:t>30.07.2014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FBFBC-FE9B-4AF8-9EB5-354B88DEEF22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29656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1265C-7FFA-4C27-91D0-BFF0B6D74770}" type="datetimeFigureOut">
              <a:rPr lang="de-DE" smtClean="0"/>
              <a:pPr/>
              <a:t>30.07.2014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FBFBC-FE9B-4AF8-9EB5-354B88DEEF22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695716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1265C-7FFA-4C27-91D0-BFF0B6D74770}" type="datetimeFigureOut">
              <a:rPr lang="de-DE" smtClean="0"/>
              <a:pPr/>
              <a:t>30.07.2014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FBFBC-FE9B-4AF8-9EB5-354B88DEEF22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930008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1265C-7FFA-4C27-91D0-BFF0B6D74770}" type="datetimeFigureOut">
              <a:rPr lang="de-DE" smtClean="0"/>
              <a:pPr/>
              <a:t>30.07.2014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FBFBC-FE9B-4AF8-9EB5-354B88DEEF22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934742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1265C-7FFA-4C27-91D0-BFF0B6D74770}" type="datetimeFigureOut">
              <a:rPr lang="de-DE" smtClean="0"/>
              <a:pPr/>
              <a:t>30.07.2014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FBFBC-FE9B-4AF8-9EB5-354B88DEEF22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625741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1265C-7FFA-4C27-91D0-BFF0B6D74770}" type="datetimeFigureOut">
              <a:rPr lang="de-DE" smtClean="0"/>
              <a:pPr/>
              <a:t>30.07.2014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FBFBC-FE9B-4AF8-9EB5-354B88DEEF22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332550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1265C-7FFA-4C27-91D0-BFF0B6D74770}" type="datetimeFigureOut">
              <a:rPr lang="de-DE" smtClean="0"/>
              <a:pPr/>
              <a:t>30.07.2014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FBFBC-FE9B-4AF8-9EB5-354B88DEEF22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219821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1265C-7FFA-4C27-91D0-BFF0B6D74770}" type="datetimeFigureOut">
              <a:rPr lang="de-DE" smtClean="0"/>
              <a:pPr/>
              <a:t>30.07.2014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FBFBC-FE9B-4AF8-9EB5-354B88DEEF22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750972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1265C-7FFA-4C27-91D0-BFF0B6D74770}" type="datetimeFigureOut">
              <a:rPr lang="de-DE" smtClean="0"/>
              <a:pPr/>
              <a:t>30.07.2014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FBFBC-FE9B-4AF8-9EB5-354B88DEEF22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951620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1265C-7FFA-4C27-91D0-BFF0B6D74770}" type="datetimeFigureOut">
              <a:rPr lang="de-DE" smtClean="0"/>
              <a:pPr/>
              <a:t>30.07.2014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7FBFBC-FE9B-4AF8-9EB5-354B88DEEF22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741448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/>
          <p:cNvGrpSpPr/>
          <p:nvPr/>
        </p:nvGrpSpPr>
        <p:grpSpPr>
          <a:xfrm>
            <a:off x="1979712" y="1268760"/>
            <a:ext cx="5861467" cy="4593767"/>
            <a:chOff x="400665" y="1534558"/>
            <a:chExt cx="5861467" cy="4593767"/>
          </a:xfrm>
        </p:grpSpPr>
        <p:sp>
          <p:nvSpPr>
            <p:cNvPr id="13" name="Ellipse 12"/>
            <p:cNvSpPr/>
            <p:nvPr/>
          </p:nvSpPr>
          <p:spPr>
            <a:xfrm rot="10800000">
              <a:off x="697710" y="2563638"/>
              <a:ext cx="864096" cy="854255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Ellipse 13"/>
            <p:cNvSpPr/>
            <p:nvPr/>
          </p:nvSpPr>
          <p:spPr>
            <a:xfrm rot="10800000">
              <a:off x="4591404" y="2563639"/>
              <a:ext cx="864096" cy="854255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3" name="Gerade Verbindung mit Pfeil 2"/>
            <p:cNvCxnSpPr/>
            <p:nvPr/>
          </p:nvCxnSpPr>
          <p:spPr>
            <a:xfrm>
              <a:off x="1129757" y="3507400"/>
              <a:ext cx="0" cy="151216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 Verbindung mit Pfeil 18"/>
            <p:cNvCxnSpPr/>
            <p:nvPr/>
          </p:nvCxnSpPr>
          <p:spPr>
            <a:xfrm>
              <a:off x="5023451" y="3507400"/>
              <a:ext cx="0" cy="141845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Gerade Verbindung mit Pfeil 19"/>
            <p:cNvCxnSpPr/>
            <p:nvPr/>
          </p:nvCxnSpPr>
          <p:spPr>
            <a:xfrm rot="10800000">
              <a:off x="5172448" y="1534558"/>
              <a:ext cx="6616" cy="95780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Gerade Verbindung mit Pfeil 20"/>
            <p:cNvCxnSpPr/>
            <p:nvPr/>
          </p:nvCxnSpPr>
          <p:spPr>
            <a:xfrm flipH="1" flipV="1">
              <a:off x="989368" y="1848500"/>
              <a:ext cx="6616" cy="64386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Gerade Verbindung mit Pfeil 30"/>
            <p:cNvCxnSpPr/>
            <p:nvPr/>
          </p:nvCxnSpPr>
          <p:spPr>
            <a:xfrm flipH="1" flipV="1">
              <a:off x="4812408" y="1842670"/>
              <a:ext cx="6616" cy="64386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Gerade Verbindung mit Pfeil 31"/>
            <p:cNvCxnSpPr/>
            <p:nvPr/>
          </p:nvCxnSpPr>
          <p:spPr>
            <a:xfrm flipH="1" flipV="1">
              <a:off x="1356024" y="2161866"/>
              <a:ext cx="1" cy="32193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Gerade Verbindung mit Pfeil 34"/>
            <p:cNvCxnSpPr/>
            <p:nvPr/>
          </p:nvCxnSpPr>
          <p:spPr>
            <a:xfrm>
              <a:off x="2220120" y="3027514"/>
              <a:ext cx="1872208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feld 27"/>
            <p:cNvSpPr txBox="1"/>
            <p:nvPr/>
          </p:nvSpPr>
          <p:spPr>
            <a:xfrm>
              <a:off x="2615851" y="2492366"/>
              <a:ext cx="11592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400" dirty="0" smtClean="0">
                  <a:latin typeface="Arial" pitchFamily="34" charset="0"/>
                  <a:cs typeface="Arial" pitchFamily="34" charset="0"/>
                </a:rPr>
                <a:t>v steigt</a:t>
              </a:r>
              <a:endParaRPr lang="de-DE" sz="2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" name="Textfeld 38"/>
            <p:cNvSpPr txBox="1"/>
            <p:nvPr/>
          </p:nvSpPr>
          <p:spPr>
            <a:xfrm>
              <a:off x="1339612" y="4032651"/>
              <a:ext cx="53251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400" dirty="0" smtClean="0">
                  <a:latin typeface="Arial" pitchFamily="34" charset="0"/>
                  <a:cs typeface="Arial" pitchFamily="34" charset="0"/>
                </a:rPr>
                <a:t>F</a:t>
              </a:r>
              <a:r>
                <a:rPr lang="de-DE" sz="2400" b="1" baseline="-25000" dirty="0" smtClean="0">
                  <a:latin typeface="Arial" pitchFamily="34" charset="0"/>
                  <a:cs typeface="Arial" pitchFamily="34" charset="0"/>
                </a:rPr>
                <a:t>G</a:t>
              </a:r>
              <a:endParaRPr lang="de-DE" sz="2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Textfeld 39"/>
            <p:cNvSpPr txBox="1"/>
            <p:nvPr/>
          </p:nvSpPr>
          <p:spPr>
            <a:xfrm>
              <a:off x="400665" y="2028309"/>
              <a:ext cx="51969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400" dirty="0" smtClean="0">
                  <a:latin typeface="Arial" pitchFamily="34" charset="0"/>
                  <a:cs typeface="Arial" pitchFamily="34" charset="0"/>
                </a:rPr>
                <a:t>F</a:t>
              </a:r>
              <a:r>
                <a:rPr lang="de-DE" sz="2400" b="1" baseline="-25000" dirty="0">
                  <a:latin typeface="Arial" pitchFamily="34" charset="0"/>
                  <a:cs typeface="Arial" pitchFamily="34" charset="0"/>
                </a:rPr>
                <a:t>A</a:t>
              </a:r>
              <a:endParaRPr lang="de-DE" sz="2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Textfeld 40"/>
            <p:cNvSpPr txBox="1"/>
            <p:nvPr/>
          </p:nvSpPr>
          <p:spPr>
            <a:xfrm>
              <a:off x="1587210" y="2092000"/>
              <a:ext cx="51969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400" dirty="0" smtClean="0">
                  <a:latin typeface="Arial" pitchFamily="34" charset="0"/>
                  <a:cs typeface="Arial" pitchFamily="34" charset="0"/>
                </a:rPr>
                <a:t>F</a:t>
              </a:r>
              <a:r>
                <a:rPr lang="de-DE" sz="2400" b="1" baseline="-25000" dirty="0" smtClean="0">
                  <a:latin typeface="Arial" pitchFamily="34" charset="0"/>
                  <a:cs typeface="Arial" pitchFamily="34" charset="0"/>
                </a:rPr>
                <a:t>R</a:t>
              </a:r>
              <a:endParaRPr lang="de-DE" sz="2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" name="Textfeld 42"/>
            <p:cNvSpPr txBox="1"/>
            <p:nvPr/>
          </p:nvSpPr>
          <p:spPr>
            <a:xfrm>
              <a:off x="4151418" y="1981127"/>
              <a:ext cx="51969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400" dirty="0" smtClean="0">
                  <a:latin typeface="Arial" pitchFamily="34" charset="0"/>
                  <a:cs typeface="Arial" pitchFamily="34" charset="0"/>
                </a:rPr>
                <a:t>F</a:t>
              </a:r>
              <a:r>
                <a:rPr lang="de-DE" sz="2400" b="1" baseline="-25000" dirty="0">
                  <a:latin typeface="Arial" pitchFamily="34" charset="0"/>
                  <a:cs typeface="Arial" pitchFamily="34" charset="0"/>
                </a:rPr>
                <a:t>A</a:t>
              </a:r>
              <a:endParaRPr lang="de-DE" sz="2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" name="Textfeld 43"/>
            <p:cNvSpPr txBox="1"/>
            <p:nvPr/>
          </p:nvSpPr>
          <p:spPr>
            <a:xfrm>
              <a:off x="5211683" y="4060239"/>
              <a:ext cx="53251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400" dirty="0" smtClean="0">
                  <a:latin typeface="Arial" pitchFamily="34" charset="0"/>
                  <a:cs typeface="Arial" pitchFamily="34" charset="0"/>
                </a:rPr>
                <a:t>F</a:t>
              </a:r>
              <a:r>
                <a:rPr lang="de-DE" sz="2400" b="1" baseline="-25000" dirty="0">
                  <a:latin typeface="Arial" pitchFamily="34" charset="0"/>
                  <a:cs typeface="Arial" pitchFamily="34" charset="0"/>
                </a:rPr>
                <a:t>G</a:t>
              </a:r>
              <a:endParaRPr lang="de-DE" sz="2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" name="Textfeld 50"/>
            <p:cNvSpPr txBox="1"/>
            <p:nvPr/>
          </p:nvSpPr>
          <p:spPr>
            <a:xfrm>
              <a:off x="5455500" y="1981127"/>
              <a:ext cx="51969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400" dirty="0" smtClean="0">
                  <a:latin typeface="Arial" pitchFamily="34" charset="0"/>
                  <a:cs typeface="Arial" pitchFamily="34" charset="0"/>
                </a:rPr>
                <a:t>F</a:t>
              </a:r>
              <a:r>
                <a:rPr lang="de-DE" sz="2400" b="1" baseline="-25000" dirty="0" smtClean="0">
                  <a:latin typeface="Arial" pitchFamily="34" charset="0"/>
                  <a:cs typeface="Arial" pitchFamily="34" charset="0"/>
                </a:rPr>
                <a:t>R</a:t>
              </a:r>
              <a:endParaRPr lang="de-DE" sz="2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" name="Textfeld 51"/>
            <p:cNvSpPr txBox="1"/>
            <p:nvPr/>
          </p:nvSpPr>
          <p:spPr>
            <a:xfrm>
              <a:off x="4125008" y="5153699"/>
              <a:ext cx="2137124" cy="9746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400" dirty="0" smtClean="0">
                  <a:latin typeface="Arial" pitchFamily="34" charset="0"/>
                  <a:cs typeface="Arial" pitchFamily="34" charset="0"/>
                </a:rPr>
                <a:t>F</a:t>
              </a:r>
              <a:r>
                <a:rPr lang="de-DE" sz="2400" b="1" baseline="-25000" dirty="0" smtClean="0">
                  <a:latin typeface="Arial" pitchFamily="34" charset="0"/>
                  <a:cs typeface="Arial" pitchFamily="34" charset="0"/>
                </a:rPr>
                <a:t>G</a:t>
              </a:r>
              <a:r>
                <a:rPr lang="de-DE" sz="2400" dirty="0" smtClean="0">
                  <a:latin typeface="Arial" pitchFamily="34" charset="0"/>
                  <a:cs typeface="Arial" pitchFamily="34" charset="0"/>
                </a:rPr>
                <a:t> = F</a:t>
              </a:r>
              <a:r>
                <a:rPr lang="de-DE" sz="2400" b="1" baseline="-25000" dirty="0" smtClean="0">
                  <a:latin typeface="Arial" pitchFamily="34" charset="0"/>
                  <a:cs typeface="Arial" pitchFamily="34" charset="0"/>
                </a:rPr>
                <a:t>R</a:t>
              </a:r>
              <a:r>
                <a:rPr lang="de-DE" sz="2400" b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de-DE" sz="2400" dirty="0" smtClean="0">
                  <a:latin typeface="Arial" pitchFamily="34" charset="0"/>
                  <a:cs typeface="Arial" pitchFamily="34" charset="0"/>
                </a:rPr>
                <a:t>+ F</a:t>
              </a:r>
              <a:r>
                <a:rPr lang="de-DE" sz="2400" b="1" baseline="-25000" dirty="0" smtClean="0">
                  <a:latin typeface="Arial" pitchFamily="34" charset="0"/>
                  <a:cs typeface="Arial" pitchFamily="34" charset="0"/>
                </a:rPr>
                <a:t>A</a:t>
              </a:r>
            </a:p>
            <a:p>
              <a:endParaRPr lang="de-DE" sz="1400" b="1" baseline="-25000" dirty="0" smtClean="0">
                <a:latin typeface="Arial" pitchFamily="34" charset="0"/>
                <a:cs typeface="Arial" pitchFamily="34" charset="0"/>
              </a:endParaRPr>
            </a:p>
            <a:p>
              <a:r>
                <a:rPr lang="de-DE" sz="2400" dirty="0" smtClean="0">
                  <a:latin typeface="Arial" pitchFamily="34" charset="0"/>
                  <a:cs typeface="Arial" pitchFamily="34" charset="0"/>
                </a:rPr>
                <a:t>v bleibt gleich </a:t>
              </a:r>
              <a:endParaRPr lang="de-DE" sz="2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3" name="Textfeld 52"/>
            <p:cNvSpPr txBox="1"/>
            <p:nvPr/>
          </p:nvSpPr>
          <p:spPr>
            <a:xfrm>
              <a:off x="438947" y="5154256"/>
              <a:ext cx="198644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400" dirty="0" smtClean="0">
                  <a:latin typeface="Arial" pitchFamily="34" charset="0"/>
                  <a:cs typeface="Arial" pitchFamily="34" charset="0"/>
                </a:rPr>
                <a:t>F</a:t>
              </a:r>
              <a:r>
                <a:rPr lang="de-DE" sz="2400" b="1" baseline="-25000" dirty="0" smtClean="0">
                  <a:latin typeface="Arial" pitchFamily="34" charset="0"/>
                  <a:cs typeface="Arial" pitchFamily="34" charset="0"/>
                </a:rPr>
                <a:t>G</a:t>
              </a:r>
              <a:r>
                <a:rPr lang="de-DE" sz="2400" dirty="0" smtClean="0">
                  <a:latin typeface="Arial" pitchFamily="34" charset="0"/>
                  <a:cs typeface="Arial" pitchFamily="34" charset="0"/>
                </a:rPr>
                <a:t> &gt; F</a:t>
              </a:r>
              <a:r>
                <a:rPr lang="de-DE" sz="2400" b="1" baseline="-25000" dirty="0" smtClean="0">
                  <a:latin typeface="Arial" pitchFamily="34" charset="0"/>
                  <a:cs typeface="Arial" pitchFamily="34" charset="0"/>
                </a:rPr>
                <a:t>R</a:t>
              </a:r>
              <a:r>
                <a:rPr lang="de-DE" sz="2400" b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de-DE" sz="2400" dirty="0" smtClean="0">
                  <a:latin typeface="Arial" pitchFamily="34" charset="0"/>
                  <a:cs typeface="Arial" pitchFamily="34" charset="0"/>
                </a:rPr>
                <a:t>+ F</a:t>
              </a:r>
              <a:r>
                <a:rPr lang="de-DE" sz="2400" b="1" baseline="-25000" dirty="0" smtClean="0">
                  <a:latin typeface="Arial" pitchFamily="34" charset="0"/>
                  <a:cs typeface="Arial" pitchFamily="34" charset="0"/>
                </a:rPr>
                <a:t>A</a:t>
              </a:r>
              <a:r>
                <a:rPr lang="de-DE" sz="2400" dirty="0" smtClean="0">
                  <a:latin typeface="Arial" pitchFamily="34" charset="0"/>
                  <a:cs typeface="Arial" pitchFamily="34" charset="0"/>
                </a:rPr>
                <a:t> </a:t>
              </a:r>
              <a:endParaRPr lang="de-DE" sz="2400" dirty="0"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083387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uppieren 20"/>
          <p:cNvGrpSpPr/>
          <p:nvPr/>
        </p:nvGrpSpPr>
        <p:grpSpPr>
          <a:xfrm>
            <a:off x="284450" y="1697202"/>
            <a:ext cx="10538016" cy="3954298"/>
            <a:chOff x="284450" y="1697202"/>
            <a:chExt cx="10538016" cy="3954298"/>
          </a:xfrm>
        </p:grpSpPr>
        <p:sp>
          <p:nvSpPr>
            <p:cNvPr id="9" name="Textfeld 8"/>
            <p:cNvSpPr txBox="1"/>
            <p:nvPr/>
          </p:nvSpPr>
          <p:spPr>
            <a:xfrm>
              <a:off x="372481" y="2354227"/>
              <a:ext cx="274305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400" dirty="0" smtClean="0">
                  <a:latin typeface="Arial" pitchFamily="34" charset="0"/>
                  <a:cs typeface="Arial" pitchFamily="34" charset="0"/>
                </a:rPr>
                <a:t>F</a:t>
              </a:r>
              <a:r>
                <a:rPr lang="de-DE" sz="2400" b="1" baseline="-25000" dirty="0" smtClean="0">
                  <a:latin typeface="Arial" pitchFamily="34" charset="0"/>
                  <a:cs typeface="Arial" pitchFamily="34" charset="0"/>
                </a:rPr>
                <a:t>R </a:t>
              </a:r>
              <a:r>
                <a:rPr lang="de-DE" sz="2400" dirty="0" smtClean="0">
                  <a:latin typeface="Arial" pitchFamily="34" charset="0"/>
                  <a:cs typeface="Arial" pitchFamily="34" charset="0"/>
                </a:rPr>
                <a:t>= Reibungskraft</a:t>
              </a:r>
              <a:endParaRPr lang="de-DE" sz="2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Textfeld 9"/>
            <p:cNvSpPr txBox="1"/>
            <p:nvPr/>
          </p:nvSpPr>
          <p:spPr>
            <a:xfrm>
              <a:off x="372481" y="1697202"/>
              <a:ext cx="318067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400" dirty="0" smtClean="0">
                  <a:latin typeface="Arial" pitchFamily="34" charset="0"/>
                  <a:cs typeface="Arial" pitchFamily="34" charset="0"/>
                </a:rPr>
                <a:t>F</a:t>
              </a:r>
              <a:r>
                <a:rPr lang="de-DE" sz="2400" b="1" baseline="-25000" dirty="0" smtClean="0">
                  <a:latin typeface="Arial" pitchFamily="34" charset="0"/>
                  <a:cs typeface="Arial" pitchFamily="34" charset="0"/>
                </a:rPr>
                <a:t>G</a:t>
              </a:r>
              <a:r>
                <a:rPr lang="de-DE" sz="2400" dirty="0" smtClean="0">
                  <a:latin typeface="Arial" pitchFamily="34" charset="0"/>
                  <a:cs typeface="Arial" pitchFamily="34" charset="0"/>
                </a:rPr>
                <a:t> = Gravitationskraft</a:t>
              </a:r>
              <a:r>
                <a:rPr lang="de-DE" sz="2400" b="1" baseline="-25000" dirty="0" smtClean="0">
                  <a:latin typeface="Arial" pitchFamily="34" charset="0"/>
                  <a:cs typeface="Arial" pitchFamily="34" charset="0"/>
                </a:rPr>
                <a:t> </a:t>
              </a:r>
              <a:endParaRPr lang="de-DE" sz="2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Textfeld 10"/>
            <p:cNvSpPr txBox="1"/>
            <p:nvPr/>
          </p:nvSpPr>
          <p:spPr>
            <a:xfrm>
              <a:off x="386266" y="3008471"/>
              <a:ext cx="283507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400" dirty="0" smtClean="0">
                  <a:latin typeface="Arial" pitchFamily="34" charset="0"/>
                  <a:cs typeface="Arial" pitchFamily="34" charset="0"/>
                </a:rPr>
                <a:t>F</a:t>
              </a:r>
              <a:r>
                <a:rPr lang="de-DE" sz="2400" b="1" baseline="-25000" dirty="0" smtClean="0">
                  <a:latin typeface="Arial" pitchFamily="34" charset="0"/>
                  <a:cs typeface="Arial" pitchFamily="34" charset="0"/>
                </a:rPr>
                <a:t>A</a:t>
              </a:r>
              <a:r>
                <a:rPr lang="de-DE" sz="2400" dirty="0" smtClean="0">
                  <a:latin typeface="Arial" pitchFamily="34" charset="0"/>
                  <a:cs typeface="Arial" pitchFamily="34" charset="0"/>
                </a:rPr>
                <a:t> = Auftriebskraft  </a:t>
              </a:r>
              <a:endParaRPr lang="de-DE" sz="2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Textfeld 11"/>
            <p:cNvSpPr txBox="1"/>
            <p:nvPr/>
          </p:nvSpPr>
          <p:spPr>
            <a:xfrm>
              <a:off x="3627206" y="3036220"/>
              <a:ext cx="228844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400" b="1" dirty="0" smtClean="0">
                  <a:latin typeface="Arial" pitchFamily="34" charset="0"/>
                  <a:cs typeface="Arial" pitchFamily="34" charset="0"/>
                </a:rPr>
                <a:t>F</a:t>
              </a:r>
              <a:r>
                <a:rPr lang="de-DE" sz="2400" b="1" baseline="-25000" dirty="0" smtClean="0">
                  <a:latin typeface="Arial" pitchFamily="34" charset="0"/>
                  <a:cs typeface="Arial" pitchFamily="34" charset="0"/>
                </a:rPr>
                <a:t>A</a:t>
              </a:r>
              <a:r>
                <a:rPr lang="de-DE" sz="2400" b="1" dirty="0" smtClean="0">
                  <a:latin typeface="Arial" pitchFamily="34" charset="0"/>
                  <a:cs typeface="Arial" pitchFamily="34" charset="0"/>
                </a:rPr>
                <a:t>= - </a:t>
              </a:r>
              <a:r>
                <a:rPr lang="de-DE" sz="2400" b="1" dirty="0">
                  <a:latin typeface="Arial" pitchFamily="34" charset="0"/>
                  <a:cs typeface="Arial" pitchFamily="34" charset="0"/>
                </a:rPr>
                <a:t>m </a:t>
              </a:r>
              <a:r>
                <a:rPr lang="de-DE" sz="2400" b="1" dirty="0" smtClean="0">
                  <a:latin typeface="Arial" pitchFamily="34" charset="0"/>
                  <a:cs typeface="Arial" pitchFamily="34" charset="0"/>
                </a:rPr>
                <a:t>    </a:t>
              </a:r>
              <a:r>
                <a:rPr lang="el-GR" sz="2400" b="1" dirty="0" smtClean="0">
                  <a:latin typeface="Arial" pitchFamily="34" charset="0"/>
                  <a:cs typeface="Arial" pitchFamily="34" charset="0"/>
                </a:rPr>
                <a:t>ρ</a:t>
              </a:r>
              <a:r>
                <a:rPr lang="de-DE" sz="2400" b="1" baseline="-25000" dirty="0">
                  <a:latin typeface="Arial" pitchFamily="34" charset="0"/>
                  <a:cs typeface="Arial" pitchFamily="34" charset="0"/>
                </a:rPr>
                <a:t>M</a:t>
              </a:r>
              <a:r>
                <a:rPr lang="de-DE" sz="2400" b="1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de-DE" sz="2400" b="1" dirty="0" smtClean="0">
                  <a:latin typeface="Arial" pitchFamily="34" charset="0"/>
                  <a:cs typeface="Arial" pitchFamily="34" charset="0"/>
                </a:rPr>
                <a:t>g</a:t>
              </a:r>
              <a:endParaRPr lang="de-DE" sz="24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Textfeld 12"/>
            <p:cNvSpPr txBox="1"/>
            <p:nvPr/>
          </p:nvSpPr>
          <p:spPr>
            <a:xfrm>
              <a:off x="3583590" y="2364331"/>
              <a:ext cx="133081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400" b="1" dirty="0" smtClean="0">
                  <a:latin typeface="Arial" pitchFamily="34" charset="0"/>
                  <a:cs typeface="Arial" pitchFamily="34" charset="0"/>
                </a:rPr>
                <a:t>F</a:t>
              </a:r>
              <a:r>
                <a:rPr lang="de-DE" sz="2400" b="1" baseline="-25000" dirty="0" smtClean="0">
                  <a:latin typeface="Arial" pitchFamily="34" charset="0"/>
                  <a:cs typeface="Arial" pitchFamily="34" charset="0"/>
                </a:rPr>
                <a:t>R</a:t>
              </a:r>
              <a:r>
                <a:rPr lang="de-DE" sz="2400" b="1" dirty="0" smtClean="0">
                  <a:latin typeface="Arial" pitchFamily="34" charset="0"/>
                  <a:cs typeface="Arial" pitchFamily="34" charset="0"/>
                </a:rPr>
                <a:t> = - </a:t>
              </a:r>
              <a:r>
                <a:rPr lang="de-DE" sz="2400" b="1" dirty="0" err="1" smtClean="0">
                  <a:latin typeface="Arial" pitchFamily="34" charset="0"/>
                  <a:cs typeface="Arial" pitchFamily="34" charset="0"/>
                </a:rPr>
                <a:t>fv</a:t>
              </a:r>
              <a:endParaRPr lang="de-DE" sz="24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Textfeld 13"/>
            <p:cNvSpPr txBox="1"/>
            <p:nvPr/>
          </p:nvSpPr>
          <p:spPr>
            <a:xfrm>
              <a:off x="3563888" y="1702524"/>
              <a:ext cx="151355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400" b="1" dirty="0" smtClean="0">
                  <a:latin typeface="Arial" pitchFamily="34" charset="0"/>
                  <a:cs typeface="Arial" pitchFamily="34" charset="0"/>
                </a:rPr>
                <a:t>F</a:t>
              </a:r>
              <a:r>
                <a:rPr lang="de-DE" sz="2400" b="1" baseline="-25000" dirty="0" smtClean="0">
                  <a:latin typeface="Arial" pitchFamily="34" charset="0"/>
                  <a:cs typeface="Arial" pitchFamily="34" charset="0"/>
                </a:rPr>
                <a:t>G</a:t>
              </a:r>
              <a:r>
                <a:rPr lang="de-DE" sz="2400" b="1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de-DE" sz="2400" b="1" dirty="0" smtClean="0">
                  <a:latin typeface="Arial" pitchFamily="34" charset="0"/>
                  <a:cs typeface="Arial" pitchFamily="34" charset="0"/>
                </a:rPr>
                <a:t>=   mg</a:t>
              </a:r>
              <a:endParaRPr lang="de-DE" sz="24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Textfeld 15"/>
            <p:cNvSpPr txBox="1"/>
            <p:nvPr/>
          </p:nvSpPr>
          <p:spPr>
            <a:xfrm>
              <a:off x="323528" y="3859018"/>
              <a:ext cx="9324989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tabLst>
                  <a:tab pos="4932363" algn="l"/>
                </a:tabLst>
              </a:pPr>
              <a:r>
                <a:rPr lang="de-DE" sz="2400" b="1" dirty="0" smtClean="0">
                  <a:latin typeface="Arial" pitchFamily="34" charset="0"/>
                  <a:cs typeface="Arial" pitchFamily="34" charset="0"/>
                </a:rPr>
                <a:t>Im </a:t>
              </a:r>
              <a:r>
                <a:rPr lang="de-DE" sz="2400" b="1" dirty="0" err="1" smtClean="0">
                  <a:latin typeface="Arial" pitchFamily="34" charset="0"/>
                  <a:cs typeface="Arial" pitchFamily="34" charset="0"/>
                </a:rPr>
                <a:t>Käftegleichgewicht</a:t>
              </a:r>
              <a:r>
                <a:rPr lang="de-DE" sz="2400" b="1" dirty="0" smtClean="0">
                  <a:latin typeface="Arial" pitchFamily="34" charset="0"/>
                  <a:cs typeface="Arial" pitchFamily="34" charset="0"/>
                </a:rPr>
                <a:t> gilt</a:t>
              </a:r>
              <a:r>
                <a:rPr lang="de-DE" sz="2400" dirty="0" smtClean="0">
                  <a:latin typeface="Arial" pitchFamily="34" charset="0"/>
                  <a:cs typeface="Arial" pitchFamily="34" charset="0"/>
                </a:rPr>
                <a:t>: </a:t>
              </a:r>
              <a:r>
                <a:rPr lang="de-DE" sz="2400" dirty="0" err="1" smtClean="0">
                  <a:latin typeface="Arial" pitchFamily="34" charset="0"/>
                  <a:cs typeface="Arial" pitchFamily="34" charset="0"/>
                </a:rPr>
                <a:t>F</a:t>
              </a:r>
              <a:r>
                <a:rPr lang="de-DE" sz="2400" b="1" baseline="-25000" dirty="0" err="1" smtClean="0">
                  <a:latin typeface="Arial" pitchFamily="34" charset="0"/>
                  <a:cs typeface="Arial" pitchFamily="34" charset="0"/>
                </a:rPr>
                <a:t>gesamt</a:t>
              </a:r>
              <a:r>
                <a:rPr lang="de-DE" sz="2400" dirty="0">
                  <a:latin typeface="Arial" pitchFamily="34" charset="0"/>
                  <a:cs typeface="Arial" pitchFamily="34" charset="0"/>
                </a:rPr>
                <a:t>	</a:t>
              </a:r>
              <a:r>
                <a:rPr lang="de-DE" sz="2400" dirty="0" smtClean="0">
                  <a:latin typeface="Arial" pitchFamily="34" charset="0"/>
                  <a:cs typeface="Arial" pitchFamily="34" charset="0"/>
                </a:rPr>
                <a:t>=</a:t>
              </a:r>
              <a:r>
                <a:rPr lang="de-DE" sz="2400" b="1" baseline="-25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de-DE" sz="2400" dirty="0" smtClean="0">
                  <a:latin typeface="Arial" pitchFamily="34" charset="0"/>
                  <a:cs typeface="Arial" pitchFamily="34" charset="0"/>
                </a:rPr>
                <a:t> F</a:t>
              </a:r>
              <a:r>
                <a:rPr lang="de-DE" sz="2400" b="1" baseline="-25000" dirty="0" smtClean="0">
                  <a:latin typeface="Arial" pitchFamily="34" charset="0"/>
                  <a:cs typeface="Arial" pitchFamily="34" charset="0"/>
                </a:rPr>
                <a:t>G</a:t>
              </a:r>
              <a:r>
                <a:rPr lang="de-DE" sz="2400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de-DE" sz="2400" dirty="0" smtClean="0">
                  <a:latin typeface="Arial" pitchFamily="34" charset="0"/>
                  <a:cs typeface="Arial" pitchFamily="34" charset="0"/>
                </a:rPr>
                <a:t>+  F</a:t>
              </a:r>
              <a:r>
                <a:rPr lang="de-DE" sz="2400" b="1" baseline="-25000" dirty="0" smtClean="0">
                  <a:latin typeface="Arial" pitchFamily="34" charset="0"/>
                  <a:cs typeface="Arial" pitchFamily="34" charset="0"/>
                </a:rPr>
                <a:t>R </a:t>
              </a:r>
              <a:r>
                <a:rPr lang="de-DE" sz="2400" dirty="0" smtClean="0">
                  <a:latin typeface="Arial" pitchFamily="34" charset="0"/>
                  <a:cs typeface="Arial" pitchFamily="34" charset="0"/>
                </a:rPr>
                <a:t>+ F</a:t>
              </a:r>
              <a:r>
                <a:rPr lang="de-DE" sz="2400" b="1" baseline="-25000" dirty="0" smtClean="0">
                  <a:latin typeface="Arial" pitchFamily="34" charset="0"/>
                  <a:cs typeface="Arial" pitchFamily="34" charset="0"/>
                </a:rPr>
                <a:t>A</a:t>
              </a:r>
              <a:r>
                <a:rPr lang="de-DE" sz="2400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de-DE" sz="2400" dirty="0" smtClean="0">
                  <a:latin typeface="Arial" pitchFamily="34" charset="0"/>
                  <a:cs typeface="Arial" pitchFamily="34" charset="0"/>
                </a:rPr>
                <a:t>          = 0</a:t>
              </a:r>
            </a:p>
            <a:p>
              <a:pPr>
                <a:tabLst>
                  <a:tab pos="4932363" algn="l"/>
                </a:tabLst>
              </a:pPr>
              <a:r>
                <a:rPr lang="de-DE" sz="2400" dirty="0" smtClean="0">
                  <a:latin typeface="Arial" pitchFamily="34" charset="0"/>
                  <a:cs typeface="Arial" pitchFamily="34" charset="0"/>
                </a:rPr>
                <a:t>                                                         	= </a:t>
              </a:r>
              <a:r>
                <a:rPr lang="de-DE" sz="2400" dirty="0">
                  <a:latin typeface="Arial" pitchFamily="34" charset="0"/>
                  <a:cs typeface="Arial" pitchFamily="34" charset="0"/>
                </a:rPr>
                <a:t>- </a:t>
              </a:r>
              <a:r>
                <a:rPr lang="de-DE" sz="2400" dirty="0" err="1">
                  <a:latin typeface="Arial" pitchFamily="34" charset="0"/>
                  <a:cs typeface="Arial" pitchFamily="34" charset="0"/>
                </a:rPr>
                <a:t>fv</a:t>
              </a:r>
              <a:r>
                <a:rPr lang="de-DE" sz="2400" dirty="0">
                  <a:latin typeface="Arial" pitchFamily="34" charset="0"/>
                  <a:cs typeface="Arial" pitchFamily="34" charset="0"/>
                </a:rPr>
                <a:t> + mg – </a:t>
              </a:r>
              <a:r>
                <a:rPr lang="de-DE" sz="2400" dirty="0" smtClean="0">
                  <a:latin typeface="Arial" pitchFamily="34" charset="0"/>
                  <a:cs typeface="Arial" pitchFamily="34" charset="0"/>
                </a:rPr>
                <a:t>m         g = 0</a:t>
              </a:r>
              <a:r>
                <a:rPr lang="de-DE" sz="2400" b="1" baseline="-25000" dirty="0" smtClean="0">
                  <a:latin typeface="Arial" pitchFamily="34" charset="0"/>
                  <a:cs typeface="Arial" pitchFamily="34" charset="0"/>
                </a:rPr>
                <a:t>         </a:t>
              </a:r>
            </a:p>
          </p:txBody>
        </p:sp>
        <p:sp>
          <p:nvSpPr>
            <p:cNvPr id="17" name="Textfeld 16"/>
            <p:cNvSpPr txBox="1"/>
            <p:nvPr/>
          </p:nvSpPr>
          <p:spPr>
            <a:xfrm>
              <a:off x="6105469" y="2364331"/>
              <a:ext cx="309655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400" dirty="0" smtClean="0">
                  <a:latin typeface="Arial" pitchFamily="34" charset="0"/>
                  <a:cs typeface="Arial" pitchFamily="34" charset="0"/>
                </a:rPr>
                <a:t>Reibungskoeffizient f</a:t>
              </a:r>
              <a:r>
                <a:rPr lang="de-DE" sz="2400" b="1" baseline="-25000" dirty="0" smtClean="0">
                  <a:latin typeface="Arial" pitchFamily="34" charset="0"/>
                  <a:cs typeface="Arial" pitchFamily="34" charset="0"/>
                </a:rPr>
                <a:t> </a:t>
              </a:r>
              <a:endParaRPr lang="de-DE" sz="2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Textfeld 17"/>
            <p:cNvSpPr txBox="1"/>
            <p:nvPr/>
          </p:nvSpPr>
          <p:spPr>
            <a:xfrm>
              <a:off x="6105469" y="3035738"/>
              <a:ext cx="471699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400" dirty="0" smtClean="0">
                  <a:latin typeface="Arial" pitchFamily="34" charset="0"/>
                  <a:cs typeface="Arial" pitchFamily="34" charset="0"/>
                </a:rPr>
                <a:t>Spezifisches Volumen     [ </a:t>
              </a:r>
              <a:r>
                <a:rPr lang="de-DE" altLang="de-DE" sz="2400" dirty="0" smtClean="0">
                  <a:latin typeface="Arial" pitchFamily="34" charset="0"/>
                  <a:ea typeface="Calibri" panose="020F0502020204030204" pitchFamily="34" charset="0"/>
                  <a:cs typeface="Arial" pitchFamily="34" charset="0"/>
                </a:rPr>
                <a:t>cm</a:t>
              </a:r>
              <a:r>
                <a:rPr lang="de-DE" altLang="de-DE" sz="2400" baseline="30000" dirty="0" smtClean="0">
                  <a:latin typeface="Arial" pitchFamily="34" charset="0"/>
                  <a:ea typeface="Calibri" panose="020F0502020204030204" pitchFamily="34" charset="0"/>
                  <a:cs typeface="Arial" pitchFamily="34" charset="0"/>
                </a:rPr>
                <a:t>3</a:t>
              </a:r>
              <a:r>
                <a:rPr lang="de-DE" altLang="de-DE" sz="2400" dirty="0" smtClean="0">
                  <a:latin typeface="Arial" pitchFamily="34" charset="0"/>
                  <a:ea typeface="Calibri" panose="020F0502020204030204" pitchFamily="34" charset="0"/>
                  <a:cs typeface="Arial" pitchFamily="34" charset="0"/>
                </a:rPr>
                <a:t>/g</a:t>
              </a:r>
              <a:r>
                <a:rPr lang="de-DE" altLang="de-DE" sz="2400" dirty="0">
                  <a:latin typeface="Arial" pitchFamily="34" charset="0"/>
                  <a:ea typeface="Calibri" panose="020F0502020204030204" pitchFamily="34" charset="0"/>
                  <a:cs typeface="Arial" pitchFamily="34" charset="0"/>
                </a:rPr>
                <a:t>]</a:t>
              </a:r>
              <a:r>
                <a:rPr lang="de-DE" sz="2400" b="1" baseline="-25000" dirty="0" smtClean="0">
                  <a:latin typeface="Arial" pitchFamily="34" charset="0"/>
                  <a:cs typeface="Arial" pitchFamily="34" charset="0"/>
                </a:rPr>
                <a:t> </a:t>
              </a:r>
              <a:endParaRPr lang="de-DE" sz="2400" dirty="0"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39" name="Objekt 3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1685992855"/>
                </p:ext>
              </p:extLst>
            </p:nvPr>
          </p:nvGraphicFramePr>
          <p:xfrm>
            <a:off x="7483612" y="4229277"/>
            <a:ext cx="616780" cy="467258"/>
          </p:xfrm>
          <a:graphic>
            <a:graphicData uri="http://schemas.openxmlformats.org/presentationml/2006/ole">
              <p:oleObj spid="_x0000_s22530" name="Formel" r:id="rId3" imgW="317160" imgH="241200" progId="Equation.3">
                <p:embed/>
              </p:oleObj>
            </a:graphicData>
          </a:graphic>
        </p:graphicFrame>
        <p:graphicFrame>
          <p:nvGraphicFramePr>
            <p:cNvPr id="42" name="Objekt 4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1615865054"/>
                </p:ext>
              </p:extLst>
            </p:nvPr>
          </p:nvGraphicFramePr>
          <p:xfrm>
            <a:off x="3098800" y="4787900"/>
            <a:ext cx="2144713" cy="863600"/>
          </p:xfrm>
          <a:graphic>
            <a:graphicData uri="http://schemas.openxmlformats.org/presentationml/2006/ole">
              <p:oleObj spid="_x0000_s22531" name="Formel" r:id="rId4" imgW="1066680" imgH="431640" progId="Equation.3">
                <p:embed/>
              </p:oleObj>
            </a:graphicData>
          </a:graphic>
        </p:graphicFrame>
        <p:sp>
          <p:nvSpPr>
            <p:cNvPr id="44" name="Textfeld 43"/>
            <p:cNvSpPr txBox="1"/>
            <p:nvPr/>
          </p:nvSpPr>
          <p:spPr>
            <a:xfrm>
              <a:off x="284450" y="4975841"/>
              <a:ext cx="278954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400" dirty="0" err="1" smtClean="0">
                  <a:latin typeface="Arial" pitchFamily="34" charset="0"/>
                  <a:cs typeface="Arial" pitchFamily="34" charset="0"/>
                </a:rPr>
                <a:t>Sinkgeschwidigkeit</a:t>
              </a:r>
              <a:endParaRPr lang="de-DE" sz="2400" baseline="-25000" dirty="0" smtClean="0"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24" name="Objekt 2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1685992855"/>
                </p:ext>
              </p:extLst>
            </p:nvPr>
          </p:nvGraphicFramePr>
          <p:xfrm>
            <a:off x="4788024" y="3034283"/>
            <a:ext cx="369887" cy="466725"/>
          </p:xfrm>
          <a:graphic>
            <a:graphicData uri="http://schemas.openxmlformats.org/presentationml/2006/ole">
              <p:oleObj spid="_x0000_s22532" name="Formel" r:id="rId5" imgW="190440" imgH="241200" progId="Equation.3">
                <p:embed/>
              </p:oleObj>
            </a:graphicData>
          </a:graphic>
        </p:graphicFrame>
        <p:graphicFrame>
          <p:nvGraphicFramePr>
            <p:cNvPr id="3181" name="Object 109"/>
            <p:cNvGraphicFramePr>
              <a:graphicFrameLocks noChangeAspect="1"/>
            </p:cNvGraphicFramePr>
            <p:nvPr/>
          </p:nvGraphicFramePr>
          <p:xfrm>
            <a:off x="9252520" y="3034283"/>
            <a:ext cx="369888" cy="466725"/>
          </p:xfrm>
          <a:graphic>
            <a:graphicData uri="http://schemas.openxmlformats.org/presentationml/2006/ole">
              <p:oleObj spid="_x0000_s22533" name="Formel" r:id="rId6" imgW="190440" imgH="241200" progId="Equation.3">
                <p:embed/>
              </p:oleObj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xmlns="" val="184505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uppieren 20"/>
          <p:cNvGrpSpPr/>
          <p:nvPr/>
        </p:nvGrpSpPr>
        <p:grpSpPr>
          <a:xfrm>
            <a:off x="3275856" y="1844824"/>
            <a:ext cx="2328940" cy="3469841"/>
            <a:chOff x="1963561" y="2276872"/>
            <a:chExt cx="2032375" cy="2964637"/>
          </a:xfrm>
        </p:grpSpPr>
        <p:sp>
          <p:nvSpPr>
            <p:cNvPr id="22" name="Rechteck 21"/>
            <p:cNvSpPr/>
            <p:nvPr/>
          </p:nvSpPr>
          <p:spPr>
            <a:xfrm>
              <a:off x="1963561" y="2636912"/>
              <a:ext cx="2032375" cy="2592288"/>
            </a:xfrm>
            <a:prstGeom prst="rect">
              <a:avLst/>
            </a:prstGeom>
            <a:solidFill>
              <a:srgbClr val="D2DCFC"/>
            </a:solidFill>
            <a:ln>
              <a:solidFill>
                <a:srgbClr val="D2DCF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200" b="1"/>
            </a:p>
          </p:txBody>
        </p:sp>
        <p:cxnSp>
          <p:nvCxnSpPr>
            <p:cNvPr id="23" name="Gerade Verbindung 22"/>
            <p:cNvCxnSpPr/>
            <p:nvPr/>
          </p:nvCxnSpPr>
          <p:spPr>
            <a:xfrm>
              <a:off x="1963561" y="2289181"/>
              <a:ext cx="0" cy="295232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Gerade Verbindung 23"/>
            <p:cNvCxnSpPr/>
            <p:nvPr/>
          </p:nvCxnSpPr>
          <p:spPr>
            <a:xfrm>
              <a:off x="3995936" y="2276872"/>
              <a:ext cx="0" cy="295232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Gerade Verbindung 24"/>
            <p:cNvCxnSpPr/>
            <p:nvPr/>
          </p:nvCxnSpPr>
          <p:spPr>
            <a:xfrm flipH="1">
              <a:off x="1963561" y="5241509"/>
              <a:ext cx="2032375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Ellipse 32"/>
          <p:cNvSpPr/>
          <p:nvPr/>
        </p:nvSpPr>
        <p:spPr>
          <a:xfrm>
            <a:off x="3450141" y="4830150"/>
            <a:ext cx="247546" cy="275072"/>
          </a:xfrm>
          <a:prstGeom prst="ellipse">
            <a:avLst/>
          </a:prstGeom>
          <a:solidFill>
            <a:srgbClr val="7D796B"/>
          </a:solidFill>
          <a:ln>
            <a:solidFill>
              <a:srgbClr val="7D79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200" b="1"/>
          </a:p>
        </p:txBody>
      </p:sp>
      <p:sp>
        <p:nvSpPr>
          <p:cNvPr id="34" name="Ellipse 33"/>
          <p:cNvSpPr/>
          <p:nvPr/>
        </p:nvSpPr>
        <p:spPr>
          <a:xfrm>
            <a:off x="3937414" y="4967686"/>
            <a:ext cx="247546" cy="275072"/>
          </a:xfrm>
          <a:prstGeom prst="ellipse">
            <a:avLst/>
          </a:prstGeom>
          <a:solidFill>
            <a:srgbClr val="7D796B"/>
          </a:solidFill>
          <a:ln>
            <a:solidFill>
              <a:srgbClr val="7D79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200" b="1"/>
          </a:p>
        </p:txBody>
      </p:sp>
      <p:sp>
        <p:nvSpPr>
          <p:cNvPr id="35" name="Ellipse 34"/>
          <p:cNvSpPr/>
          <p:nvPr/>
        </p:nvSpPr>
        <p:spPr>
          <a:xfrm>
            <a:off x="4334441" y="4840154"/>
            <a:ext cx="247546" cy="275072"/>
          </a:xfrm>
          <a:prstGeom prst="ellipse">
            <a:avLst/>
          </a:prstGeom>
          <a:solidFill>
            <a:srgbClr val="7D796B"/>
          </a:solidFill>
          <a:ln>
            <a:solidFill>
              <a:srgbClr val="7D79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200" b="1"/>
          </a:p>
        </p:txBody>
      </p:sp>
      <p:sp>
        <p:nvSpPr>
          <p:cNvPr id="36" name="Ellipse 35"/>
          <p:cNvSpPr/>
          <p:nvPr/>
        </p:nvSpPr>
        <p:spPr>
          <a:xfrm>
            <a:off x="5006802" y="4937726"/>
            <a:ext cx="247546" cy="275072"/>
          </a:xfrm>
          <a:prstGeom prst="ellipse">
            <a:avLst/>
          </a:prstGeom>
          <a:solidFill>
            <a:srgbClr val="7D796B"/>
          </a:solidFill>
          <a:ln>
            <a:solidFill>
              <a:srgbClr val="7D79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200" b="1"/>
          </a:p>
        </p:txBody>
      </p:sp>
      <p:sp>
        <p:nvSpPr>
          <p:cNvPr id="37" name="Ellipse 36"/>
          <p:cNvSpPr/>
          <p:nvPr/>
        </p:nvSpPr>
        <p:spPr>
          <a:xfrm>
            <a:off x="5249060" y="4639781"/>
            <a:ext cx="247546" cy="275072"/>
          </a:xfrm>
          <a:prstGeom prst="ellipse">
            <a:avLst/>
          </a:prstGeom>
          <a:solidFill>
            <a:srgbClr val="7D796B"/>
          </a:solidFill>
          <a:ln>
            <a:solidFill>
              <a:srgbClr val="7D79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200" b="1"/>
          </a:p>
        </p:txBody>
      </p:sp>
      <p:sp>
        <p:nvSpPr>
          <p:cNvPr id="38" name="Ellipse 37"/>
          <p:cNvSpPr/>
          <p:nvPr/>
        </p:nvSpPr>
        <p:spPr>
          <a:xfrm>
            <a:off x="4144273" y="4309234"/>
            <a:ext cx="247546" cy="275072"/>
          </a:xfrm>
          <a:prstGeom prst="ellipse">
            <a:avLst/>
          </a:prstGeom>
          <a:solidFill>
            <a:srgbClr val="7D796B"/>
          </a:solidFill>
          <a:ln>
            <a:solidFill>
              <a:srgbClr val="7D79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200" b="1"/>
          </a:p>
        </p:txBody>
      </p:sp>
      <p:sp>
        <p:nvSpPr>
          <p:cNvPr id="56" name="Ellipse 55"/>
          <p:cNvSpPr/>
          <p:nvPr/>
        </p:nvSpPr>
        <p:spPr>
          <a:xfrm>
            <a:off x="4770388" y="4371903"/>
            <a:ext cx="131023" cy="128124"/>
          </a:xfrm>
          <a:prstGeom prst="ellipse">
            <a:avLst/>
          </a:prstGeom>
          <a:solidFill>
            <a:srgbClr val="7D796B"/>
          </a:solidFill>
          <a:ln>
            <a:solidFill>
              <a:srgbClr val="7D79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200" b="1"/>
          </a:p>
        </p:txBody>
      </p:sp>
      <p:sp>
        <p:nvSpPr>
          <p:cNvPr id="57" name="Ellipse 56"/>
          <p:cNvSpPr/>
          <p:nvPr/>
        </p:nvSpPr>
        <p:spPr>
          <a:xfrm>
            <a:off x="5182966" y="3488680"/>
            <a:ext cx="131023" cy="128124"/>
          </a:xfrm>
          <a:prstGeom prst="ellipse">
            <a:avLst/>
          </a:prstGeom>
          <a:solidFill>
            <a:srgbClr val="7D796B"/>
          </a:solidFill>
          <a:ln>
            <a:solidFill>
              <a:srgbClr val="7D79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200" b="1"/>
          </a:p>
        </p:txBody>
      </p:sp>
      <p:sp>
        <p:nvSpPr>
          <p:cNvPr id="60" name="Ellipse 59"/>
          <p:cNvSpPr/>
          <p:nvPr/>
        </p:nvSpPr>
        <p:spPr>
          <a:xfrm>
            <a:off x="3566664" y="3791764"/>
            <a:ext cx="131023" cy="128124"/>
          </a:xfrm>
          <a:prstGeom prst="ellipse">
            <a:avLst/>
          </a:prstGeom>
          <a:solidFill>
            <a:srgbClr val="7D796B"/>
          </a:solidFill>
          <a:ln>
            <a:solidFill>
              <a:srgbClr val="7D79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200" b="1"/>
          </a:p>
        </p:txBody>
      </p:sp>
      <p:sp>
        <p:nvSpPr>
          <p:cNvPr id="61" name="Ellipse 60"/>
          <p:cNvSpPr/>
          <p:nvPr/>
        </p:nvSpPr>
        <p:spPr>
          <a:xfrm>
            <a:off x="5216973" y="4203345"/>
            <a:ext cx="131023" cy="128124"/>
          </a:xfrm>
          <a:prstGeom prst="ellipse">
            <a:avLst/>
          </a:prstGeom>
          <a:solidFill>
            <a:srgbClr val="7D796B"/>
          </a:solidFill>
          <a:ln>
            <a:solidFill>
              <a:srgbClr val="7D79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200" b="1"/>
          </a:p>
        </p:txBody>
      </p:sp>
      <p:sp>
        <p:nvSpPr>
          <p:cNvPr id="62" name="Ellipse 61"/>
          <p:cNvSpPr/>
          <p:nvPr/>
        </p:nvSpPr>
        <p:spPr>
          <a:xfrm>
            <a:off x="4522842" y="4148505"/>
            <a:ext cx="131023" cy="128124"/>
          </a:xfrm>
          <a:prstGeom prst="ellipse">
            <a:avLst/>
          </a:prstGeom>
          <a:solidFill>
            <a:srgbClr val="7D796B"/>
          </a:solidFill>
          <a:ln>
            <a:solidFill>
              <a:srgbClr val="7D79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200" b="1"/>
          </a:p>
        </p:txBody>
      </p:sp>
      <p:sp>
        <p:nvSpPr>
          <p:cNvPr id="63" name="Ellipse 62"/>
          <p:cNvSpPr/>
          <p:nvPr/>
        </p:nvSpPr>
        <p:spPr>
          <a:xfrm>
            <a:off x="4804396" y="3866230"/>
            <a:ext cx="131023" cy="128124"/>
          </a:xfrm>
          <a:prstGeom prst="ellipse">
            <a:avLst/>
          </a:prstGeom>
          <a:solidFill>
            <a:srgbClr val="7D796B"/>
          </a:solidFill>
          <a:ln>
            <a:solidFill>
              <a:srgbClr val="7D79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200" b="1"/>
          </a:p>
        </p:txBody>
      </p:sp>
      <p:sp>
        <p:nvSpPr>
          <p:cNvPr id="64" name="Ellipse 63"/>
          <p:cNvSpPr/>
          <p:nvPr/>
        </p:nvSpPr>
        <p:spPr>
          <a:xfrm>
            <a:off x="3780203" y="4469052"/>
            <a:ext cx="131023" cy="128124"/>
          </a:xfrm>
          <a:prstGeom prst="ellipse">
            <a:avLst/>
          </a:prstGeom>
          <a:solidFill>
            <a:srgbClr val="7D796B"/>
          </a:solidFill>
          <a:ln>
            <a:solidFill>
              <a:srgbClr val="7D79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200" b="1"/>
          </a:p>
        </p:txBody>
      </p:sp>
      <p:sp>
        <p:nvSpPr>
          <p:cNvPr id="65" name="Ellipse 64"/>
          <p:cNvSpPr/>
          <p:nvPr/>
        </p:nvSpPr>
        <p:spPr>
          <a:xfrm>
            <a:off x="3450141" y="4247190"/>
            <a:ext cx="131023" cy="128124"/>
          </a:xfrm>
          <a:prstGeom prst="ellipse">
            <a:avLst/>
          </a:prstGeom>
          <a:solidFill>
            <a:srgbClr val="7D796B"/>
          </a:solidFill>
          <a:ln>
            <a:solidFill>
              <a:srgbClr val="7D79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200" b="1"/>
          </a:p>
        </p:txBody>
      </p:sp>
      <p:sp>
        <p:nvSpPr>
          <p:cNvPr id="66" name="Ellipse 65"/>
          <p:cNvSpPr/>
          <p:nvPr/>
        </p:nvSpPr>
        <p:spPr>
          <a:xfrm>
            <a:off x="4192780" y="3866230"/>
            <a:ext cx="131023" cy="128124"/>
          </a:xfrm>
          <a:prstGeom prst="ellipse">
            <a:avLst/>
          </a:prstGeom>
          <a:solidFill>
            <a:srgbClr val="7D796B"/>
          </a:solidFill>
          <a:ln>
            <a:solidFill>
              <a:srgbClr val="7D79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200" b="1"/>
          </a:p>
        </p:txBody>
      </p:sp>
      <p:sp>
        <p:nvSpPr>
          <p:cNvPr id="67" name="Ellipse 66"/>
          <p:cNvSpPr/>
          <p:nvPr/>
        </p:nvSpPr>
        <p:spPr>
          <a:xfrm>
            <a:off x="5357604" y="3791764"/>
            <a:ext cx="131023" cy="128124"/>
          </a:xfrm>
          <a:prstGeom prst="ellipse">
            <a:avLst/>
          </a:prstGeom>
          <a:solidFill>
            <a:srgbClr val="7D796B"/>
          </a:solidFill>
          <a:ln>
            <a:solidFill>
              <a:srgbClr val="7D79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200" b="1"/>
          </a:p>
        </p:txBody>
      </p:sp>
      <p:sp>
        <p:nvSpPr>
          <p:cNvPr id="68" name="Ellipse 67"/>
          <p:cNvSpPr/>
          <p:nvPr/>
        </p:nvSpPr>
        <p:spPr>
          <a:xfrm>
            <a:off x="3814211" y="3970134"/>
            <a:ext cx="131023" cy="128124"/>
          </a:xfrm>
          <a:prstGeom prst="ellipse">
            <a:avLst/>
          </a:prstGeom>
          <a:solidFill>
            <a:srgbClr val="7D796B"/>
          </a:solidFill>
          <a:ln>
            <a:solidFill>
              <a:srgbClr val="7D79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200" b="1"/>
          </a:p>
        </p:txBody>
      </p:sp>
      <p:sp>
        <p:nvSpPr>
          <p:cNvPr id="69" name="Ellipse 68"/>
          <p:cNvSpPr/>
          <p:nvPr/>
        </p:nvSpPr>
        <p:spPr>
          <a:xfrm>
            <a:off x="3814211" y="3320122"/>
            <a:ext cx="131023" cy="128124"/>
          </a:xfrm>
          <a:prstGeom prst="ellipse">
            <a:avLst/>
          </a:prstGeom>
          <a:solidFill>
            <a:srgbClr val="7D796B"/>
          </a:solidFill>
          <a:ln>
            <a:solidFill>
              <a:srgbClr val="7D79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200" b="1"/>
          </a:p>
        </p:txBody>
      </p:sp>
      <p:sp>
        <p:nvSpPr>
          <p:cNvPr id="70" name="Ellipse 69"/>
          <p:cNvSpPr/>
          <p:nvPr/>
        </p:nvSpPr>
        <p:spPr>
          <a:xfrm>
            <a:off x="4687873" y="2898728"/>
            <a:ext cx="131023" cy="140936"/>
          </a:xfrm>
          <a:prstGeom prst="ellipse">
            <a:avLst/>
          </a:prstGeom>
          <a:solidFill>
            <a:srgbClr val="7D796B"/>
          </a:solidFill>
          <a:ln>
            <a:solidFill>
              <a:srgbClr val="7D79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200" b="1"/>
          </a:p>
        </p:txBody>
      </p:sp>
      <p:sp>
        <p:nvSpPr>
          <p:cNvPr id="74" name="Ellipse 73"/>
          <p:cNvSpPr/>
          <p:nvPr/>
        </p:nvSpPr>
        <p:spPr>
          <a:xfrm>
            <a:off x="5211789" y="3521264"/>
            <a:ext cx="52390" cy="53510"/>
          </a:xfrm>
          <a:prstGeom prst="ellipse">
            <a:avLst/>
          </a:prstGeom>
          <a:solidFill>
            <a:srgbClr val="7D796B"/>
          </a:solidFill>
          <a:ln>
            <a:solidFill>
              <a:srgbClr val="7D79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200" b="1"/>
          </a:p>
        </p:txBody>
      </p:sp>
      <p:sp>
        <p:nvSpPr>
          <p:cNvPr id="82" name="Ellipse 81"/>
          <p:cNvSpPr/>
          <p:nvPr/>
        </p:nvSpPr>
        <p:spPr>
          <a:xfrm>
            <a:off x="5211789" y="3521264"/>
            <a:ext cx="52390" cy="53510"/>
          </a:xfrm>
          <a:prstGeom prst="ellipse">
            <a:avLst/>
          </a:prstGeom>
          <a:solidFill>
            <a:srgbClr val="7D796B"/>
          </a:solidFill>
          <a:ln>
            <a:solidFill>
              <a:srgbClr val="7D79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200" b="1"/>
          </a:p>
        </p:txBody>
      </p:sp>
      <p:sp>
        <p:nvSpPr>
          <p:cNvPr id="90" name="Ellipse 89"/>
          <p:cNvSpPr/>
          <p:nvPr/>
        </p:nvSpPr>
        <p:spPr>
          <a:xfrm>
            <a:off x="3480266" y="2561612"/>
            <a:ext cx="52390" cy="53510"/>
          </a:xfrm>
          <a:prstGeom prst="ellipse">
            <a:avLst/>
          </a:prstGeom>
          <a:solidFill>
            <a:srgbClr val="7D796B"/>
          </a:solidFill>
          <a:ln>
            <a:solidFill>
              <a:srgbClr val="7D79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200" b="1"/>
          </a:p>
        </p:txBody>
      </p:sp>
      <p:sp>
        <p:nvSpPr>
          <p:cNvPr id="91" name="Ellipse 90"/>
          <p:cNvSpPr/>
          <p:nvPr/>
        </p:nvSpPr>
        <p:spPr>
          <a:xfrm>
            <a:off x="3654905" y="3013776"/>
            <a:ext cx="52390" cy="53510"/>
          </a:xfrm>
          <a:prstGeom prst="ellipse">
            <a:avLst/>
          </a:prstGeom>
          <a:solidFill>
            <a:srgbClr val="7D796B"/>
          </a:solidFill>
          <a:ln>
            <a:solidFill>
              <a:srgbClr val="7D79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200" b="1"/>
          </a:p>
        </p:txBody>
      </p:sp>
      <p:sp>
        <p:nvSpPr>
          <p:cNvPr id="92" name="Ellipse 91"/>
          <p:cNvSpPr/>
          <p:nvPr/>
        </p:nvSpPr>
        <p:spPr>
          <a:xfrm>
            <a:off x="4140390" y="3098055"/>
            <a:ext cx="52390" cy="53510"/>
          </a:xfrm>
          <a:prstGeom prst="ellipse">
            <a:avLst/>
          </a:prstGeom>
          <a:solidFill>
            <a:srgbClr val="7D796B"/>
          </a:solidFill>
          <a:ln>
            <a:solidFill>
              <a:srgbClr val="7D79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200" b="1"/>
          </a:p>
        </p:txBody>
      </p:sp>
      <p:sp>
        <p:nvSpPr>
          <p:cNvPr id="93" name="Ellipse 92"/>
          <p:cNvSpPr/>
          <p:nvPr/>
        </p:nvSpPr>
        <p:spPr>
          <a:xfrm>
            <a:off x="4635483" y="2645891"/>
            <a:ext cx="52390" cy="53510"/>
          </a:xfrm>
          <a:prstGeom prst="ellipse">
            <a:avLst/>
          </a:prstGeom>
          <a:solidFill>
            <a:srgbClr val="7D796B"/>
          </a:solidFill>
          <a:ln>
            <a:solidFill>
              <a:srgbClr val="7D79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200" b="1"/>
          </a:p>
        </p:txBody>
      </p:sp>
      <p:sp>
        <p:nvSpPr>
          <p:cNvPr id="94" name="Ellipse 93"/>
          <p:cNvSpPr/>
          <p:nvPr/>
        </p:nvSpPr>
        <p:spPr>
          <a:xfrm>
            <a:off x="5295606" y="2423824"/>
            <a:ext cx="52390" cy="53510"/>
          </a:xfrm>
          <a:prstGeom prst="ellipse">
            <a:avLst/>
          </a:prstGeom>
          <a:solidFill>
            <a:srgbClr val="7D796B"/>
          </a:solidFill>
          <a:ln>
            <a:solidFill>
              <a:srgbClr val="7D79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200" b="1"/>
          </a:p>
        </p:txBody>
      </p:sp>
      <p:sp>
        <p:nvSpPr>
          <p:cNvPr id="95" name="Ellipse 94"/>
          <p:cNvSpPr/>
          <p:nvPr/>
        </p:nvSpPr>
        <p:spPr>
          <a:xfrm>
            <a:off x="4275296" y="3519449"/>
            <a:ext cx="52390" cy="53510"/>
          </a:xfrm>
          <a:prstGeom prst="ellipse">
            <a:avLst/>
          </a:prstGeom>
          <a:solidFill>
            <a:srgbClr val="7D796B"/>
          </a:solidFill>
          <a:ln>
            <a:solidFill>
              <a:srgbClr val="7D79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200" b="1"/>
          </a:p>
        </p:txBody>
      </p:sp>
      <p:sp>
        <p:nvSpPr>
          <p:cNvPr id="96" name="Ellipse 95"/>
          <p:cNvSpPr/>
          <p:nvPr/>
        </p:nvSpPr>
        <p:spPr>
          <a:xfrm>
            <a:off x="4717998" y="3488680"/>
            <a:ext cx="52390" cy="53510"/>
          </a:xfrm>
          <a:prstGeom prst="ellipse">
            <a:avLst/>
          </a:prstGeom>
          <a:solidFill>
            <a:srgbClr val="7D796B"/>
          </a:solidFill>
          <a:ln>
            <a:solidFill>
              <a:srgbClr val="7D79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200" b="1"/>
          </a:p>
        </p:txBody>
      </p:sp>
      <p:sp>
        <p:nvSpPr>
          <p:cNvPr id="97" name="Ellipse 96"/>
          <p:cNvSpPr/>
          <p:nvPr/>
        </p:nvSpPr>
        <p:spPr>
          <a:xfrm>
            <a:off x="3892844" y="2561612"/>
            <a:ext cx="52390" cy="53510"/>
          </a:xfrm>
          <a:prstGeom prst="ellipse">
            <a:avLst/>
          </a:prstGeom>
          <a:solidFill>
            <a:srgbClr val="7D796B"/>
          </a:solidFill>
          <a:ln>
            <a:solidFill>
              <a:srgbClr val="7D79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200" b="1"/>
          </a:p>
        </p:txBody>
      </p:sp>
      <p:sp>
        <p:nvSpPr>
          <p:cNvPr id="98" name="Ellipse 97"/>
          <p:cNvSpPr/>
          <p:nvPr/>
        </p:nvSpPr>
        <p:spPr>
          <a:xfrm>
            <a:off x="4470452" y="3151565"/>
            <a:ext cx="52390" cy="53510"/>
          </a:xfrm>
          <a:prstGeom prst="ellipse">
            <a:avLst/>
          </a:prstGeom>
          <a:solidFill>
            <a:srgbClr val="7D796B"/>
          </a:solidFill>
          <a:ln>
            <a:solidFill>
              <a:srgbClr val="7D79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200" b="1"/>
          </a:p>
        </p:txBody>
      </p:sp>
      <p:sp>
        <p:nvSpPr>
          <p:cNvPr id="99" name="Ellipse 98"/>
          <p:cNvSpPr/>
          <p:nvPr/>
        </p:nvSpPr>
        <p:spPr>
          <a:xfrm>
            <a:off x="5017935" y="2918353"/>
            <a:ext cx="52390" cy="53510"/>
          </a:xfrm>
          <a:prstGeom prst="ellipse">
            <a:avLst/>
          </a:prstGeom>
          <a:solidFill>
            <a:srgbClr val="7D796B"/>
          </a:solidFill>
          <a:ln>
            <a:solidFill>
              <a:srgbClr val="7D79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200" b="1"/>
          </a:p>
        </p:txBody>
      </p:sp>
      <p:sp>
        <p:nvSpPr>
          <p:cNvPr id="100" name="Ellipse 99"/>
          <p:cNvSpPr/>
          <p:nvPr/>
        </p:nvSpPr>
        <p:spPr>
          <a:xfrm>
            <a:off x="3450141" y="3350891"/>
            <a:ext cx="52390" cy="53510"/>
          </a:xfrm>
          <a:prstGeom prst="ellipse">
            <a:avLst/>
          </a:prstGeom>
          <a:solidFill>
            <a:srgbClr val="7D796B"/>
          </a:solidFill>
          <a:ln>
            <a:solidFill>
              <a:srgbClr val="7D79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200" b="1"/>
          </a:p>
        </p:txBody>
      </p:sp>
      <p:sp>
        <p:nvSpPr>
          <p:cNvPr id="101" name="Ellipse 100"/>
          <p:cNvSpPr/>
          <p:nvPr/>
        </p:nvSpPr>
        <p:spPr>
          <a:xfrm>
            <a:off x="4357811" y="2814449"/>
            <a:ext cx="52390" cy="53510"/>
          </a:xfrm>
          <a:prstGeom prst="ellipse">
            <a:avLst/>
          </a:prstGeom>
          <a:solidFill>
            <a:srgbClr val="7D796B"/>
          </a:solidFill>
          <a:ln>
            <a:solidFill>
              <a:srgbClr val="7D79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200" b="1"/>
          </a:p>
        </p:txBody>
      </p:sp>
      <p:sp>
        <p:nvSpPr>
          <p:cNvPr id="102" name="Ellipse 101"/>
          <p:cNvSpPr/>
          <p:nvPr/>
        </p:nvSpPr>
        <p:spPr>
          <a:xfrm>
            <a:off x="4737213" y="3266612"/>
            <a:ext cx="52390" cy="53510"/>
          </a:xfrm>
          <a:prstGeom prst="ellipse">
            <a:avLst/>
          </a:prstGeom>
          <a:solidFill>
            <a:srgbClr val="7D796B"/>
          </a:solidFill>
          <a:ln>
            <a:solidFill>
              <a:srgbClr val="7D79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200" b="1" dirty="0"/>
          </a:p>
        </p:txBody>
      </p:sp>
      <p:sp>
        <p:nvSpPr>
          <p:cNvPr id="103" name="Ellipse 102"/>
          <p:cNvSpPr/>
          <p:nvPr/>
        </p:nvSpPr>
        <p:spPr>
          <a:xfrm>
            <a:off x="4911851" y="2508102"/>
            <a:ext cx="52390" cy="53510"/>
          </a:xfrm>
          <a:prstGeom prst="ellipse">
            <a:avLst/>
          </a:prstGeom>
          <a:solidFill>
            <a:srgbClr val="7D796B"/>
          </a:solidFill>
          <a:ln>
            <a:solidFill>
              <a:srgbClr val="7D79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200" b="1"/>
          </a:p>
        </p:txBody>
      </p:sp>
      <p:sp>
        <p:nvSpPr>
          <p:cNvPr id="104" name="Ellipse 103"/>
          <p:cNvSpPr/>
          <p:nvPr/>
        </p:nvSpPr>
        <p:spPr>
          <a:xfrm>
            <a:off x="3945234" y="2845218"/>
            <a:ext cx="52390" cy="53510"/>
          </a:xfrm>
          <a:prstGeom prst="ellipse">
            <a:avLst/>
          </a:prstGeom>
          <a:solidFill>
            <a:srgbClr val="7D796B"/>
          </a:solidFill>
          <a:ln>
            <a:solidFill>
              <a:srgbClr val="7D79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200" b="1"/>
          </a:p>
        </p:txBody>
      </p:sp>
      <p:sp>
        <p:nvSpPr>
          <p:cNvPr id="105" name="Ellipse 104"/>
          <p:cNvSpPr/>
          <p:nvPr/>
        </p:nvSpPr>
        <p:spPr>
          <a:xfrm>
            <a:off x="4242120" y="2477333"/>
            <a:ext cx="52390" cy="53510"/>
          </a:xfrm>
          <a:prstGeom prst="ellipse">
            <a:avLst/>
          </a:prstGeom>
          <a:solidFill>
            <a:srgbClr val="7D796B"/>
          </a:solidFill>
          <a:ln>
            <a:solidFill>
              <a:srgbClr val="7D79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200" b="1"/>
          </a:p>
        </p:txBody>
      </p:sp>
      <p:sp>
        <p:nvSpPr>
          <p:cNvPr id="106" name="Ellipse 105"/>
          <p:cNvSpPr/>
          <p:nvPr/>
        </p:nvSpPr>
        <p:spPr>
          <a:xfrm>
            <a:off x="5130575" y="3182334"/>
            <a:ext cx="52390" cy="53510"/>
          </a:xfrm>
          <a:prstGeom prst="ellipse">
            <a:avLst/>
          </a:prstGeom>
          <a:solidFill>
            <a:srgbClr val="7D796B"/>
          </a:solidFill>
          <a:ln>
            <a:solidFill>
              <a:srgbClr val="7D79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200" b="1"/>
          </a:p>
        </p:txBody>
      </p:sp>
      <p:sp>
        <p:nvSpPr>
          <p:cNvPr id="107" name="Ellipse 106"/>
          <p:cNvSpPr/>
          <p:nvPr/>
        </p:nvSpPr>
        <p:spPr>
          <a:xfrm>
            <a:off x="5265481" y="2730170"/>
            <a:ext cx="52390" cy="53510"/>
          </a:xfrm>
          <a:prstGeom prst="ellipse">
            <a:avLst/>
          </a:prstGeom>
          <a:solidFill>
            <a:srgbClr val="7D796B"/>
          </a:solidFill>
          <a:ln>
            <a:solidFill>
              <a:srgbClr val="7D79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200" b="1"/>
          </a:p>
        </p:txBody>
      </p:sp>
      <p:sp>
        <p:nvSpPr>
          <p:cNvPr id="108" name="Ellipse 107"/>
          <p:cNvSpPr/>
          <p:nvPr/>
        </p:nvSpPr>
        <p:spPr>
          <a:xfrm>
            <a:off x="5460637" y="3151565"/>
            <a:ext cx="52390" cy="53510"/>
          </a:xfrm>
          <a:prstGeom prst="ellipse">
            <a:avLst/>
          </a:prstGeom>
          <a:solidFill>
            <a:srgbClr val="7D796B"/>
          </a:solidFill>
          <a:ln>
            <a:solidFill>
              <a:srgbClr val="7D79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200" b="1"/>
          </a:p>
        </p:txBody>
      </p:sp>
      <p:sp>
        <p:nvSpPr>
          <p:cNvPr id="109" name="Ellipse 108"/>
          <p:cNvSpPr/>
          <p:nvPr/>
        </p:nvSpPr>
        <p:spPr>
          <a:xfrm>
            <a:off x="4192780" y="4109401"/>
            <a:ext cx="52390" cy="53510"/>
          </a:xfrm>
          <a:prstGeom prst="ellipse">
            <a:avLst/>
          </a:prstGeom>
          <a:solidFill>
            <a:srgbClr val="7D796B"/>
          </a:solidFill>
          <a:ln>
            <a:solidFill>
              <a:srgbClr val="7D79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200" b="1"/>
          </a:p>
        </p:txBody>
      </p:sp>
      <p:sp>
        <p:nvSpPr>
          <p:cNvPr id="110" name="Ellipse 109"/>
          <p:cNvSpPr/>
          <p:nvPr/>
        </p:nvSpPr>
        <p:spPr>
          <a:xfrm>
            <a:off x="4645090" y="4615075"/>
            <a:ext cx="52390" cy="53510"/>
          </a:xfrm>
          <a:prstGeom prst="ellipse">
            <a:avLst/>
          </a:prstGeom>
          <a:solidFill>
            <a:srgbClr val="7D796B"/>
          </a:solidFill>
          <a:ln>
            <a:solidFill>
              <a:srgbClr val="7D79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200" b="1"/>
          </a:p>
        </p:txBody>
      </p:sp>
      <p:sp>
        <p:nvSpPr>
          <p:cNvPr id="111" name="Ellipse 110"/>
          <p:cNvSpPr/>
          <p:nvPr/>
        </p:nvSpPr>
        <p:spPr>
          <a:xfrm>
            <a:off x="3810328" y="4783632"/>
            <a:ext cx="52390" cy="53510"/>
          </a:xfrm>
          <a:prstGeom prst="ellipse">
            <a:avLst/>
          </a:prstGeom>
          <a:solidFill>
            <a:srgbClr val="7D796B"/>
          </a:solidFill>
          <a:ln>
            <a:solidFill>
              <a:srgbClr val="7D79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200" b="1"/>
          </a:p>
        </p:txBody>
      </p:sp>
      <p:sp>
        <p:nvSpPr>
          <p:cNvPr id="112" name="Ellipse 111"/>
          <p:cNvSpPr/>
          <p:nvPr/>
        </p:nvSpPr>
        <p:spPr>
          <a:xfrm>
            <a:off x="4680623" y="5000989"/>
            <a:ext cx="247546" cy="275072"/>
          </a:xfrm>
          <a:prstGeom prst="ellipse">
            <a:avLst/>
          </a:prstGeom>
          <a:solidFill>
            <a:srgbClr val="7D796B"/>
          </a:solidFill>
          <a:ln>
            <a:solidFill>
              <a:srgbClr val="7D79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200" b="1"/>
          </a:p>
        </p:txBody>
      </p:sp>
      <p:sp>
        <p:nvSpPr>
          <p:cNvPr id="113" name="Ellipse 112"/>
          <p:cNvSpPr/>
          <p:nvPr/>
        </p:nvSpPr>
        <p:spPr>
          <a:xfrm>
            <a:off x="5347996" y="5130413"/>
            <a:ext cx="131023" cy="128124"/>
          </a:xfrm>
          <a:prstGeom prst="ellipse">
            <a:avLst/>
          </a:prstGeom>
          <a:solidFill>
            <a:srgbClr val="7D796B"/>
          </a:solidFill>
          <a:ln>
            <a:solidFill>
              <a:srgbClr val="7D79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200" b="1"/>
          </a:p>
        </p:txBody>
      </p:sp>
      <p:sp>
        <p:nvSpPr>
          <p:cNvPr id="114" name="Ellipse 113"/>
          <p:cNvSpPr/>
          <p:nvPr/>
        </p:nvSpPr>
        <p:spPr>
          <a:xfrm>
            <a:off x="5100450" y="3994353"/>
            <a:ext cx="52390" cy="53510"/>
          </a:xfrm>
          <a:prstGeom prst="ellipse">
            <a:avLst/>
          </a:prstGeom>
          <a:solidFill>
            <a:srgbClr val="7D796B"/>
          </a:solidFill>
          <a:ln>
            <a:solidFill>
              <a:srgbClr val="7D79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200" b="1"/>
          </a:p>
        </p:txBody>
      </p:sp>
      <p:sp>
        <p:nvSpPr>
          <p:cNvPr id="115" name="Ellipse 114"/>
          <p:cNvSpPr/>
          <p:nvPr/>
        </p:nvSpPr>
        <p:spPr>
          <a:xfrm>
            <a:off x="5100450" y="4456182"/>
            <a:ext cx="131023" cy="128124"/>
          </a:xfrm>
          <a:prstGeom prst="ellipse">
            <a:avLst/>
          </a:prstGeom>
          <a:solidFill>
            <a:srgbClr val="7D796B"/>
          </a:solidFill>
          <a:ln>
            <a:solidFill>
              <a:srgbClr val="7D79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200" b="1"/>
          </a:p>
        </p:txBody>
      </p:sp>
    </p:spTree>
    <p:extLst>
      <p:ext uri="{BB962C8B-B14F-4D97-AF65-F5344CB8AC3E}">
        <p14:creationId xmlns:p14="http://schemas.microsoft.com/office/powerpoint/2010/main" xmlns="" val="2136006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7" name="Picture 3" descr="F:\Übungen im Vortrag PC\Publikation Sedimentation - Carolin Weber SS14 - Kopie\Experiment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1412776"/>
            <a:ext cx="5000625" cy="38766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286511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uppieren 23"/>
          <p:cNvGrpSpPr/>
          <p:nvPr/>
        </p:nvGrpSpPr>
        <p:grpSpPr>
          <a:xfrm>
            <a:off x="323528" y="1960280"/>
            <a:ext cx="6768752" cy="3196912"/>
            <a:chOff x="526804" y="1988840"/>
            <a:chExt cx="6768752" cy="3196912"/>
          </a:xfrm>
        </p:grpSpPr>
        <p:grpSp>
          <p:nvGrpSpPr>
            <p:cNvPr id="3097" name="Gruppieren 3096"/>
            <p:cNvGrpSpPr/>
            <p:nvPr/>
          </p:nvGrpSpPr>
          <p:grpSpPr>
            <a:xfrm>
              <a:off x="526804" y="1988840"/>
              <a:ext cx="6768752" cy="3137088"/>
              <a:chOff x="467544" y="1372706"/>
              <a:chExt cx="6768752" cy="3137088"/>
            </a:xfrm>
          </p:grpSpPr>
          <p:pic>
            <p:nvPicPr>
              <p:cNvPr id="3075" name="Picture 3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3997370" y="1842107"/>
                <a:ext cx="1333500" cy="2162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076" name="Picture 4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5902796" y="1842889"/>
                <a:ext cx="1333500" cy="2162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079" name="Picture 7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7544" y="1863067"/>
                <a:ext cx="1333500" cy="2162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3072" name="Gerade Verbindung 3071"/>
              <p:cNvCxnSpPr/>
              <p:nvPr/>
            </p:nvCxnSpPr>
            <p:spPr>
              <a:xfrm>
                <a:off x="1967861" y="1617001"/>
                <a:ext cx="0" cy="2576833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3074" name="Picture 2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2205058" y="1914897"/>
                <a:ext cx="1333500" cy="2162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3091" name="Gerade Verbindung mit Pfeil 3090"/>
              <p:cNvCxnSpPr/>
              <p:nvPr/>
            </p:nvCxnSpPr>
            <p:spPr>
              <a:xfrm>
                <a:off x="3610566" y="2995985"/>
                <a:ext cx="457378" cy="0"/>
              </a:xfrm>
              <a:prstGeom prst="straightConnector1">
                <a:avLst/>
              </a:prstGeom>
              <a:ln w="508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Gerade Verbindung mit Pfeil 54"/>
              <p:cNvCxnSpPr/>
              <p:nvPr/>
            </p:nvCxnSpPr>
            <p:spPr>
              <a:xfrm flipV="1">
                <a:off x="5450576" y="2996953"/>
                <a:ext cx="489576" cy="11643"/>
              </a:xfrm>
              <a:prstGeom prst="straightConnector1">
                <a:avLst/>
              </a:prstGeom>
              <a:ln w="508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92" name="Nach rechts gekrümmter Pfeil 3091"/>
              <p:cNvSpPr/>
              <p:nvPr/>
            </p:nvSpPr>
            <p:spPr>
              <a:xfrm>
                <a:off x="1721996" y="1412776"/>
                <a:ext cx="401732" cy="515855"/>
              </a:xfrm>
              <a:prstGeom prst="curvedRightArrow">
                <a:avLst>
                  <a:gd name="adj1" fmla="val 0"/>
                  <a:gd name="adj2" fmla="val 46543"/>
                  <a:gd name="adj3" fmla="val 21571"/>
                </a:avLst>
              </a:prstGeom>
              <a:solidFill>
                <a:srgbClr val="FF0000"/>
              </a:solidFill>
              <a:ln w="3492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93" name="Textfeld 3092"/>
              <p:cNvSpPr txBox="1"/>
              <p:nvPr/>
            </p:nvSpPr>
            <p:spPr>
              <a:xfrm>
                <a:off x="2111550" y="1372706"/>
                <a:ext cx="44435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2400" b="1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ω</a:t>
                </a:r>
                <a:endParaRPr lang="de-DE" sz="2400" b="1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94" name="Geschweifte Klammer links 3093"/>
              <p:cNvSpPr/>
              <p:nvPr/>
            </p:nvSpPr>
            <p:spPr>
              <a:xfrm rot="16200000">
                <a:off x="2285050" y="2703258"/>
                <a:ext cx="260369" cy="871046"/>
              </a:xfrm>
              <a:prstGeom prst="leftBrace">
                <a:avLst>
                  <a:gd name="adj1" fmla="val 39394"/>
                  <a:gd name="adj2" fmla="val 34094"/>
                </a:avLst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9" name="Textfeld 58"/>
              <p:cNvSpPr txBox="1"/>
              <p:nvPr/>
            </p:nvSpPr>
            <p:spPr>
              <a:xfrm>
                <a:off x="2123728" y="3183359"/>
                <a:ext cx="35618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b="1" dirty="0" smtClean="0">
                    <a:latin typeface="Arial" pitchFamily="34" charset="0"/>
                    <a:cs typeface="Arial" pitchFamily="34" charset="0"/>
                  </a:rPr>
                  <a:t>x</a:t>
                </a:r>
                <a:endParaRPr lang="de-DE" sz="2400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0" name="Textfeld 59"/>
              <p:cNvSpPr txBox="1"/>
              <p:nvPr/>
            </p:nvSpPr>
            <p:spPr>
              <a:xfrm>
                <a:off x="2767256" y="4077072"/>
                <a:ext cx="580608" cy="415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100" b="1" dirty="0" smtClean="0">
                    <a:latin typeface="Arial" pitchFamily="34" charset="0"/>
                    <a:cs typeface="Arial" pitchFamily="34" charset="0"/>
                  </a:rPr>
                  <a:t>t=1</a:t>
                </a:r>
                <a:endParaRPr lang="de-DE" sz="2100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" name="Textfeld 60"/>
              <p:cNvSpPr txBox="1"/>
              <p:nvPr/>
            </p:nvSpPr>
            <p:spPr>
              <a:xfrm>
                <a:off x="4644008" y="4094296"/>
                <a:ext cx="580608" cy="415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100" b="1" dirty="0" smtClean="0">
                    <a:latin typeface="Arial" pitchFamily="34" charset="0"/>
                    <a:cs typeface="Arial" pitchFamily="34" charset="0"/>
                  </a:rPr>
                  <a:t>t=2</a:t>
                </a:r>
                <a:endParaRPr lang="de-DE" sz="2100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2" name="Textfeld 61"/>
              <p:cNvSpPr txBox="1"/>
              <p:nvPr/>
            </p:nvSpPr>
            <p:spPr>
              <a:xfrm>
                <a:off x="6620422" y="4094296"/>
                <a:ext cx="580608" cy="415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100" b="1" dirty="0" smtClean="0">
                    <a:latin typeface="Arial" pitchFamily="34" charset="0"/>
                    <a:cs typeface="Arial" pitchFamily="34" charset="0"/>
                  </a:rPr>
                  <a:t>t=3</a:t>
                </a:r>
                <a:endParaRPr lang="de-DE" sz="2100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3" name="Textfeld 62"/>
              <p:cNvSpPr txBox="1"/>
              <p:nvPr/>
            </p:nvSpPr>
            <p:spPr>
              <a:xfrm>
                <a:off x="499742" y="4077072"/>
                <a:ext cx="580608" cy="415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100" b="1" dirty="0" smtClean="0">
                    <a:latin typeface="Arial" pitchFamily="34" charset="0"/>
                    <a:cs typeface="Arial" pitchFamily="34" charset="0"/>
                  </a:rPr>
                  <a:t>t=0</a:t>
                </a:r>
                <a:endParaRPr lang="de-DE" sz="2100" b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" name="Textfeld 1"/>
            <p:cNvSpPr txBox="1"/>
            <p:nvPr/>
          </p:nvSpPr>
          <p:spPr>
            <a:xfrm>
              <a:off x="1246884" y="4785642"/>
              <a:ext cx="149752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2000" b="1" dirty="0" smtClean="0">
                  <a:latin typeface="Arial" pitchFamily="34" charset="0"/>
                  <a:cs typeface="Arial" pitchFamily="34" charset="0"/>
                </a:rPr>
                <a:t>Drehachse</a:t>
              </a:r>
              <a:endParaRPr lang="de-DE" sz="2000" b="1" dirty="0"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286511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uppieren 18"/>
          <p:cNvGrpSpPr/>
          <p:nvPr/>
        </p:nvGrpSpPr>
        <p:grpSpPr>
          <a:xfrm>
            <a:off x="447501" y="1185863"/>
            <a:ext cx="9165059" cy="4986337"/>
            <a:chOff x="447501" y="1185863"/>
            <a:chExt cx="9165059" cy="4986337"/>
          </a:xfrm>
        </p:grpSpPr>
        <p:graphicFrame>
          <p:nvGraphicFramePr>
            <p:cNvPr id="4" name="Objek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3708970871"/>
                </p:ext>
              </p:extLst>
            </p:nvPr>
          </p:nvGraphicFramePr>
          <p:xfrm>
            <a:off x="3365500" y="1185863"/>
            <a:ext cx="2430463" cy="863600"/>
          </p:xfrm>
          <a:graphic>
            <a:graphicData uri="http://schemas.openxmlformats.org/presentationml/2006/ole">
              <p:oleObj spid="_x0000_s5323" name="Formel" r:id="rId3" imgW="1295280" imgH="457200" progId="Equation.3">
                <p:embed/>
              </p:oleObj>
            </a:graphicData>
          </a:graphic>
        </p:graphicFrame>
        <p:graphicFrame>
          <p:nvGraphicFramePr>
            <p:cNvPr id="15" name="Objek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1089496262"/>
                </p:ext>
              </p:extLst>
            </p:nvPr>
          </p:nvGraphicFramePr>
          <p:xfrm>
            <a:off x="3316288" y="2222500"/>
            <a:ext cx="1089025" cy="774700"/>
          </p:xfrm>
          <a:graphic>
            <a:graphicData uri="http://schemas.openxmlformats.org/presentationml/2006/ole">
              <p:oleObj spid="_x0000_s5324" name="Formel" r:id="rId4" imgW="571320" imgH="406080" progId="Equation.3">
                <p:embed/>
              </p:oleObj>
            </a:graphicData>
          </a:graphic>
        </p:graphicFrame>
        <p:graphicFrame>
          <p:nvGraphicFramePr>
            <p:cNvPr id="17" name="Objek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2544709010"/>
                </p:ext>
              </p:extLst>
            </p:nvPr>
          </p:nvGraphicFramePr>
          <p:xfrm>
            <a:off x="3378200" y="3200400"/>
            <a:ext cx="1916113" cy="889000"/>
          </p:xfrm>
          <a:graphic>
            <a:graphicData uri="http://schemas.openxmlformats.org/presentationml/2006/ole">
              <p:oleObj spid="_x0000_s5325" name="Formel" r:id="rId5" imgW="952200" imgH="444240" progId="Equation.3">
                <p:embed/>
              </p:oleObj>
            </a:graphicData>
          </a:graphic>
        </p:graphicFrame>
        <p:graphicFrame>
          <p:nvGraphicFramePr>
            <p:cNvPr id="18" name="Objek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712756208"/>
                </p:ext>
              </p:extLst>
            </p:nvPr>
          </p:nvGraphicFramePr>
          <p:xfrm>
            <a:off x="3427413" y="4229100"/>
            <a:ext cx="890587" cy="787400"/>
          </p:xfrm>
          <a:graphic>
            <a:graphicData uri="http://schemas.openxmlformats.org/presentationml/2006/ole">
              <p:oleObj spid="_x0000_s5326" name="Formel" r:id="rId6" imgW="457200" imgH="406080" progId="Equation.3">
                <p:embed/>
              </p:oleObj>
            </a:graphicData>
          </a:graphic>
        </p:graphicFrame>
        <p:graphicFrame>
          <p:nvGraphicFramePr>
            <p:cNvPr id="21" name="Objekt 2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1627960776"/>
                </p:ext>
              </p:extLst>
            </p:nvPr>
          </p:nvGraphicFramePr>
          <p:xfrm>
            <a:off x="950913" y="5257800"/>
            <a:ext cx="1895475" cy="914400"/>
          </p:xfrm>
          <a:graphic>
            <a:graphicData uri="http://schemas.openxmlformats.org/presentationml/2006/ole">
              <p:oleObj spid="_x0000_s5327" name="Formel" r:id="rId7" imgW="977760" imgH="469800" progId="Equation.3">
                <p:embed/>
              </p:oleObj>
            </a:graphicData>
          </a:graphic>
        </p:graphicFrame>
        <p:graphicFrame>
          <p:nvGraphicFramePr>
            <p:cNvPr id="22" name="Objekt 2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1367159461"/>
                </p:ext>
              </p:extLst>
            </p:nvPr>
          </p:nvGraphicFramePr>
          <p:xfrm>
            <a:off x="6573838" y="5284788"/>
            <a:ext cx="1824037" cy="887412"/>
          </p:xfrm>
          <a:graphic>
            <a:graphicData uri="http://schemas.openxmlformats.org/presentationml/2006/ole">
              <p:oleObj spid="_x0000_s5328" name="Formel" r:id="rId8" imgW="965160" imgH="469800" progId="Equation.3">
                <p:embed/>
              </p:oleObj>
            </a:graphicData>
          </a:graphic>
        </p:graphicFrame>
        <p:sp>
          <p:nvSpPr>
            <p:cNvPr id="24" name="Textfeld 2"/>
            <p:cNvSpPr txBox="1">
              <a:spLocks noChangeArrowheads="1"/>
            </p:cNvSpPr>
            <p:nvPr/>
          </p:nvSpPr>
          <p:spPr bwMode="auto">
            <a:xfrm>
              <a:off x="5652120" y="2017631"/>
              <a:ext cx="3960440" cy="299554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spcAft>
                  <a:spcPts val="0"/>
                </a:spcAft>
                <a:tabLst>
                  <a:tab pos="180340" algn="l"/>
                </a:tabLst>
              </a:pPr>
              <a:r>
                <a:rPr lang="de-DE" sz="2000" dirty="0">
                  <a:effectLst/>
                  <a:latin typeface="Arial" pitchFamily="34" charset="0"/>
                  <a:ea typeface="Calibri"/>
                  <a:cs typeface="Arial" pitchFamily="34" charset="0"/>
                </a:rPr>
                <a:t> </a:t>
              </a:r>
              <a:r>
                <a:rPr lang="de-DE" sz="2000" dirty="0" smtClean="0">
                  <a:effectLst/>
                  <a:latin typeface="Arial" pitchFamily="34" charset="0"/>
                  <a:ea typeface="Calibri"/>
                  <a:cs typeface="Arial" pitchFamily="34" charset="0"/>
                </a:rPr>
                <a:t>ω = Rotationsgeschwindigkeit</a:t>
              </a:r>
              <a:endParaRPr lang="de-DE" sz="2000" dirty="0">
                <a:effectLst/>
                <a:latin typeface="Arial" pitchFamily="34" charset="0"/>
                <a:ea typeface="Calibri"/>
                <a:cs typeface="Arial" pitchFamily="34" charset="0"/>
              </a:endParaRPr>
            </a:p>
            <a:p>
              <a:pPr>
                <a:spcAft>
                  <a:spcPts val="0"/>
                </a:spcAft>
                <a:tabLst>
                  <a:tab pos="180340" algn="l"/>
                </a:tabLst>
              </a:pPr>
              <a:r>
                <a:rPr lang="de-DE" sz="2000" dirty="0">
                  <a:effectLst/>
                  <a:latin typeface="Arial" pitchFamily="34" charset="0"/>
                  <a:ea typeface="Calibri"/>
                  <a:cs typeface="Arial" pitchFamily="34" charset="0"/>
                </a:rPr>
                <a:t> </a:t>
              </a:r>
              <a:r>
                <a:rPr lang="de-DE" sz="2000" dirty="0" smtClean="0">
                  <a:effectLst/>
                  <a:latin typeface="Arial" pitchFamily="34" charset="0"/>
                  <a:ea typeface="Calibri"/>
                  <a:cs typeface="Arial" pitchFamily="34" charset="0"/>
                </a:rPr>
                <a:t>x  = Teilchenabstand</a:t>
              </a:r>
            </a:p>
            <a:p>
              <a:pPr>
                <a:spcAft>
                  <a:spcPts val="0"/>
                </a:spcAft>
                <a:tabLst>
                  <a:tab pos="180340" algn="l"/>
                </a:tabLst>
              </a:pPr>
              <a:r>
                <a:rPr lang="de-DE" sz="2000" dirty="0">
                  <a:latin typeface="Arial" pitchFamily="34" charset="0"/>
                  <a:ea typeface="Calibri"/>
                  <a:cs typeface="Arial" pitchFamily="34" charset="0"/>
                </a:rPr>
                <a:t>	</a:t>
              </a:r>
              <a:r>
                <a:rPr lang="de-DE" sz="2000" dirty="0" smtClean="0">
                  <a:latin typeface="Arial" pitchFamily="34" charset="0"/>
                  <a:ea typeface="Calibri"/>
                  <a:cs typeface="Arial" pitchFamily="34" charset="0"/>
                </a:rPr>
                <a:t>     </a:t>
              </a:r>
              <a:r>
                <a:rPr lang="de-DE" sz="1100" dirty="0" smtClean="0">
                  <a:latin typeface="Arial" pitchFamily="34" charset="0"/>
                  <a:ea typeface="Calibri"/>
                  <a:cs typeface="Arial" pitchFamily="34" charset="0"/>
                </a:rPr>
                <a:t> </a:t>
              </a:r>
              <a:r>
                <a:rPr lang="de-DE" sz="2000" dirty="0" smtClean="0">
                  <a:effectLst/>
                  <a:latin typeface="Arial" pitchFamily="34" charset="0"/>
                  <a:ea typeface="Calibri"/>
                  <a:cs typeface="Arial" pitchFamily="34" charset="0"/>
                </a:rPr>
                <a:t>zur </a:t>
              </a:r>
              <a:r>
                <a:rPr lang="de-DE" sz="2000" dirty="0">
                  <a:effectLst/>
                  <a:latin typeface="Arial" pitchFamily="34" charset="0"/>
                  <a:ea typeface="Calibri"/>
                  <a:cs typeface="Arial" pitchFamily="34" charset="0"/>
                </a:rPr>
                <a:t>Rotationsachse</a:t>
              </a:r>
            </a:p>
            <a:p>
              <a:pPr>
                <a:spcAft>
                  <a:spcPts val="0"/>
                </a:spcAft>
                <a:tabLst>
                  <a:tab pos="180340" algn="l"/>
                </a:tabLst>
              </a:pPr>
              <a:r>
                <a:rPr lang="de-DE" sz="2000" dirty="0">
                  <a:effectLst/>
                  <a:latin typeface="Arial" pitchFamily="34" charset="0"/>
                  <a:ea typeface="Calibri"/>
                  <a:cs typeface="Arial" pitchFamily="34" charset="0"/>
                </a:rPr>
                <a:t> </a:t>
              </a:r>
            </a:p>
            <a:p>
              <a:pPr>
                <a:spcAft>
                  <a:spcPts val="0"/>
                </a:spcAft>
                <a:tabLst>
                  <a:tab pos="180340" algn="l"/>
                </a:tabLst>
              </a:pPr>
              <a:r>
                <a:rPr lang="de-DE" sz="2000" dirty="0">
                  <a:effectLst/>
                  <a:latin typeface="Arial" pitchFamily="34" charset="0"/>
                  <a:ea typeface="Calibri"/>
                  <a:cs typeface="Arial" pitchFamily="34" charset="0"/>
                </a:rPr>
                <a:t> </a:t>
              </a:r>
              <a:endParaRPr lang="de-DE" sz="2000" dirty="0" smtClean="0">
                <a:effectLst/>
                <a:latin typeface="Arial" pitchFamily="34" charset="0"/>
                <a:ea typeface="Calibri"/>
                <a:cs typeface="Arial" pitchFamily="34" charset="0"/>
              </a:endParaRPr>
            </a:p>
            <a:p>
              <a:pPr>
                <a:spcAft>
                  <a:spcPts val="0"/>
                </a:spcAft>
                <a:tabLst>
                  <a:tab pos="180340" algn="l"/>
                </a:tabLst>
              </a:pPr>
              <a:endParaRPr lang="de-DE" sz="4400" dirty="0">
                <a:effectLst/>
                <a:latin typeface="Arial" pitchFamily="34" charset="0"/>
                <a:ea typeface="Calibri"/>
                <a:cs typeface="Arial" pitchFamily="34" charset="0"/>
              </a:endParaRPr>
            </a:p>
            <a:p>
              <a:pPr>
                <a:spcAft>
                  <a:spcPts val="0"/>
                </a:spcAft>
                <a:tabLst>
                  <a:tab pos="180340" algn="l"/>
                </a:tabLst>
              </a:pPr>
              <a:r>
                <a:rPr lang="de-DE" sz="2000" dirty="0">
                  <a:effectLst/>
                  <a:latin typeface="Arial" pitchFamily="34" charset="0"/>
                  <a:ea typeface="Times New Roman"/>
                  <a:cs typeface="Arial" pitchFamily="34" charset="0"/>
                </a:rPr>
                <a:t> </a:t>
              </a:r>
              <a:r>
                <a:rPr lang="de-DE" sz="2000" dirty="0" smtClean="0">
                  <a:effectLst/>
                  <a:latin typeface="Arial" pitchFamily="34" charset="0"/>
                  <a:ea typeface="Times New Roman"/>
                  <a:cs typeface="Arial" pitchFamily="34" charset="0"/>
                </a:rPr>
                <a:t>D = Diffusionskoeffizient</a:t>
              </a:r>
              <a:endParaRPr lang="de-DE" sz="2000" dirty="0">
                <a:effectLst/>
                <a:latin typeface="Arial" pitchFamily="34" charset="0"/>
                <a:ea typeface="Calibri"/>
                <a:cs typeface="Arial" pitchFamily="34" charset="0"/>
              </a:endParaRPr>
            </a:p>
            <a:p>
              <a:pPr>
                <a:spcAft>
                  <a:spcPts val="0"/>
                </a:spcAft>
                <a:tabLst>
                  <a:tab pos="180340" algn="l"/>
                </a:tabLst>
              </a:pPr>
              <a:r>
                <a:rPr lang="de-DE" sz="2000" dirty="0">
                  <a:effectLst/>
                  <a:latin typeface="Arial" pitchFamily="34" charset="0"/>
                  <a:ea typeface="Calibri"/>
                  <a:cs typeface="Arial" pitchFamily="34" charset="0"/>
                </a:rPr>
                <a:t> </a:t>
              </a:r>
              <a:r>
                <a:rPr lang="de-DE" sz="2000" dirty="0" smtClean="0">
                  <a:effectLst/>
                  <a:latin typeface="Arial" pitchFamily="34" charset="0"/>
                  <a:ea typeface="Calibri"/>
                  <a:cs typeface="Arial" pitchFamily="34" charset="0"/>
                </a:rPr>
                <a:t>k  = Boltzmann-Konstante</a:t>
              </a:r>
              <a:endParaRPr lang="de-DE" sz="2000" dirty="0">
                <a:effectLst/>
                <a:latin typeface="Arial" pitchFamily="34" charset="0"/>
                <a:ea typeface="Calibri"/>
                <a:cs typeface="Arial" pitchFamily="34" charset="0"/>
              </a:endParaRPr>
            </a:p>
          </p:txBody>
        </p:sp>
        <p:sp>
          <p:nvSpPr>
            <p:cNvPr id="26" name="Rectangle 12"/>
            <p:cNvSpPr>
              <a:spLocks noChangeArrowheads="1"/>
            </p:cNvSpPr>
            <p:nvPr/>
          </p:nvSpPr>
          <p:spPr bwMode="auto">
            <a:xfrm>
              <a:off x="524451" y="1196752"/>
              <a:ext cx="2225289" cy="7694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2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Sedimentations-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22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koeffizient</a:t>
              </a:r>
              <a:r>
                <a:rPr kumimoji="0" lang="de-DE" altLang="de-DE" sz="2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: 	</a:t>
              </a:r>
            </a:p>
          </p:txBody>
        </p:sp>
        <p:sp>
          <p:nvSpPr>
            <p:cNvPr id="28" name="Rectangle 14"/>
            <p:cNvSpPr>
              <a:spLocks noChangeArrowheads="1"/>
            </p:cNvSpPr>
            <p:nvPr/>
          </p:nvSpPr>
          <p:spPr bwMode="auto">
            <a:xfrm>
              <a:off x="455853" y="3430161"/>
              <a:ext cx="2820003" cy="4308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tabLst>
                  <a:tab pos="1711325" algn="l"/>
                  <a:tab pos="26098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tabLst>
                  <a:tab pos="1711325" algn="l"/>
                  <a:tab pos="26098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tabLst>
                  <a:tab pos="1711325" algn="l"/>
                  <a:tab pos="26098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tabLst>
                  <a:tab pos="1711325" algn="l"/>
                  <a:tab pos="26098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tabLst>
                  <a:tab pos="1711325" algn="l"/>
                  <a:tab pos="26098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711325" algn="l"/>
                  <a:tab pos="26098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711325" algn="l"/>
                  <a:tab pos="26098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711325" algn="l"/>
                  <a:tab pos="26098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711325" algn="l"/>
                  <a:tab pos="26098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1711325" algn="l"/>
                  <a:tab pos="2609850" algn="l"/>
                </a:tabLst>
              </a:pPr>
              <a:r>
                <a:rPr kumimoji="0" lang="de-DE" altLang="de-DE" sz="2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ea typeface="Times New Roman" pitchFamily="18" charset="0"/>
                </a:rPr>
                <a:t>Reibungskoeffizient:	</a:t>
              </a:r>
              <a:endParaRPr kumimoji="0" lang="de-DE" altLang="de-DE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9" name="Rectangle 15"/>
            <p:cNvSpPr>
              <a:spLocks noChangeArrowheads="1"/>
            </p:cNvSpPr>
            <p:nvPr/>
          </p:nvSpPr>
          <p:spPr bwMode="auto">
            <a:xfrm>
              <a:off x="447501" y="4212377"/>
              <a:ext cx="3116387" cy="7694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tabLst>
                  <a:tab pos="1711325" algn="l"/>
                  <a:tab pos="207010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tabLst>
                  <a:tab pos="1711325" algn="l"/>
                  <a:tab pos="207010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tabLst>
                  <a:tab pos="1711325" algn="l"/>
                  <a:tab pos="207010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tabLst>
                  <a:tab pos="1711325" algn="l"/>
                  <a:tab pos="207010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tabLst>
                  <a:tab pos="1711325" algn="l"/>
                  <a:tab pos="207010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711325" algn="l"/>
                  <a:tab pos="207010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711325" algn="l"/>
                  <a:tab pos="207010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711325" algn="l"/>
                  <a:tab pos="207010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711325" algn="l"/>
                  <a:tab pos="207010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1711325" algn="l"/>
                  <a:tab pos="2070100" algn="l"/>
                </a:tabLst>
              </a:pPr>
              <a:r>
                <a:rPr kumimoji="0" lang="de-DE" altLang="de-DE" sz="2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ea typeface="Calibri" pitchFamily="34" charset="0"/>
                </a:rPr>
                <a:t>Stokes-Einstein-Beziehung:</a:t>
              </a:r>
              <a:endParaRPr kumimoji="0" lang="de-DE" altLang="de-DE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079" name="Rectangle 25"/>
            <p:cNvSpPr>
              <a:spLocks noChangeArrowheads="1"/>
            </p:cNvSpPr>
            <p:nvPr/>
          </p:nvSpPr>
          <p:spPr bwMode="auto">
            <a:xfrm>
              <a:off x="3131840" y="5401717"/>
              <a:ext cx="3060000" cy="4969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lvl="0" algn="ctr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2000" dirty="0" smtClean="0">
                  <a:latin typeface="Arial" pitchFamily="34" charset="0"/>
                  <a:cs typeface="Arial" pitchFamily="34" charset="0"/>
                </a:rPr>
                <a:t>m = n </a:t>
              </a:r>
              <a:r>
                <a:rPr lang="de-DE" altLang="de-DE" sz="2000" b="1" dirty="0" smtClean="0">
                  <a:latin typeface="Arial" pitchFamily="34" charset="0"/>
                  <a:cs typeface="Arial" pitchFamily="34" charset="0"/>
                </a:rPr>
                <a:t>·</a:t>
              </a:r>
              <a:r>
                <a:rPr lang="de-DE" altLang="de-DE" sz="2000" dirty="0" smtClean="0">
                  <a:latin typeface="Arial" pitchFamily="34" charset="0"/>
                  <a:cs typeface="Arial" pitchFamily="34" charset="0"/>
                </a:rPr>
                <a:t> M  und  k  = n </a:t>
              </a:r>
              <a:r>
                <a:rPr lang="de-DE" altLang="de-DE" sz="2000" b="1" dirty="0">
                  <a:latin typeface="Arial" pitchFamily="34" charset="0"/>
                  <a:cs typeface="Arial" pitchFamily="34" charset="0"/>
                </a:rPr>
                <a:t>·</a:t>
              </a:r>
              <a:r>
                <a:rPr lang="de-DE" altLang="de-DE" sz="2000" dirty="0" smtClean="0">
                  <a:latin typeface="Arial" pitchFamily="34" charset="0"/>
                  <a:cs typeface="Arial" pitchFamily="34" charset="0"/>
                </a:rPr>
                <a:t> R  </a:t>
              </a:r>
              <a:endParaRPr kumimoji="0" lang="de-DE" alt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3082" name="Gerade Verbindung mit Pfeil 3081"/>
            <p:cNvCxnSpPr/>
            <p:nvPr/>
          </p:nvCxnSpPr>
          <p:spPr>
            <a:xfrm>
              <a:off x="3318872" y="5949280"/>
              <a:ext cx="2772000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3216243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F:\Übungen im Vortrag PC\Publikation Sedimentation - Carolin Weber SS14 - Kopie\Goldwäsch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2132856"/>
            <a:ext cx="3810000" cy="23336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286511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90</Words>
  <Application>Microsoft Office PowerPoint</Application>
  <PresentationFormat>Bildschirmpräsentation (4:3)</PresentationFormat>
  <Paragraphs>42</Paragraphs>
  <Slides>7</Slides>
  <Notes>0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9" baseType="lpstr">
      <vt:lpstr>Larissa</vt:lpstr>
      <vt:lpstr>Formel</vt:lpstr>
      <vt:lpstr>Folie 1</vt:lpstr>
      <vt:lpstr>Folie 2</vt:lpstr>
      <vt:lpstr>Folie 3</vt:lpstr>
      <vt:lpstr>Folie 4</vt:lpstr>
      <vt:lpstr>Folie 5</vt:lpstr>
      <vt:lpstr>Folie 6</vt:lpstr>
      <vt:lpstr>Folie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Caro</dc:creator>
  <cp:lastModifiedBy>Walter Wagner</cp:lastModifiedBy>
  <cp:revision>110</cp:revision>
  <dcterms:created xsi:type="dcterms:W3CDTF">2013-05-21T08:09:09Z</dcterms:created>
  <dcterms:modified xsi:type="dcterms:W3CDTF">2014-07-30T11:28:04Z</dcterms:modified>
</cp:coreProperties>
</file>