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3" r:id="rId3"/>
    <p:sldId id="268" r:id="rId4"/>
    <p:sldId id="272" r:id="rId5"/>
    <p:sldId id="267" r:id="rId6"/>
    <p:sldId id="270" r:id="rId7"/>
    <p:sldId id="27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B23DD"/>
    <a:srgbClr val="7D796B"/>
    <a:srgbClr val="D2DCFC"/>
    <a:srgbClr val="D2D0FE"/>
    <a:srgbClr val="11E5FB"/>
    <a:srgbClr val="CC0099"/>
    <a:srgbClr val="1AF4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2762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0740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965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957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000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3474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2574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325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1982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5097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5162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265C-7FFA-4C27-91D0-BFF0B6D74770}" type="datetimeFigureOut">
              <a:rPr lang="de-DE" smtClean="0"/>
              <a:pPr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BFBC-FE9B-4AF8-9EB5-354B88DEEF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4144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979712" y="1268760"/>
            <a:ext cx="5861467" cy="4593767"/>
            <a:chOff x="400665" y="1534558"/>
            <a:chExt cx="5861467" cy="4593767"/>
          </a:xfrm>
        </p:grpSpPr>
        <p:sp>
          <p:nvSpPr>
            <p:cNvPr id="13" name="Ellipse 12"/>
            <p:cNvSpPr/>
            <p:nvPr/>
          </p:nvSpPr>
          <p:spPr>
            <a:xfrm rot="10800000">
              <a:off x="697710" y="2563638"/>
              <a:ext cx="864096" cy="85425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 rot="10800000">
              <a:off x="4591404" y="2563639"/>
              <a:ext cx="864096" cy="85425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" name="Gerade Verbindung mit Pfeil 2"/>
            <p:cNvCxnSpPr/>
            <p:nvPr/>
          </p:nvCxnSpPr>
          <p:spPr>
            <a:xfrm>
              <a:off x="1129757" y="3507400"/>
              <a:ext cx="0" cy="15121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>
              <a:off x="5023451" y="3507400"/>
              <a:ext cx="0" cy="14184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 rot="10800000">
              <a:off x="5172448" y="1534558"/>
              <a:ext cx="6616" cy="9578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 flipH="1" flipV="1">
              <a:off x="989368" y="1848500"/>
              <a:ext cx="6616" cy="6438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 flipH="1" flipV="1">
              <a:off x="4812408" y="1842670"/>
              <a:ext cx="6616" cy="6438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 flipH="1" flipV="1">
              <a:off x="1356024" y="2161866"/>
              <a:ext cx="1" cy="3219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2220120" y="3027514"/>
              <a:ext cx="187220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2615851" y="2492366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v steigt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339612" y="4032651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00665" y="2028309"/>
              <a:ext cx="5196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587210" y="2092000"/>
              <a:ext cx="5196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4151418" y="1981127"/>
              <a:ext cx="5196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5211683" y="4060239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>
                  <a:latin typeface="Arial" pitchFamily="34" charset="0"/>
                  <a:cs typeface="Arial" pitchFamily="34" charset="0"/>
                </a:rPr>
                <a:t>G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5455500" y="1981127"/>
              <a:ext cx="5196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4125008" y="5153699"/>
              <a:ext cx="2137124" cy="974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=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+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A</a:t>
              </a:r>
            </a:p>
            <a:p>
              <a:endParaRPr lang="de-DE" sz="1400" b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v bleibt gleich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438947" y="5154256"/>
              <a:ext cx="1986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&gt;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+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833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284450" y="1697202"/>
            <a:ext cx="10538016" cy="3954298"/>
            <a:chOff x="284450" y="1697202"/>
            <a:chExt cx="10538016" cy="3954298"/>
          </a:xfrm>
        </p:grpSpPr>
        <p:sp>
          <p:nvSpPr>
            <p:cNvPr id="9" name="Textfeld 8"/>
            <p:cNvSpPr txBox="1"/>
            <p:nvPr/>
          </p:nvSpPr>
          <p:spPr>
            <a:xfrm>
              <a:off x="372481" y="2354227"/>
              <a:ext cx="2743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= Reibungskraft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72481" y="1697202"/>
              <a:ext cx="3180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= Gravitationskraft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86266" y="3008471"/>
              <a:ext cx="28350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= Auftriebskraft 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3627206" y="3036220"/>
              <a:ext cx="2288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= - </a:t>
              </a:r>
              <a:r>
                <a:rPr lang="de-DE" sz="2400" b="1" dirty="0">
                  <a:latin typeface="Arial" pitchFamily="34" charset="0"/>
                  <a:cs typeface="Arial" pitchFamily="34" charset="0"/>
                </a:rPr>
                <a:t>m 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l-GR" sz="2400" b="1" dirty="0" smtClean="0">
                  <a:latin typeface="Arial" pitchFamily="34" charset="0"/>
                  <a:cs typeface="Arial" pitchFamily="34" charset="0"/>
                </a:rPr>
                <a:t>ρ</a:t>
              </a:r>
              <a:r>
                <a:rPr lang="de-DE" sz="2400" b="1" baseline="-25000" dirty="0">
                  <a:latin typeface="Arial" pitchFamily="34" charset="0"/>
                  <a:cs typeface="Arial" pitchFamily="34" charset="0"/>
                </a:rPr>
                <a:t>M</a:t>
              </a:r>
              <a:r>
                <a:rPr lang="de-DE" sz="2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583590" y="2364331"/>
              <a:ext cx="1330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 = - </a:t>
              </a:r>
              <a:r>
                <a:rPr lang="de-DE" sz="2400" b="1" dirty="0" err="1" smtClean="0">
                  <a:latin typeface="Arial" pitchFamily="34" charset="0"/>
                  <a:cs typeface="Arial" pitchFamily="34" charset="0"/>
                </a:rPr>
                <a:t>fv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563888" y="1702524"/>
              <a:ext cx="1513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=   mg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23528" y="3859018"/>
              <a:ext cx="93249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4932363" algn="l"/>
                </a:tabLst>
              </a:pP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Im </a:t>
              </a:r>
              <a:r>
                <a:rPr lang="de-DE" sz="2400" b="1" dirty="0" err="1" smtClean="0">
                  <a:latin typeface="Arial" pitchFamily="34" charset="0"/>
                  <a:cs typeface="Arial" pitchFamily="34" charset="0"/>
                </a:rPr>
                <a:t>Käftegleichgewicht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 gilt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: </a:t>
              </a:r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2400" b="1" baseline="-25000" dirty="0" err="1" smtClean="0">
                  <a:latin typeface="Arial" pitchFamily="34" charset="0"/>
                  <a:cs typeface="Arial" pitchFamily="34" charset="0"/>
                </a:rPr>
                <a:t>gesamt</a:t>
              </a:r>
              <a:r>
                <a:rPr lang="de-DE" sz="2400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+ 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R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+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de-DE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         = 0</a:t>
              </a:r>
            </a:p>
            <a:p>
              <a:pPr>
                <a:tabLst>
                  <a:tab pos="4932363" algn="l"/>
                </a:tabLst>
              </a:pP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                                                         	= </a:t>
              </a:r>
              <a:r>
                <a:rPr lang="de-DE" sz="2400" dirty="0">
                  <a:latin typeface="Arial" pitchFamily="34" charset="0"/>
                  <a:cs typeface="Arial" pitchFamily="34" charset="0"/>
                </a:rPr>
                <a:t>- </a:t>
              </a:r>
              <a:r>
                <a:rPr lang="de-DE" sz="2400" dirty="0" err="1">
                  <a:latin typeface="Arial" pitchFamily="34" charset="0"/>
                  <a:cs typeface="Arial" pitchFamily="34" charset="0"/>
                </a:rPr>
                <a:t>fv</a:t>
              </a:r>
              <a:r>
                <a:rPr lang="de-DE" sz="2400" dirty="0">
                  <a:latin typeface="Arial" pitchFamily="34" charset="0"/>
                  <a:cs typeface="Arial" pitchFamily="34" charset="0"/>
                </a:rPr>
                <a:t> + mg – 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m         g = 0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         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105469" y="2364331"/>
              <a:ext cx="30965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Reibungskoeffizient f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05469" y="3035738"/>
              <a:ext cx="47169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Spezifisches Volumen     [ </a:t>
              </a:r>
              <a:r>
                <a:rPr lang="de-DE" altLang="de-DE" sz="2400" dirty="0" smtClean="0"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cm</a:t>
              </a:r>
              <a:r>
                <a:rPr lang="de-DE" altLang="de-DE" sz="2400" baseline="30000" dirty="0" smtClean="0"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3</a:t>
              </a:r>
              <a:r>
                <a:rPr lang="de-DE" altLang="de-DE" sz="2400" dirty="0" smtClean="0"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/g</a:t>
              </a:r>
              <a:r>
                <a:rPr lang="de-DE" altLang="de-DE" sz="2400" dirty="0"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]</a:t>
              </a:r>
              <a:r>
                <a:rPr lang="de-DE" sz="2400" b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9" name="Objek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85992855"/>
                </p:ext>
              </p:extLst>
            </p:nvPr>
          </p:nvGraphicFramePr>
          <p:xfrm>
            <a:off x="7483612" y="4229277"/>
            <a:ext cx="616780" cy="467258"/>
          </p:xfrm>
          <a:graphic>
            <a:graphicData uri="http://schemas.openxmlformats.org/presentationml/2006/ole">
              <p:oleObj spid="_x0000_s22530" name="Formel" r:id="rId3" imgW="317160" imgH="241200" progId="Equation.3">
                <p:embed/>
              </p:oleObj>
            </a:graphicData>
          </a:graphic>
        </p:graphicFrame>
        <p:graphicFrame>
          <p:nvGraphicFramePr>
            <p:cNvPr id="42" name="Objek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15865054"/>
                </p:ext>
              </p:extLst>
            </p:nvPr>
          </p:nvGraphicFramePr>
          <p:xfrm>
            <a:off x="3098800" y="4787900"/>
            <a:ext cx="2144713" cy="863600"/>
          </p:xfrm>
          <a:graphic>
            <a:graphicData uri="http://schemas.openxmlformats.org/presentationml/2006/ole">
              <p:oleObj spid="_x0000_s22531" name="Formel" r:id="rId4" imgW="1066680" imgH="431640" progId="Equation.3">
                <p:embed/>
              </p:oleObj>
            </a:graphicData>
          </a:graphic>
        </p:graphicFrame>
        <p:sp>
          <p:nvSpPr>
            <p:cNvPr id="44" name="Textfeld 43"/>
            <p:cNvSpPr txBox="1"/>
            <p:nvPr/>
          </p:nvSpPr>
          <p:spPr>
            <a:xfrm>
              <a:off x="284450" y="4975841"/>
              <a:ext cx="2789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Sinkgeschwidigkeit</a:t>
              </a:r>
              <a:endParaRPr lang="de-DE" sz="2400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k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85992855"/>
                </p:ext>
              </p:extLst>
            </p:nvPr>
          </p:nvGraphicFramePr>
          <p:xfrm>
            <a:off x="4788024" y="3034283"/>
            <a:ext cx="369887" cy="466725"/>
          </p:xfrm>
          <a:graphic>
            <a:graphicData uri="http://schemas.openxmlformats.org/presentationml/2006/ole">
              <p:oleObj spid="_x0000_s22532" name="Formel" r:id="rId5" imgW="190440" imgH="241200" progId="Equation.3">
                <p:embed/>
              </p:oleObj>
            </a:graphicData>
          </a:graphic>
        </p:graphicFrame>
        <p:graphicFrame>
          <p:nvGraphicFramePr>
            <p:cNvPr id="3181" name="Object 109"/>
            <p:cNvGraphicFramePr>
              <a:graphicFrameLocks noChangeAspect="1"/>
            </p:cNvGraphicFramePr>
            <p:nvPr/>
          </p:nvGraphicFramePr>
          <p:xfrm>
            <a:off x="9252520" y="3034283"/>
            <a:ext cx="369888" cy="466725"/>
          </p:xfrm>
          <a:graphic>
            <a:graphicData uri="http://schemas.openxmlformats.org/presentationml/2006/ole">
              <p:oleObj spid="_x0000_s22533" name="Formel" r:id="rId6" imgW="190440" imgH="24120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845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3275856" y="1844824"/>
            <a:ext cx="2328940" cy="3469841"/>
            <a:chOff x="1963561" y="2276872"/>
            <a:chExt cx="2032375" cy="2964637"/>
          </a:xfrm>
        </p:grpSpPr>
        <p:sp>
          <p:nvSpPr>
            <p:cNvPr id="22" name="Rechteck 21"/>
            <p:cNvSpPr/>
            <p:nvPr/>
          </p:nvSpPr>
          <p:spPr>
            <a:xfrm>
              <a:off x="1963561" y="2636912"/>
              <a:ext cx="2032375" cy="2592288"/>
            </a:xfrm>
            <a:prstGeom prst="rect">
              <a:avLst/>
            </a:prstGeom>
            <a:solidFill>
              <a:srgbClr val="D2DCFC"/>
            </a:solidFill>
            <a:ln>
              <a:solidFill>
                <a:srgbClr val="D2D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 b="1"/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1963561" y="2289181"/>
              <a:ext cx="0" cy="2952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3995936" y="2276872"/>
              <a:ext cx="0" cy="2952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 flipH="1">
              <a:off x="1963561" y="5241509"/>
              <a:ext cx="20323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Ellipse 32"/>
          <p:cNvSpPr/>
          <p:nvPr/>
        </p:nvSpPr>
        <p:spPr>
          <a:xfrm>
            <a:off x="3450141" y="4830150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34" name="Ellipse 33"/>
          <p:cNvSpPr/>
          <p:nvPr/>
        </p:nvSpPr>
        <p:spPr>
          <a:xfrm>
            <a:off x="3937414" y="4967686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35" name="Ellipse 34"/>
          <p:cNvSpPr/>
          <p:nvPr/>
        </p:nvSpPr>
        <p:spPr>
          <a:xfrm>
            <a:off x="4334441" y="4840154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36" name="Ellipse 35"/>
          <p:cNvSpPr/>
          <p:nvPr/>
        </p:nvSpPr>
        <p:spPr>
          <a:xfrm>
            <a:off x="5006802" y="4937726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37" name="Ellipse 36"/>
          <p:cNvSpPr/>
          <p:nvPr/>
        </p:nvSpPr>
        <p:spPr>
          <a:xfrm>
            <a:off x="5249060" y="4639781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38" name="Ellipse 37"/>
          <p:cNvSpPr/>
          <p:nvPr/>
        </p:nvSpPr>
        <p:spPr>
          <a:xfrm>
            <a:off x="4144273" y="4309234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56" name="Ellipse 55"/>
          <p:cNvSpPr/>
          <p:nvPr/>
        </p:nvSpPr>
        <p:spPr>
          <a:xfrm>
            <a:off x="4770388" y="4371903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57" name="Ellipse 56"/>
          <p:cNvSpPr/>
          <p:nvPr/>
        </p:nvSpPr>
        <p:spPr>
          <a:xfrm>
            <a:off x="5182966" y="3488680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0" name="Ellipse 59"/>
          <p:cNvSpPr/>
          <p:nvPr/>
        </p:nvSpPr>
        <p:spPr>
          <a:xfrm>
            <a:off x="3566664" y="3791764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1" name="Ellipse 60"/>
          <p:cNvSpPr/>
          <p:nvPr/>
        </p:nvSpPr>
        <p:spPr>
          <a:xfrm>
            <a:off x="5216973" y="4203345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2" name="Ellipse 61"/>
          <p:cNvSpPr/>
          <p:nvPr/>
        </p:nvSpPr>
        <p:spPr>
          <a:xfrm>
            <a:off x="4522842" y="4148505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3" name="Ellipse 62"/>
          <p:cNvSpPr/>
          <p:nvPr/>
        </p:nvSpPr>
        <p:spPr>
          <a:xfrm>
            <a:off x="4804396" y="3866230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4" name="Ellipse 63"/>
          <p:cNvSpPr/>
          <p:nvPr/>
        </p:nvSpPr>
        <p:spPr>
          <a:xfrm>
            <a:off x="3780203" y="4469052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5" name="Ellipse 64"/>
          <p:cNvSpPr/>
          <p:nvPr/>
        </p:nvSpPr>
        <p:spPr>
          <a:xfrm>
            <a:off x="3450141" y="4247190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6" name="Ellipse 65"/>
          <p:cNvSpPr/>
          <p:nvPr/>
        </p:nvSpPr>
        <p:spPr>
          <a:xfrm>
            <a:off x="4192780" y="3866230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7" name="Ellipse 66"/>
          <p:cNvSpPr/>
          <p:nvPr/>
        </p:nvSpPr>
        <p:spPr>
          <a:xfrm>
            <a:off x="5357604" y="3791764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8" name="Ellipse 67"/>
          <p:cNvSpPr/>
          <p:nvPr/>
        </p:nvSpPr>
        <p:spPr>
          <a:xfrm>
            <a:off x="3814211" y="3970134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69" name="Ellipse 68"/>
          <p:cNvSpPr/>
          <p:nvPr/>
        </p:nvSpPr>
        <p:spPr>
          <a:xfrm>
            <a:off x="3814211" y="3320122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70" name="Ellipse 69"/>
          <p:cNvSpPr/>
          <p:nvPr/>
        </p:nvSpPr>
        <p:spPr>
          <a:xfrm>
            <a:off x="4687873" y="2898728"/>
            <a:ext cx="131023" cy="140936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74" name="Ellipse 73"/>
          <p:cNvSpPr/>
          <p:nvPr/>
        </p:nvSpPr>
        <p:spPr>
          <a:xfrm>
            <a:off x="5211789" y="3521264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82" name="Ellipse 81"/>
          <p:cNvSpPr/>
          <p:nvPr/>
        </p:nvSpPr>
        <p:spPr>
          <a:xfrm>
            <a:off x="5211789" y="3521264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0" name="Ellipse 89"/>
          <p:cNvSpPr/>
          <p:nvPr/>
        </p:nvSpPr>
        <p:spPr>
          <a:xfrm>
            <a:off x="3480266" y="2561612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1" name="Ellipse 90"/>
          <p:cNvSpPr/>
          <p:nvPr/>
        </p:nvSpPr>
        <p:spPr>
          <a:xfrm>
            <a:off x="3654905" y="3013776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2" name="Ellipse 91"/>
          <p:cNvSpPr/>
          <p:nvPr/>
        </p:nvSpPr>
        <p:spPr>
          <a:xfrm>
            <a:off x="4140390" y="3098055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3" name="Ellipse 92"/>
          <p:cNvSpPr/>
          <p:nvPr/>
        </p:nvSpPr>
        <p:spPr>
          <a:xfrm>
            <a:off x="4635483" y="2645891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4" name="Ellipse 93"/>
          <p:cNvSpPr/>
          <p:nvPr/>
        </p:nvSpPr>
        <p:spPr>
          <a:xfrm>
            <a:off x="5295606" y="2423824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5" name="Ellipse 94"/>
          <p:cNvSpPr/>
          <p:nvPr/>
        </p:nvSpPr>
        <p:spPr>
          <a:xfrm>
            <a:off x="4275296" y="3519449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6" name="Ellipse 95"/>
          <p:cNvSpPr/>
          <p:nvPr/>
        </p:nvSpPr>
        <p:spPr>
          <a:xfrm>
            <a:off x="4717998" y="3488680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7" name="Ellipse 96"/>
          <p:cNvSpPr/>
          <p:nvPr/>
        </p:nvSpPr>
        <p:spPr>
          <a:xfrm>
            <a:off x="3892844" y="2561612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8" name="Ellipse 97"/>
          <p:cNvSpPr/>
          <p:nvPr/>
        </p:nvSpPr>
        <p:spPr>
          <a:xfrm>
            <a:off x="4470452" y="3151565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99" name="Ellipse 98"/>
          <p:cNvSpPr/>
          <p:nvPr/>
        </p:nvSpPr>
        <p:spPr>
          <a:xfrm>
            <a:off x="5017935" y="2918353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0" name="Ellipse 99"/>
          <p:cNvSpPr/>
          <p:nvPr/>
        </p:nvSpPr>
        <p:spPr>
          <a:xfrm>
            <a:off x="3450141" y="3350891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1" name="Ellipse 100"/>
          <p:cNvSpPr/>
          <p:nvPr/>
        </p:nvSpPr>
        <p:spPr>
          <a:xfrm>
            <a:off x="4357811" y="2814449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2" name="Ellipse 101"/>
          <p:cNvSpPr/>
          <p:nvPr/>
        </p:nvSpPr>
        <p:spPr>
          <a:xfrm>
            <a:off x="4737213" y="3266612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 dirty="0"/>
          </a:p>
        </p:txBody>
      </p:sp>
      <p:sp>
        <p:nvSpPr>
          <p:cNvPr id="103" name="Ellipse 102"/>
          <p:cNvSpPr/>
          <p:nvPr/>
        </p:nvSpPr>
        <p:spPr>
          <a:xfrm>
            <a:off x="4911851" y="2508102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4" name="Ellipse 103"/>
          <p:cNvSpPr/>
          <p:nvPr/>
        </p:nvSpPr>
        <p:spPr>
          <a:xfrm>
            <a:off x="3945234" y="2845218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5" name="Ellipse 104"/>
          <p:cNvSpPr/>
          <p:nvPr/>
        </p:nvSpPr>
        <p:spPr>
          <a:xfrm>
            <a:off x="4242120" y="2477333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6" name="Ellipse 105"/>
          <p:cNvSpPr/>
          <p:nvPr/>
        </p:nvSpPr>
        <p:spPr>
          <a:xfrm>
            <a:off x="5130575" y="3182334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7" name="Ellipse 106"/>
          <p:cNvSpPr/>
          <p:nvPr/>
        </p:nvSpPr>
        <p:spPr>
          <a:xfrm>
            <a:off x="5265481" y="2730170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8" name="Ellipse 107"/>
          <p:cNvSpPr/>
          <p:nvPr/>
        </p:nvSpPr>
        <p:spPr>
          <a:xfrm>
            <a:off x="5460637" y="3151565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09" name="Ellipse 108"/>
          <p:cNvSpPr/>
          <p:nvPr/>
        </p:nvSpPr>
        <p:spPr>
          <a:xfrm>
            <a:off x="4192780" y="4109401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0" name="Ellipse 109"/>
          <p:cNvSpPr/>
          <p:nvPr/>
        </p:nvSpPr>
        <p:spPr>
          <a:xfrm>
            <a:off x="4645090" y="4615075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1" name="Ellipse 110"/>
          <p:cNvSpPr/>
          <p:nvPr/>
        </p:nvSpPr>
        <p:spPr>
          <a:xfrm>
            <a:off x="3810328" y="4783632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2" name="Ellipse 111"/>
          <p:cNvSpPr/>
          <p:nvPr/>
        </p:nvSpPr>
        <p:spPr>
          <a:xfrm>
            <a:off x="4680623" y="5000989"/>
            <a:ext cx="247546" cy="275072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3" name="Ellipse 112"/>
          <p:cNvSpPr/>
          <p:nvPr/>
        </p:nvSpPr>
        <p:spPr>
          <a:xfrm>
            <a:off x="5347996" y="5130413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4" name="Ellipse 113"/>
          <p:cNvSpPr/>
          <p:nvPr/>
        </p:nvSpPr>
        <p:spPr>
          <a:xfrm>
            <a:off x="5100450" y="3994353"/>
            <a:ext cx="52390" cy="53510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  <p:sp>
        <p:nvSpPr>
          <p:cNvPr id="115" name="Ellipse 114"/>
          <p:cNvSpPr/>
          <p:nvPr/>
        </p:nvSpPr>
        <p:spPr>
          <a:xfrm>
            <a:off x="5100450" y="4456182"/>
            <a:ext cx="131023" cy="128124"/>
          </a:xfrm>
          <a:prstGeom prst="ellipse">
            <a:avLst/>
          </a:prstGeom>
          <a:solidFill>
            <a:srgbClr val="7D796B"/>
          </a:solidFill>
          <a:ln>
            <a:solidFill>
              <a:srgbClr val="7D7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/>
          </a:p>
        </p:txBody>
      </p:sp>
    </p:spTree>
    <p:extLst>
      <p:ext uri="{BB962C8B-B14F-4D97-AF65-F5344CB8AC3E}">
        <p14:creationId xmlns:p14="http://schemas.microsoft.com/office/powerpoint/2010/main" xmlns="" val="21360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F:\Übungen im Vortrag PC\Publikation Sedimentation - Carolin Weber SS14 - Kopie\Experime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000625" cy="3876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65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323528" y="1960280"/>
            <a:ext cx="6768752" cy="3196912"/>
            <a:chOff x="526804" y="1988840"/>
            <a:chExt cx="6768752" cy="3196912"/>
          </a:xfrm>
        </p:grpSpPr>
        <p:grpSp>
          <p:nvGrpSpPr>
            <p:cNvPr id="3097" name="Gruppieren 3096"/>
            <p:cNvGrpSpPr/>
            <p:nvPr/>
          </p:nvGrpSpPr>
          <p:grpSpPr>
            <a:xfrm>
              <a:off x="526804" y="1988840"/>
              <a:ext cx="6768752" cy="3137088"/>
              <a:chOff x="467544" y="1372706"/>
              <a:chExt cx="6768752" cy="313708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997370" y="1842107"/>
                <a:ext cx="1333500" cy="2162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902796" y="1842889"/>
                <a:ext cx="1333500" cy="2162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1863067"/>
                <a:ext cx="1333500" cy="2162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072" name="Gerade Verbindung 3071"/>
              <p:cNvCxnSpPr/>
              <p:nvPr/>
            </p:nvCxnSpPr>
            <p:spPr>
              <a:xfrm>
                <a:off x="1967861" y="1617001"/>
                <a:ext cx="0" cy="257683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205058" y="1914897"/>
                <a:ext cx="1333500" cy="2162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091" name="Gerade Verbindung mit Pfeil 3090"/>
              <p:cNvCxnSpPr/>
              <p:nvPr/>
            </p:nvCxnSpPr>
            <p:spPr>
              <a:xfrm>
                <a:off x="3610566" y="2995985"/>
                <a:ext cx="457378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mit Pfeil 54"/>
              <p:cNvCxnSpPr/>
              <p:nvPr/>
            </p:nvCxnSpPr>
            <p:spPr>
              <a:xfrm flipV="1">
                <a:off x="5450576" y="2996953"/>
                <a:ext cx="489576" cy="11643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2" name="Nach rechts gekrümmter Pfeil 3091"/>
              <p:cNvSpPr/>
              <p:nvPr/>
            </p:nvSpPr>
            <p:spPr>
              <a:xfrm>
                <a:off x="1721996" y="1412776"/>
                <a:ext cx="401732" cy="515855"/>
              </a:xfrm>
              <a:prstGeom prst="curvedRightArrow">
                <a:avLst>
                  <a:gd name="adj1" fmla="val 0"/>
                  <a:gd name="adj2" fmla="val 46543"/>
                  <a:gd name="adj3" fmla="val 21571"/>
                </a:avLst>
              </a:prstGeom>
              <a:solidFill>
                <a:srgbClr val="FF0000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3" name="Textfeld 3092"/>
              <p:cNvSpPr txBox="1"/>
              <p:nvPr/>
            </p:nvSpPr>
            <p:spPr>
              <a:xfrm>
                <a:off x="2111550" y="1372706"/>
                <a:ext cx="4443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endParaRPr lang="de-DE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4" name="Geschweifte Klammer links 3093"/>
              <p:cNvSpPr/>
              <p:nvPr/>
            </p:nvSpPr>
            <p:spPr>
              <a:xfrm rot="16200000">
                <a:off x="2285050" y="2703258"/>
                <a:ext cx="260369" cy="871046"/>
              </a:xfrm>
              <a:prstGeom prst="leftBrace">
                <a:avLst>
                  <a:gd name="adj1" fmla="val 39394"/>
                  <a:gd name="adj2" fmla="val 34094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2123728" y="3183359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de-DE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feld 59"/>
              <p:cNvSpPr txBox="1"/>
              <p:nvPr/>
            </p:nvSpPr>
            <p:spPr>
              <a:xfrm>
                <a:off x="2767256" y="4077072"/>
                <a:ext cx="58060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00" b="1" dirty="0" smtClean="0">
                    <a:latin typeface="Arial" pitchFamily="34" charset="0"/>
                    <a:cs typeface="Arial" pitchFamily="34" charset="0"/>
                  </a:rPr>
                  <a:t>t=1</a:t>
                </a:r>
                <a:endParaRPr lang="de-DE" sz="2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feld 60"/>
              <p:cNvSpPr txBox="1"/>
              <p:nvPr/>
            </p:nvSpPr>
            <p:spPr>
              <a:xfrm>
                <a:off x="4644008" y="4094296"/>
                <a:ext cx="58060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00" b="1" dirty="0" smtClean="0">
                    <a:latin typeface="Arial" pitchFamily="34" charset="0"/>
                    <a:cs typeface="Arial" pitchFamily="34" charset="0"/>
                  </a:rPr>
                  <a:t>t=2</a:t>
                </a:r>
                <a:endParaRPr lang="de-DE" sz="2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feld 61"/>
              <p:cNvSpPr txBox="1"/>
              <p:nvPr/>
            </p:nvSpPr>
            <p:spPr>
              <a:xfrm>
                <a:off x="6620422" y="4094296"/>
                <a:ext cx="58060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00" b="1" dirty="0" smtClean="0">
                    <a:latin typeface="Arial" pitchFamily="34" charset="0"/>
                    <a:cs typeface="Arial" pitchFamily="34" charset="0"/>
                  </a:rPr>
                  <a:t>t=3</a:t>
                </a:r>
                <a:endParaRPr lang="de-DE" sz="2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499742" y="4077072"/>
                <a:ext cx="58060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00" b="1" dirty="0" smtClean="0">
                    <a:latin typeface="Arial" pitchFamily="34" charset="0"/>
                    <a:cs typeface="Arial" pitchFamily="34" charset="0"/>
                  </a:rPr>
                  <a:t>t=0</a:t>
                </a:r>
                <a:endParaRPr lang="de-DE" sz="2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" name="Textfeld 1"/>
            <p:cNvSpPr txBox="1"/>
            <p:nvPr/>
          </p:nvSpPr>
          <p:spPr>
            <a:xfrm>
              <a:off x="1246884" y="4785642"/>
              <a:ext cx="14975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Drehachse</a:t>
              </a:r>
              <a:endParaRPr lang="de-DE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865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447501" y="1185863"/>
            <a:ext cx="9165059" cy="4986337"/>
            <a:chOff x="447501" y="1185863"/>
            <a:chExt cx="9165059" cy="4986337"/>
          </a:xfrm>
        </p:grpSpPr>
        <p:graphicFrame>
          <p:nvGraphicFramePr>
            <p:cNvPr id="4" name="Objek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08970871"/>
                </p:ext>
              </p:extLst>
            </p:nvPr>
          </p:nvGraphicFramePr>
          <p:xfrm>
            <a:off x="3365500" y="1185863"/>
            <a:ext cx="2430463" cy="863600"/>
          </p:xfrm>
          <a:graphic>
            <a:graphicData uri="http://schemas.openxmlformats.org/presentationml/2006/ole">
              <p:oleObj spid="_x0000_s5323" name="Formel" r:id="rId3" imgW="1295280" imgH="457200" progId="Equation.3">
                <p:embed/>
              </p:oleObj>
            </a:graphicData>
          </a:graphic>
        </p:graphicFrame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89496262"/>
                </p:ext>
              </p:extLst>
            </p:nvPr>
          </p:nvGraphicFramePr>
          <p:xfrm>
            <a:off x="3316288" y="2222500"/>
            <a:ext cx="1089025" cy="774700"/>
          </p:xfrm>
          <a:graphic>
            <a:graphicData uri="http://schemas.openxmlformats.org/presentationml/2006/ole">
              <p:oleObj spid="_x0000_s5324" name="Formel" r:id="rId4" imgW="571320" imgH="406080" progId="Equation.3">
                <p:embed/>
              </p:oleObj>
            </a:graphicData>
          </a:graphic>
        </p:graphicFrame>
        <p:graphicFrame>
          <p:nvGraphicFramePr>
            <p:cNvPr id="17" name="Obj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44709010"/>
                </p:ext>
              </p:extLst>
            </p:nvPr>
          </p:nvGraphicFramePr>
          <p:xfrm>
            <a:off x="3378200" y="3200400"/>
            <a:ext cx="1916113" cy="889000"/>
          </p:xfrm>
          <a:graphic>
            <a:graphicData uri="http://schemas.openxmlformats.org/presentationml/2006/ole">
              <p:oleObj spid="_x0000_s5325" name="Formel" r:id="rId5" imgW="952200" imgH="444240" progId="Equation.3">
                <p:embed/>
              </p:oleObj>
            </a:graphicData>
          </a:graphic>
        </p:graphicFrame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12756208"/>
                </p:ext>
              </p:extLst>
            </p:nvPr>
          </p:nvGraphicFramePr>
          <p:xfrm>
            <a:off x="3427413" y="4229100"/>
            <a:ext cx="890587" cy="787400"/>
          </p:xfrm>
          <a:graphic>
            <a:graphicData uri="http://schemas.openxmlformats.org/presentationml/2006/ole">
              <p:oleObj spid="_x0000_s5326" name="Formel" r:id="rId6" imgW="457200" imgH="406080" progId="Equation.3">
                <p:embed/>
              </p:oleObj>
            </a:graphicData>
          </a:graphic>
        </p:graphicFrame>
        <p:graphicFrame>
          <p:nvGraphicFramePr>
            <p:cNvPr id="21" name="Objek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27960776"/>
                </p:ext>
              </p:extLst>
            </p:nvPr>
          </p:nvGraphicFramePr>
          <p:xfrm>
            <a:off x="950913" y="5257800"/>
            <a:ext cx="1895475" cy="914400"/>
          </p:xfrm>
          <a:graphic>
            <a:graphicData uri="http://schemas.openxmlformats.org/presentationml/2006/ole">
              <p:oleObj spid="_x0000_s5327" name="Formel" r:id="rId7" imgW="977760" imgH="469800" progId="Equation.3">
                <p:embed/>
              </p:oleObj>
            </a:graphicData>
          </a:graphic>
        </p:graphicFrame>
        <p:graphicFrame>
          <p:nvGraphicFramePr>
            <p:cNvPr id="22" name="Objek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67159461"/>
                </p:ext>
              </p:extLst>
            </p:nvPr>
          </p:nvGraphicFramePr>
          <p:xfrm>
            <a:off x="6573838" y="5284788"/>
            <a:ext cx="1824037" cy="887412"/>
          </p:xfrm>
          <a:graphic>
            <a:graphicData uri="http://schemas.openxmlformats.org/presentationml/2006/ole">
              <p:oleObj spid="_x0000_s5328" name="Formel" r:id="rId8" imgW="965160" imgH="469800" progId="Equation.3">
                <p:embed/>
              </p:oleObj>
            </a:graphicData>
          </a:graphic>
        </p:graphicFrame>
        <p:sp>
          <p:nvSpPr>
            <p:cNvPr id="24" name="Textfeld 2"/>
            <p:cNvSpPr txBox="1">
              <a:spLocks noChangeArrowheads="1"/>
            </p:cNvSpPr>
            <p:nvPr/>
          </p:nvSpPr>
          <p:spPr bwMode="auto">
            <a:xfrm>
              <a:off x="5652120" y="2017631"/>
              <a:ext cx="3960440" cy="29955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 </a:t>
              </a:r>
              <a:r>
                <a:rPr lang="de-DE" sz="2000" dirty="0" smtClean="0">
                  <a:effectLst/>
                  <a:latin typeface="Arial" pitchFamily="34" charset="0"/>
                  <a:ea typeface="Calibri"/>
                  <a:cs typeface="Arial" pitchFamily="34" charset="0"/>
                </a:rPr>
                <a:t>ω = Rotationsgeschwindigkeit</a:t>
              </a:r>
              <a:endParaRPr lang="de-DE" sz="2000" dirty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 </a:t>
              </a:r>
              <a:r>
                <a:rPr lang="de-DE" sz="2000" dirty="0" smtClean="0">
                  <a:effectLst/>
                  <a:latin typeface="Arial" pitchFamily="34" charset="0"/>
                  <a:ea typeface="Calibri"/>
                  <a:cs typeface="Arial" pitchFamily="34" charset="0"/>
                </a:rPr>
                <a:t>x  = Teilchenabstand</a:t>
              </a: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latin typeface="Arial" pitchFamily="34" charset="0"/>
                  <a:ea typeface="Calibri"/>
                  <a:cs typeface="Arial" pitchFamily="34" charset="0"/>
                </a:rPr>
                <a:t>	</a:t>
              </a:r>
              <a:r>
                <a:rPr lang="de-DE" sz="2000" dirty="0" smtClean="0">
                  <a:latin typeface="Arial" pitchFamily="34" charset="0"/>
                  <a:ea typeface="Calibri"/>
                  <a:cs typeface="Arial" pitchFamily="34" charset="0"/>
                </a:rPr>
                <a:t>     </a:t>
              </a:r>
              <a:r>
                <a:rPr lang="de-DE" sz="1100" dirty="0" smtClean="0">
                  <a:latin typeface="Arial" pitchFamily="34" charset="0"/>
                  <a:ea typeface="Calibri"/>
                  <a:cs typeface="Arial" pitchFamily="34" charset="0"/>
                </a:rPr>
                <a:t> </a:t>
              </a:r>
              <a:r>
                <a:rPr lang="de-DE" sz="2000" dirty="0" smtClean="0">
                  <a:effectLst/>
                  <a:latin typeface="Arial" pitchFamily="34" charset="0"/>
                  <a:ea typeface="Calibri"/>
                  <a:cs typeface="Arial" pitchFamily="34" charset="0"/>
                </a:rPr>
                <a:t>zur </a:t>
              </a: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Rotationsachse</a:t>
              </a: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 </a:t>
              </a: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 </a:t>
              </a:r>
              <a:endParaRPr lang="de-DE" sz="2000" dirty="0" smtClean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endParaRPr lang="de-DE" sz="4400" dirty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2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D = Diffusionskoeffizient</a:t>
              </a:r>
              <a:endParaRPr lang="de-DE" sz="2000" dirty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>
                <a:spcAft>
                  <a:spcPts val="0"/>
                </a:spcAft>
                <a:tabLst>
                  <a:tab pos="180340" algn="l"/>
                </a:tabLst>
              </a:pPr>
              <a:r>
                <a:rPr lang="de-DE" sz="2000" dirty="0">
                  <a:effectLst/>
                  <a:latin typeface="Arial" pitchFamily="34" charset="0"/>
                  <a:ea typeface="Calibri"/>
                  <a:cs typeface="Arial" pitchFamily="34" charset="0"/>
                </a:rPr>
                <a:t> </a:t>
              </a:r>
              <a:r>
                <a:rPr lang="de-DE" sz="2000" dirty="0" smtClean="0">
                  <a:effectLst/>
                  <a:latin typeface="Arial" pitchFamily="34" charset="0"/>
                  <a:ea typeface="Calibri"/>
                  <a:cs typeface="Arial" pitchFamily="34" charset="0"/>
                </a:rPr>
                <a:t>k  = Boltzmann-Konstante</a:t>
              </a:r>
              <a:endParaRPr lang="de-DE" sz="2000" dirty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524451" y="1196752"/>
              <a:ext cx="2225289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Sedimentations-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koeffizient</a:t>
              </a:r>
              <a:r>
                <a:rPr kumimoji="0" lang="de-DE" altLang="de-DE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: 	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455853" y="3430161"/>
              <a:ext cx="2820003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6098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711325" algn="l"/>
                  <a:tab pos="2609850" algn="l"/>
                </a:tabLst>
              </a:pPr>
              <a:r>
                <a:rPr kumimoji="0" lang="de-DE" altLang="de-DE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Reibungskoeffizient:	</a:t>
              </a:r>
              <a:endPara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447501" y="4212377"/>
              <a:ext cx="3116387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11325" algn="l"/>
                  <a:tab pos="20701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711325" algn="l"/>
                  <a:tab pos="2070100" algn="l"/>
                </a:tabLst>
              </a:pPr>
              <a:r>
                <a:rPr kumimoji="0" lang="de-DE" altLang="de-DE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</a:rPr>
                <a:t>Stokes-Einstein-Beziehung:</a:t>
              </a:r>
              <a:endPara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79" name="Rectangle 25"/>
            <p:cNvSpPr>
              <a:spLocks noChangeArrowheads="1"/>
            </p:cNvSpPr>
            <p:nvPr/>
          </p:nvSpPr>
          <p:spPr bwMode="auto">
            <a:xfrm>
              <a:off x="3131840" y="5401717"/>
              <a:ext cx="3060000" cy="496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000" dirty="0" smtClean="0">
                  <a:latin typeface="Arial" pitchFamily="34" charset="0"/>
                  <a:cs typeface="Arial" pitchFamily="34" charset="0"/>
                </a:rPr>
                <a:t>m = n </a:t>
              </a:r>
              <a:r>
                <a:rPr lang="de-DE" altLang="de-DE" sz="2000" b="1" dirty="0" smtClean="0">
                  <a:latin typeface="Arial" pitchFamily="34" charset="0"/>
                  <a:cs typeface="Arial" pitchFamily="34" charset="0"/>
                </a:rPr>
                <a:t>·</a:t>
              </a:r>
              <a:r>
                <a:rPr lang="de-DE" altLang="de-DE" sz="2000" dirty="0" smtClean="0">
                  <a:latin typeface="Arial" pitchFamily="34" charset="0"/>
                  <a:cs typeface="Arial" pitchFamily="34" charset="0"/>
                </a:rPr>
                <a:t> M  und  k  = n </a:t>
              </a:r>
              <a:r>
                <a:rPr lang="de-DE" altLang="de-DE" sz="2000" b="1" dirty="0">
                  <a:latin typeface="Arial" pitchFamily="34" charset="0"/>
                  <a:cs typeface="Arial" pitchFamily="34" charset="0"/>
                </a:rPr>
                <a:t>·</a:t>
              </a:r>
              <a:r>
                <a:rPr lang="de-DE" altLang="de-DE" sz="2000" dirty="0" smtClean="0">
                  <a:latin typeface="Arial" pitchFamily="34" charset="0"/>
                  <a:cs typeface="Arial" pitchFamily="34" charset="0"/>
                </a:rPr>
                <a:t> R  </a:t>
              </a:r>
              <a:endPara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82" name="Gerade Verbindung mit Pfeil 3081"/>
            <p:cNvCxnSpPr/>
            <p:nvPr/>
          </p:nvCxnSpPr>
          <p:spPr>
            <a:xfrm>
              <a:off x="3318872" y="5949280"/>
              <a:ext cx="277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2162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Übungen im Vortrag PC\Publikation Sedimentation - Carolin Weber SS14 - Kopie\Goldwäs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3810000" cy="2333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65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Formel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</dc:creator>
  <cp:lastModifiedBy>Walter Wagner</cp:lastModifiedBy>
  <cp:revision>110</cp:revision>
  <dcterms:created xsi:type="dcterms:W3CDTF">2013-05-21T08:09:09Z</dcterms:created>
  <dcterms:modified xsi:type="dcterms:W3CDTF">2014-07-30T11:28:04Z</dcterms:modified>
</cp:coreProperties>
</file>