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62" r:id="rId2"/>
    <p:sldId id="264" r:id="rId3"/>
    <p:sldId id="265" r:id="rId4"/>
    <p:sldId id="266" r:id="rId5"/>
    <p:sldId id="261" r:id="rId6"/>
    <p:sldId id="267" r:id="rId7"/>
    <p:sldId id="268" r:id="rId8"/>
    <p:sldId id="271" r:id="rId9"/>
    <p:sldId id="260" r:id="rId10"/>
    <p:sldId id="258" r:id="rId11"/>
    <p:sldId id="259" r:id="rId12"/>
    <p:sldId id="257" r:id="rId13"/>
    <p:sldId id="272" r:id="rId14"/>
    <p:sldId id="269" r:id="rId15"/>
    <p:sldId id="270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 snapToGrid="0">
      <p:cViewPr varScale="1">
        <p:scale>
          <a:sx n="45" d="100"/>
          <a:sy n="45" d="100"/>
        </p:scale>
        <p:origin x="43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EDDE-096F-4926-B65D-4845886A6427}" type="datetimeFigureOut">
              <a:rPr lang="de-DE" smtClean="0"/>
              <a:t>24.01.2018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5A9A9-1C04-4E76-9A9C-A2E01A9799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7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5A9A9-1C04-4E76-9A9C-A2E01A97996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3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B06F-A870-46C1-882D-094D7D1A2CB8}" type="datetime1">
              <a:rPr lang="de-DE" smtClean="0"/>
              <a:t>24.01.2018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EAEC-A470-4C58-9F1F-6ED4327942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17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6E51-46E1-4E5F-87CE-E4B044EC1930}" type="datetime1">
              <a:rPr lang="de-DE" smtClean="0"/>
              <a:t>24.01.2018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EAEC-A470-4C58-9F1F-6ED4327942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10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8F8B-5C47-4231-A8B7-C6DCCD39077C}" type="datetime1">
              <a:rPr lang="de-DE" smtClean="0"/>
              <a:t>24.01.2018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EAEC-A470-4C58-9F1F-6ED4327942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97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98CA-5C1B-4478-A0B7-6C1B70D081D9}" type="datetime1">
              <a:rPr lang="de-DE" smtClean="0"/>
              <a:t>24.01.2018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EAEC-A470-4C58-9F1F-6ED4327942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83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B975-540D-42F0-B06F-DAF181CBFAEB}" type="datetime1">
              <a:rPr lang="de-DE" smtClean="0"/>
              <a:t>24.01.2018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EAEC-A470-4C58-9F1F-6ED4327942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37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9268-1144-4FD1-9BE1-D9D893484229}" type="datetime1">
              <a:rPr lang="de-DE" smtClean="0"/>
              <a:t>24.01.2018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EAEC-A470-4C58-9F1F-6ED4327942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57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178A-492B-4FE0-8EBE-D420F898971C}" type="datetime1">
              <a:rPr lang="de-DE" smtClean="0"/>
              <a:t>24.01.2018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EAEC-A470-4C58-9F1F-6ED4327942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80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D8DD-D25B-4754-A982-9334EF7636AF}" type="datetime1">
              <a:rPr lang="de-DE" smtClean="0"/>
              <a:t>24.01.2018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EAEC-A470-4C58-9F1F-6ED4327942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30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22E6-C2BD-481B-BFC7-42E9D87ACDB5}" type="datetime1">
              <a:rPr lang="de-DE" smtClean="0"/>
              <a:t>24.01.2018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EAEC-A470-4C58-9F1F-6ED4327942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75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9BCC-367C-487E-95D9-AA6AA54BF04F}" type="datetime1">
              <a:rPr lang="de-DE" smtClean="0"/>
              <a:t>24.01.2018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EAEC-A470-4C58-9F1F-6ED4327942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0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5AF2-77C2-471A-991D-37AF3245ACCD}" type="datetime1">
              <a:rPr lang="de-DE" smtClean="0"/>
              <a:t>24.01.2018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EAEC-A470-4C58-9F1F-6ED4327942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19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1235D-EA51-4FE3-A5E6-6744F88F3037}" type="datetime1">
              <a:rPr lang="de-DE" smtClean="0"/>
              <a:t>24.01.2018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0EAEC-A470-4C58-9F1F-6ED4327942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8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Rekorde in der organischen Chemie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Rekordverdächtige Lebensmittel</a:t>
            </a:r>
          </a:p>
        </p:txBody>
      </p:sp>
    </p:spTree>
    <p:extLst>
      <p:ext uri="{BB962C8B-B14F-4D97-AF65-F5344CB8AC3E}">
        <p14:creationId xmlns:p14="http://schemas.microsoft.com/office/powerpoint/2010/main" val="9285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 der </a:t>
            </a:r>
            <a:r>
              <a:rPr lang="de-DE" dirty="0" err="1"/>
              <a:t>Capsaicinoide</a:t>
            </a:r>
            <a:endParaRPr lang="de-DE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6800" y="1723976"/>
            <a:ext cx="4257000" cy="122233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63" y="3206175"/>
            <a:ext cx="4478880" cy="151312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04" y="4757853"/>
            <a:ext cx="4566600" cy="15633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30" y="1825623"/>
            <a:ext cx="4158960" cy="112068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0536" y="3311360"/>
            <a:ext cx="4257000" cy="1302750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649344" y="1661987"/>
            <a:ext cx="1440000" cy="144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649344" y="3267612"/>
            <a:ext cx="1440000" cy="144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649344" y="4877976"/>
            <a:ext cx="1440000" cy="144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006380" y="1661987"/>
            <a:ext cx="1440000" cy="144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006380" y="3267612"/>
            <a:ext cx="1440000" cy="144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6574209" y="4914106"/>
            <a:ext cx="5164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	</a:t>
            </a:r>
            <a:r>
              <a:rPr lang="de-DE" sz="2000" b="1" dirty="0" err="1"/>
              <a:t>Vanillyleinheit</a:t>
            </a:r>
            <a:r>
              <a:rPr lang="de-DE" sz="2000" b="1" dirty="0"/>
              <a:t>	</a:t>
            </a:r>
            <a:endParaRPr lang="de-DE" dirty="0"/>
          </a:p>
        </p:txBody>
      </p:sp>
      <p:sp>
        <p:nvSpPr>
          <p:cNvPr id="20" name="Rechteck 19"/>
          <p:cNvSpPr>
            <a:spLocks noChangeAspect="1"/>
          </p:cNvSpPr>
          <p:nvPr/>
        </p:nvSpPr>
        <p:spPr>
          <a:xfrm>
            <a:off x="7096800" y="4979161"/>
            <a:ext cx="269257" cy="27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2174009" y="1656822"/>
            <a:ext cx="612000" cy="1440000"/>
          </a:xfrm>
          <a:prstGeom prst="rect">
            <a:avLst/>
          </a:prstGeom>
          <a:noFill/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204531" y="3267612"/>
            <a:ext cx="612000" cy="1440000"/>
          </a:xfrm>
          <a:prstGeom prst="rect">
            <a:avLst/>
          </a:prstGeom>
          <a:noFill/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2243000" y="4851355"/>
            <a:ext cx="612000" cy="1440000"/>
          </a:xfrm>
          <a:prstGeom prst="rect">
            <a:avLst/>
          </a:prstGeom>
          <a:noFill/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8536800" y="1656822"/>
            <a:ext cx="612000" cy="1440000"/>
          </a:xfrm>
          <a:prstGeom prst="rect">
            <a:avLst/>
          </a:prstGeom>
          <a:noFill/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8544542" y="3267186"/>
            <a:ext cx="612000" cy="1440000"/>
          </a:xfrm>
          <a:prstGeom prst="rect">
            <a:avLst/>
          </a:prstGeom>
          <a:noFill/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>
            <a:spLocks/>
          </p:cNvSpPr>
          <p:nvPr/>
        </p:nvSpPr>
        <p:spPr>
          <a:xfrm>
            <a:off x="7096057" y="5572155"/>
            <a:ext cx="270000" cy="270000"/>
          </a:xfrm>
          <a:prstGeom prst="rect">
            <a:avLst/>
          </a:prstGeom>
          <a:noFill/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7518400" y="5520710"/>
            <a:ext cx="4258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/>
              <a:t>Amidgruppe</a:t>
            </a:r>
            <a:endParaRPr lang="de-DE" dirty="0"/>
          </a:p>
        </p:txBody>
      </p:sp>
      <p:sp>
        <p:nvSpPr>
          <p:cNvPr id="28" name="Inhaltsplatzhalter 2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EAEC-A470-4C58-9F1F-6ED4327942C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6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Wechselwirkung von </a:t>
            </a:r>
            <a:r>
              <a:rPr lang="de-DE" dirty="0" err="1"/>
              <a:t>Capsaicin</a:t>
            </a:r>
            <a:r>
              <a:rPr lang="de-DE" dirty="0"/>
              <a:t> mit TRPV1 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7287" y="3553854"/>
            <a:ext cx="2554200" cy="18914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222" y="3553854"/>
            <a:ext cx="2566098" cy="1890000"/>
          </a:xfrm>
          <a:prstGeom prst="rect">
            <a:avLst/>
          </a:prstGeom>
        </p:spPr>
      </p:pic>
      <p:sp>
        <p:nvSpPr>
          <p:cNvPr id="6" name="Flussdiagramm: Verbindungsstelle 5"/>
          <p:cNvSpPr/>
          <p:nvPr/>
        </p:nvSpPr>
        <p:spPr>
          <a:xfrm>
            <a:off x="2717457" y="2247901"/>
            <a:ext cx="378168" cy="374022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EAEC-A470-4C58-9F1F-6ED4327942C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73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93 L 0.00039 0.00116 C 0.0319 -0.00139 0.02461 -0.00139 0.06836 0.00093 C 0.06966 0.00093 0.07526 0.00324 0.07695 0.00371 C 0.07839 0.00417 0.08008 0.0044 0.08164 0.0051 C 0.09219 0.00972 0.08203 0.00533 0.08867 0.01065 C 0.09011 0.01181 0.0918 0.0125 0.09336 0.01343 L 0.0957 0.01482 C 0.09649 0.01528 0.09727 0.01528 0.09805 0.01621 C 0.09961 0.01806 0.10091 0.0206 0.10274 0.02176 C 0.1043 0.02269 0.10599 0.02292 0.10742 0.02454 L 0.11445 0.03287 L 0.1168 0.03565 L 0.11914 0.03843 C 0.12279 0.04815 0.1207 0.04491 0.12461 0.04954 C 0.12539 0.05371 0.12617 0.05926 0.12852 0.06204 L 0.13086 0.06482 C 0.13451 0.07454 0.13242 0.0713 0.13633 0.07593 C 0.13685 0.07732 0.13711 0.07894 0.13789 0.0801 C 0.13854 0.08125 0.13958 0.08148 0.14024 0.08287 C 0.14063 0.08403 0.1405 0.08565 0.14102 0.08704 C 0.14193 0.08982 0.14349 0.09213 0.14414 0.09537 C 0.14649 0.10834 0.14492 0.09885 0.14649 0.11065 C 0.14662 0.1125 0.14701 0.11435 0.14727 0.11621 C 0.14779 0.12222 0.14805 0.12824 0.14883 0.13426 C 0.14896 0.13565 0.14935 0.13704 0.14961 0.13843 C 0.14987 0.1463 0.14987 0.15417 0.15039 0.16204 C 0.15039 0.16435 0.15091 0.16667 0.15117 0.16898 C 0.15143 0.17408 0.15169 0.17917 0.15195 0.18426 C 0.15313 0.21736 0.15169 0.20047 0.15352 0.21898 C 0.15378 0.23611 0.15378 0.25324 0.1543 0.27037 C 0.1543 0.27593 0.15456 0.28148 0.15508 0.28704 C 0.15547 0.29121 0.15677 0.29537 0.15742 0.29954 C 0.1586 0.30787 0.15781 0.30324 0.15977 0.31343 C 0.16003 0.31482 0.16003 0.31621 0.16055 0.3176 C 0.16107 0.31898 0.16159 0.32014 0.16211 0.32176 C 0.16237 0.32292 0.16224 0.32477 0.16289 0.32593 C 0.16341 0.32685 0.16445 0.32685 0.16524 0.32732 C 0.1655 0.32871 0.1655 0.33033 0.16602 0.33148 C 0.16758 0.33519 0.16862 0.33357 0.1707 0.33565 C 0.17227 0.33727 0.17357 0.34005 0.17539 0.34121 L 0.18242 0.34537 C 0.1832 0.34584 0.18386 0.34653 0.18477 0.34676 L 0.19024 0.34815 C 0.19727 0.35232 0.19167 0.34954 0.20742 0.34954 " pathEditMode="relative" rAng="0" ptsTypes="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52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04518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Wechselwirkung von </a:t>
            </a:r>
            <a:r>
              <a:rPr lang="de-DE" dirty="0" err="1"/>
              <a:t>Capsaicin</a:t>
            </a:r>
            <a:r>
              <a:rPr lang="de-DE" dirty="0"/>
              <a:t> mit TRPV1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de-DE" b="0" dirty="0"/>
              <a:t>TRPV1 geschlossen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de-DE" b="0" dirty="0"/>
              <a:t>TRPV1 mit angelagertem </a:t>
            </a:r>
            <a:r>
              <a:rPr lang="de-DE" b="0" dirty="0" err="1"/>
              <a:t>Capsaicinoid</a:t>
            </a:r>
            <a:endParaRPr lang="de-DE" b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24" y="3389070"/>
            <a:ext cx="4869602" cy="280059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80" y="3488878"/>
            <a:ext cx="160034" cy="82303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48" y="3404005"/>
            <a:ext cx="4869602" cy="2800593"/>
          </a:xfrm>
          <a:prstGeom prst="rect">
            <a:avLst/>
          </a:prstGeom>
        </p:spPr>
      </p:pic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EAEC-A470-4C58-9F1F-6ED4327942C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41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2344 -0.04097 L -0.02344 -0.04074 C -0.02344 -0.03495 -0.02331 -0.02893 -0.02318 -0.02291 C -0.02305 -0.01481 -0.02318 -0.00671 -0.02292 0.00116 C -0.02279 0.00301 -0.0224 0.00417 -0.02214 0.00533 C -0.02149 0.0081 -0.02097 0.01227 -0.02006 0.0132 C -0.01667 0.01736 -0.01888 0.01528 -0.01315 0.01736 C -0.01133 0.01667 -0.00951 0.01644 -0.00769 0.01551 C -0.00664 0.01482 -0.00638 0.01204 -0.0056 0.00949 C -0.00508 0.00764 -0.00469 0.00672 -0.00417 0.00533 C -0.00287 0.0007 -0.00274 -0.00162 -0.00144 -0.00879 L -0.00039 -0.01481 C -0.00026 -0.0169 -0.00013 -0.01898 3.54167E-6 -0.02106 C 0.00039 -0.02523 0.00143 -0.0331 0.00143 -0.03287 C 0.00195 -0.04375 0.00156 -0.03703 0.00299 -0.05115 L 0.00377 -0.05717 C 0.00481 -0.0743 0.00338 -0.05347 0.00481 -0.06736 C 0.00612 -0.08032 0.00403 -0.06713 0.00586 -0.07731 C 0.00612 -0.08148 0.00599 -0.08657 0.00651 -0.08958 C 0.0082 -0.09907 0.00612 -0.08703 0.00794 -0.0993 C 0.00807 -0.10092 0.00846 -0.10208 0.00859 -0.10347 C 0.00924 -0.10787 0.0095 -0.11273 0.01041 -0.11574 C 0.01041 -0.11551 0.01289 -0.12083 0.01354 -0.12176 L 0.01458 -0.12338 C 0.01718 -0.12315 0.01979 -0.12291 0.02239 -0.12176 C 0.02304 -0.12153 0.02356 -0.12106 0.02422 -0.1199 C 0.02461 -0.11898 0.02487 -0.1169 0.02526 -0.11574 C 0.02825 -0.10694 0.02565 -0.11551 0.02838 -0.10972 C 0.03164 -0.10231 0.0276 -0.10787 0.03138 -0.10347 C 0.03164 -0.10208 0.0319 -0.10046 0.03216 -0.0993 C 0.03242 -0.09815 0.03424 -0.09583 0.0345 -0.0956 C 0.03593 -0.08773 0.0345 -0.09444 0.03632 -0.08958 C 0.03893 -0.08171 0.0358 -0.08842 0.03841 -0.08356 C 0.03971 -0.07106 0.03828 -0.08287 0.0401 -0.07338 C 0.04075 -0.07014 0.04114 -0.06574 0.04179 -0.06342 C 0.04492 -0.05092 0.04101 -0.06643 0.04349 -0.05532 C 0.04388 -0.0537 0.04427 -0.05231 0.04453 -0.05115 C 0.04583 -0.0294 0.04388 -0.06273 0.04557 -0.03912 C 0.04583 -0.03518 0.04609 -0.03102 0.04635 -0.02708 C 0.04635 -0.025 0.04648 -0.02268 0.04661 -0.02106 L 0.04739 -0.01481 C 0.04752 -0.01203 0.04752 -0.00926 0.04765 -0.00671 C 0.04817 0.00324 0.04843 0.00417 0.04869 0.0132 C 0.04961 0.0382 0.04856 0.01482 0.04948 0.03357 C 0.04961 0.04028 0.04961 0.04722 0.04974 0.05371 C 0.04987 0.05556 0.05 0.05764 0.05013 0.05949 C 0.05117 0.08125 0.04948 0.05139 0.05117 0.0801 C 0.0513 0.08195 0.0513 0.08426 0.05156 0.08588 L 0.05221 0.0919 C 0.05299 0.10602 0.05234 0.10116 0.05364 0.10834 C 0.0539 0.11297 0.0539 0.11621 0.05468 0.12014 C 0.05494 0.12199 0.05534 0.12269 0.0556 0.12431 C 0.05742 0.13264 0.05586 0.12871 0.05768 0.13241 C 0.06067 0.14375 0.0569 0.12986 0.05976 0.13843 C 0.06328 0.14838 0.05794 0.13565 0.06224 0.1463 C 0.06354 0.14954 0.06328 0.14699 0.06458 0.15232 C 0.06497 0.15347 0.0651 0.15579 0.06536 0.15648 C 0.06601 0.15834 0.06666 0.15903 0.06744 0.16065 L 0.06849 0.1625 C 0.06875 0.16389 0.06914 0.16551 0.0694 0.16667 C 0.06979 0.1676 0.07018 0.1676 0.07044 0.16852 C 0.07409 0.1801 0.07122 0.17408 0.07356 0.17871 C 0.07395 0.1801 0.07435 0.18102 0.07461 0.18264 C 0.07578 0.1875 0.075 0.18658 0.07643 0.19074 C 0.07669 0.19167 0.07708 0.19213 0.07747 0.19283 C 0.07942 0.20996 0.07708 0.1882 0.07851 0.20486 C 0.07864 0.20718 0.0789 0.2088 0.07916 0.21088 C 0.07929 0.21297 0.07929 0.21505 0.07955 0.21713 C 0.07968 0.21922 0.08007 0.2206 0.0802 0.22315 C 0.08034 0.22547 0.08047 0.22847 0.0806 0.23125 C 0.08073 0.2331 0.08086 0.23496 0.08086 0.23704 C 0.08164 0.26435 0.08086 0.23102 0.08086 0.2713 C 0.08086 0.27361 0.08151 0.28681 0.08164 0.28959 C 0.08177 0.29144 0.0819 0.29352 0.08203 0.29537 C 0.08203 0.30371 0.08203 0.31181 0.08203 0.32014 " pathEditMode="relative" rAng="0" ptsTypes="AAAAAAAAAAAAAAAAAAAAAAAAAAAAAAAAAAAAAAAAAAAAAAAAAAAAAAAAAAAAAAAAAAAAAAAAAAA">
                                      <p:cBhvr>
                                        <p:cTn id="6" dur="11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EAEC-A470-4C58-9F1F-6ED4327942CB}" type="slidenum">
              <a:rPr lang="de-DE" smtClean="0"/>
              <a:t>13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476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Schlussbemerkung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Die besprochenen Verbindungen haben sowohl positive als auch negative Eigenschaften, ob die positiven oder die negativen überwiegen kann jeder selbst entscheiden.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EAEC-A470-4C58-9F1F-6ED4327942C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29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969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Ein schönes </a:t>
            </a:r>
            <a:br>
              <a:rPr lang="de-DE" dirty="0"/>
            </a:br>
            <a:r>
              <a:rPr lang="de-DE" dirty="0"/>
              <a:t>(Grillen mit Freunden)</a:t>
            </a:r>
            <a:br>
              <a:rPr lang="de-DE" dirty="0"/>
            </a:br>
            <a:r>
              <a:rPr lang="de-DE" dirty="0"/>
              <a:t>Wochenende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EAEC-A470-4C58-9F1F-6ED4327942CB}" type="slidenum">
              <a:rPr lang="de-DE" smtClean="0"/>
              <a:t>15</a:t>
            </a:fld>
            <a:endParaRPr lang="de-DE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6465" y="2074345"/>
            <a:ext cx="6324600" cy="356235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825197" y="5776223"/>
            <a:ext cx="67271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/>
              <a:t>http://www.motorvision.de/news/dfb-pokal-finale-2014-live-pressekonferenz-n24-155612.html</a:t>
            </a:r>
          </a:p>
        </p:txBody>
      </p:sp>
    </p:spTree>
    <p:extLst>
      <p:ext uri="{BB962C8B-B14F-4D97-AF65-F5344CB8AC3E}">
        <p14:creationId xmlns:p14="http://schemas.microsoft.com/office/powerpoint/2010/main" val="292310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EAEC-A470-4C58-9F1F-6ED4327942CB}" type="slidenum">
              <a:rPr lang="de-DE" smtClean="0"/>
              <a:t>2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098" y="1080673"/>
            <a:ext cx="4762500" cy="239077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28311" y="3471448"/>
            <a:ext cx="4797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/>
              <a:t>http://de.avilatinoamerica.com/201601193417/noticias/empresas/juegos-olimpicos-de-rio-2016-contaran-con-panasonic.html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450" y="3139961"/>
            <a:ext cx="4705350" cy="264795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626087" y="2795165"/>
            <a:ext cx="47277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/>
              <a:t>http://www.uefa.com/uefaeuro/about-euro/about/index.html</a:t>
            </a:r>
          </a:p>
        </p:txBody>
      </p:sp>
    </p:spTree>
    <p:extLst>
      <p:ext uri="{BB962C8B-B14F-4D97-AF65-F5344CB8AC3E}">
        <p14:creationId xmlns:p14="http://schemas.microsoft.com/office/powerpoint/2010/main" val="319918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EAEC-A470-4C58-9F1F-6ED4327942CB}" type="slidenum">
              <a:rPr lang="de-DE" smtClean="0"/>
              <a:t>3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104" y="925372"/>
            <a:ext cx="8679180" cy="488203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779104" y="5807411"/>
            <a:ext cx="84416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/>
              <a:t>http://www.dfb.de/news/detail/sternstunden-2014-familie-lammers-feiert-feste-114341/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140074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14350" indent="-514350">
              <a:buAutoNum type="arabicPlain"/>
            </a:pPr>
            <a:r>
              <a:rPr lang="de-DE" dirty="0"/>
              <a:t>Einleitung</a:t>
            </a:r>
          </a:p>
          <a:p>
            <a:pPr marL="514350" indent="-514350">
              <a:buAutoNum type="arabicPlain"/>
            </a:pPr>
            <a:r>
              <a:rPr lang="de-DE" dirty="0"/>
              <a:t>Allicin – der schlimmste Stinker</a:t>
            </a:r>
          </a:p>
          <a:p>
            <a:pPr marL="514350" indent="-514350">
              <a:buAutoNum type="arabicPlain"/>
            </a:pPr>
            <a:r>
              <a:rPr lang="de-DE" dirty="0" err="1"/>
              <a:t>Capsaicin</a:t>
            </a:r>
            <a:r>
              <a:rPr lang="de-DE" dirty="0"/>
              <a:t> – die schärfste Verbindung</a:t>
            </a:r>
          </a:p>
          <a:p>
            <a:pPr marL="514350" indent="-514350">
              <a:buAutoNum type="arabicPlain"/>
            </a:pPr>
            <a:r>
              <a:rPr lang="de-DE" dirty="0"/>
              <a:t>Schlussbemerkung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EAEC-A470-4C58-9F1F-6ED4327942C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73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940" y="1682750"/>
            <a:ext cx="3810000" cy="2857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9961" y="4244491"/>
            <a:ext cx="5807489" cy="295759"/>
          </a:xfrm>
        </p:spPr>
        <p:txBody>
          <a:bodyPr>
            <a:noAutofit/>
          </a:bodyPr>
          <a:lstStyle/>
          <a:p>
            <a:r>
              <a:rPr lang="de-DE" sz="1300" dirty="0"/>
              <a:t>http://www.gourmet-blog.de/gewuerze-als-natuerliche-konservierungsstoffe/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2336800"/>
            <a:ext cx="4708111" cy="1549400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tx1"/>
                </a:solidFill>
              </a:rPr>
              <a:t>Allicin</a:t>
            </a:r>
          </a:p>
          <a:p>
            <a:r>
              <a:rPr lang="de-DE" sz="2800" b="1" dirty="0">
                <a:solidFill>
                  <a:schemeClr val="tx1"/>
                </a:solidFill>
              </a:rPr>
              <a:t>Der schlimmste Stinker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EAEC-A470-4C58-9F1F-6ED4327942C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20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Allicin – Schutz vor Fressfeinden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Zersetzung von </a:t>
            </a:r>
            <a:r>
              <a:rPr lang="de-DE" dirty="0" err="1"/>
              <a:t>Alliin</a:t>
            </a:r>
            <a:r>
              <a:rPr lang="de-DE" dirty="0"/>
              <a:t> durch </a:t>
            </a:r>
            <a:r>
              <a:rPr lang="de-DE" dirty="0" err="1"/>
              <a:t>Alliinase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Selbstkondensation der </a:t>
            </a:r>
            <a:r>
              <a:rPr lang="de-DE" dirty="0" err="1"/>
              <a:t>Allylsulfensäure</a:t>
            </a:r>
            <a:r>
              <a:rPr lang="de-DE" dirty="0"/>
              <a:t> zu Allicin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EAEC-A470-4C58-9F1F-6ED4327942CB}" type="slidenum">
              <a:rPr lang="de-DE" smtClean="0"/>
              <a:t>6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32832"/>
            <a:ext cx="2128500" cy="93283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267" y="2616747"/>
            <a:ext cx="1290000" cy="94891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834" y="2552414"/>
            <a:ext cx="2967000" cy="109366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948593"/>
            <a:ext cx="6966000" cy="12545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239265" y="4948593"/>
            <a:ext cx="2347784" cy="1007364"/>
          </a:xfrm>
          <a:prstGeom prst="rect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04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Abbauprodukte des Allicins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EAEC-A470-4C58-9F1F-6ED4327942CB}" type="slidenum">
              <a:rPr lang="de-DE" smtClean="0"/>
              <a:t>7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15294"/>
            <a:ext cx="2322000" cy="772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600" y="1825625"/>
            <a:ext cx="2451000" cy="70766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200" y="1825625"/>
            <a:ext cx="2709000" cy="772000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>
          <a:xfrm flipV="1">
            <a:off x="3826933" y="2597625"/>
            <a:ext cx="1185334" cy="1017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100" y="3043753"/>
            <a:ext cx="3483000" cy="1881750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>
          <a:xfrm>
            <a:off x="3826933" y="4001294"/>
            <a:ext cx="18520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9600" y="5121732"/>
            <a:ext cx="1677000" cy="119016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100" y="5197931"/>
            <a:ext cx="1677000" cy="1238418"/>
          </a:xfrm>
          <a:prstGeom prst="rect">
            <a:avLst/>
          </a:prstGeom>
        </p:spPr>
      </p:pic>
      <p:cxnSp>
        <p:nvCxnSpPr>
          <p:cNvPr id="19" name="Gerade Verbindung mit Pfeil 18"/>
          <p:cNvCxnSpPr/>
          <p:nvPr/>
        </p:nvCxnSpPr>
        <p:spPr>
          <a:xfrm>
            <a:off x="3826933" y="4387294"/>
            <a:ext cx="1575667" cy="1065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3826933" y="2736856"/>
            <a:ext cx="104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H</a:t>
            </a:r>
            <a:r>
              <a:rPr lang="de-DE" sz="1200" dirty="0"/>
              <a:t>2</a:t>
            </a:r>
            <a:r>
              <a:rPr lang="de-DE" sz="1400" dirty="0"/>
              <a:t>O, </a:t>
            </a:r>
            <a:r>
              <a:rPr lang="el-GR" sz="1400" dirty="0">
                <a:latin typeface="Calibri" panose="020F0502020204030204" pitchFamily="34" charset="0"/>
              </a:rPr>
              <a:t>Δ</a:t>
            </a:r>
            <a:r>
              <a:rPr lang="de-DE" sz="1400" dirty="0">
                <a:latin typeface="Calibri" panose="020F0502020204030204" pitchFamily="34" charset="0"/>
              </a:rPr>
              <a:t>T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4324350" y="4476750"/>
            <a:ext cx="92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Öl, </a:t>
            </a:r>
            <a:r>
              <a:rPr lang="el-GR" sz="1400" dirty="0">
                <a:latin typeface="Calibri" panose="020F0502020204030204" pitchFamily="34" charset="0"/>
              </a:rPr>
              <a:t>Δ</a:t>
            </a:r>
            <a:r>
              <a:rPr lang="de-DE" sz="1400" dirty="0">
                <a:latin typeface="Calibri" panose="020F0502020204030204" pitchFamily="34" charset="0"/>
              </a:rPr>
              <a:t>T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0369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EAEC-A470-4C58-9F1F-6ED4327942CB}" type="slidenum">
              <a:rPr lang="de-DE" smtClean="0"/>
              <a:t>8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824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275" y="1855304"/>
            <a:ext cx="3686175" cy="295275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461526" y="4340329"/>
            <a:ext cx="3885924" cy="249134"/>
          </a:xfrm>
        </p:spPr>
        <p:txBody>
          <a:bodyPr>
            <a:normAutofit fontScale="90000"/>
          </a:bodyPr>
          <a:lstStyle/>
          <a:p>
            <a:r>
              <a:rPr lang="de-DE" sz="1400" dirty="0"/>
              <a:t>							                https://www.afrika-laden.de/gewuerze/chili/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831850" y="2581585"/>
            <a:ext cx="6629676" cy="1500187"/>
          </a:xfrm>
        </p:spPr>
        <p:txBody>
          <a:bodyPr>
            <a:normAutofit/>
          </a:bodyPr>
          <a:lstStyle/>
          <a:p>
            <a:r>
              <a:rPr lang="de-DE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Capsaicin</a:t>
            </a:r>
            <a:endParaRPr lang="de-DE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Die schärfste Verbindung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EAEC-A470-4C58-9F1F-6ED4327942C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371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Breitbild</PresentationFormat>
  <Paragraphs>58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Rekorde in der organischen Chemie</vt:lpstr>
      <vt:lpstr>PowerPoint-Präsentation</vt:lpstr>
      <vt:lpstr>PowerPoint-Präsentation</vt:lpstr>
      <vt:lpstr>Gliederung</vt:lpstr>
      <vt:lpstr>http://www.gourmet-blog.de/gewuerze-als-natuerliche-konservierungsstoffe/</vt:lpstr>
      <vt:lpstr>Allicin – Schutz vor Fressfeinden</vt:lpstr>
      <vt:lpstr>Abbauprodukte des Allicins</vt:lpstr>
      <vt:lpstr>PowerPoint-Präsentation</vt:lpstr>
      <vt:lpstr>                       https://www.afrika-laden.de/gewuerze/chili/</vt:lpstr>
      <vt:lpstr>Klasse der Capsaicinoide</vt:lpstr>
      <vt:lpstr>Wechselwirkung von Capsaicin mit TRPV1 </vt:lpstr>
      <vt:lpstr>Wechselwirkung von Capsaicin mit TRPV1 </vt:lpstr>
      <vt:lpstr>PowerPoint-Präsentation</vt:lpstr>
      <vt:lpstr>Schlussbemerkung</vt:lpstr>
      <vt:lpstr>Ein schönes  (Grillen mit Freunden) Wochenende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Johannes Hofmann</dc:creator>
  <cp:lastModifiedBy>Hannes</cp:lastModifiedBy>
  <cp:revision>33</cp:revision>
  <dcterms:created xsi:type="dcterms:W3CDTF">2016-05-19T18:38:10Z</dcterms:created>
  <dcterms:modified xsi:type="dcterms:W3CDTF">2018-01-24T08:56:13Z</dcterms:modified>
</cp:coreProperties>
</file>